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655"/>
    <a:srgbClr val="80A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5:53:55.1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24575,'1235'0'0,"-1057"15"0,-42-1 0,471-9 0,-340-7 0,2678 2 0,-2920-2 0,0 0 0,42-11 0,-40 8 0,0 0 0,30-1 0,205 6 237,-120 1-1839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BA6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23" y="797725"/>
            <a:ext cx="102893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105" y="1531831"/>
            <a:ext cx="11427789" cy="365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38100" y="6463456"/>
            <a:ext cx="210185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58751"/>
            <a:ext cx="8024495" cy="6097905"/>
            <a:chOff x="1" y="758751"/>
            <a:chExt cx="8024495" cy="6097905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7193" y="587854"/>
            <a:ext cx="5845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4" marR="5080" indent="-995680">
              <a:lnSpc>
                <a:spcPct val="100000"/>
              </a:lnSpc>
              <a:spcBef>
                <a:spcPts val="100"/>
              </a:spcBef>
            </a:pPr>
            <a:r>
              <a:rPr sz="3600" spc="-275" dirty="0"/>
              <a:t>B</a:t>
            </a:r>
            <a:r>
              <a:rPr sz="3600" spc="-200" dirty="0"/>
              <a:t>a</a:t>
            </a:r>
            <a:r>
              <a:rPr sz="3600" spc="-250" dirty="0"/>
              <a:t>si</a:t>
            </a:r>
            <a:r>
              <a:rPr sz="3600" spc="-325" dirty="0"/>
              <a:t>c</a:t>
            </a:r>
            <a:r>
              <a:rPr sz="3600" spc="-105" dirty="0"/>
              <a:t> </a:t>
            </a:r>
            <a:r>
              <a:rPr sz="3600" spc="-245" dirty="0"/>
              <a:t>D</a:t>
            </a:r>
            <a:r>
              <a:rPr sz="3600" spc="-150" dirty="0"/>
              <a:t>e</a:t>
            </a:r>
            <a:r>
              <a:rPr sz="3600" spc="-135" dirty="0"/>
              <a:t>tail</a:t>
            </a:r>
            <a:r>
              <a:rPr sz="3600" spc="-195" dirty="0"/>
              <a:t>s</a:t>
            </a:r>
            <a:r>
              <a:rPr sz="3600" spc="-105" dirty="0"/>
              <a:t> </a:t>
            </a:r>
            <a:r>
              <a:rPr sz="3600" spc="-245" dirty="0"/>
              <a:t>o</a:t>
            </a:r>
            <a:r>
              <a:rPr sz="3600" spc="-130" dirty="0"/>
              <a:t>f</a:t>
            </a:r>
            <a:r>
              <a:rPr sz="3600" spc="-110" dirty="0"/>
              <a:t> </a:t>
            </a:r>
            <a:r>
              <a:rPr sz="3600" spc="-65" dirty="0"/>
              <a:t>t</a:t>
            </a:r>
            <a:r>
              <a:rPr sz="3600" spc="-200" dirty="0"/>
              <a:t>h</a:t>
            </a:r>
            <a:r>
              <a:rPr sz="3600" spc="-175" dirty="0"/>
              <a:t>e</a:t>
            </a:r>
            <a:r>
              <a:rPr sz="3600" spc="-110" dirty="0"/>
              <a:t> </a:t>
            </a:r>
            <a:r>
              <a:rPr sz="3600" spc="-660" dirty="0"/>
              <a:t>T</a:t>
            </a:r>
            <a:r>
              <a:rPr sz="3600" spc="-140" dirty="0"/>
              <a:t>e</a:t>
            </a:r>
            <a:r>
              <a:rPr sz="3600" spc="-55" dirty="0"/>
              <a:t>a</a:t>
            </a:r>
            <a:r>
              <a:rPr sz="3600" spc="-80" dirty="0"/>
              <a:t>m</a:t>
            </a:r>
            <a:r>
              <a:rPr sz="3600" spc="-105" dirty="0"/>
              <a:t> </a:t>
            </a:r>
            <a:r>
              <a:rPr sz="3600" spc="-155" dirty="0"/>
              <a:t>and  </a:t>
            </a:r>
            <a:r>
              <a:rPr sz="3600" spc="-295" dirty="0"/>
              <a:t>P</a:t>
            </a:r>
            <a:r>
              <a:rPr sz="3600" spc="-185" dirty="0"/>
              <a:t>r</a:t>
            </a:r>
            <a:r>
              <a:rPr sz="3600" spc="-160" dirty="0"/>
              <a:t>oble</a:t>
            </a:r>
            <a:r>
              <a:rPr sz="3600" spc="-260" dirty="0"/>
              <a:t>m</a:t>
            </a:r>
            <a:r>
              <a:rPr sz="3600" spc="-110" dirty="0"/>
              <a:t> </a:t>
            </a:r>
            <a:r>
              <a:rPr sz="3600" spc="-370" dirty="0"/>
              <a:t>S</a:t>
            </a:r>
            <a:r>
              <a:rPr sz="3600" spc="-45" dirty="0"/>
              <a:t>t</a:t>
            </a:r>
            <a:r>
              <a:rPr sz="3600" spc="-90" dirty="0"/>
              <a:t>a</a:t>
            </a:r>
            <a:r>
              <a:rPr sz="3600" spc="-95" dirty="0"/>
              <a:t>t</a:t>
            </a:r>
            <a:r>
              <a:rPr sz="3600" spc="-125" dirty="0"/>
              <a:t>ement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81553" y="1858757"/>
            <a:ext cx="11428894" cy="370678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441315" marR="5080">
              <a:lnSpc>
                <a:spcPts val="1939"/>
              </a:lnSpc>
              <a:spcBef>
                <a:spcPts val="345"/>
              </a:spcBef>
            </a:pPr>
            <a:r>
              <a:rPr spc="-30" dirty="0"/>
              <a:t>Ministry/Organization</a:t>
            </a:r>
            <a:r>
              <a:rPr spc="-25" dirty="0"/>
              <a:t> </a:t>
            </a:r>
            <a:r>
              <a:rPr spc="-5" dirty="0"/>
              <a:t>Name/Student</a:t>
            </a:r>
            <a:r>
              <a:rPr spc="-20" dirty="0"/>
              <a:t> </a:t>
            </a:r>
            <a:r>
              <a:rPr spc="-45" dirty="0"/>
              <a:t>Innovation:</a:t>
            </a:r>
            <a:r>
              <a:rPr spc="-20" dirty="0"/>
              <a:t> </a:t>
            </a:r>
            <a:r>
              <a:rPr dirty="0">
                <a:solidFill>
                  <a:srgbClr val="212529"/>
                </a:solidFill>
                <a:latin typeface="Arial MT"/>
                <a:cs typeface="Arial MT"/>
              </a:rPr>
              <a:t>Ministry</a:t>
            </a:r>
            <a:r>
              <a:rPr spc="-15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of </a:t>
            </a:r>
            <a:r>
              <a:rPr spc="-484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endParaRPr lang="en-IN" spc="-484" dirty="0">
              <a:solidFill>
                <a:srgbClr val="212529"/>
              </a:solidFill>
              <a:latin typeface="Arial MT"/>
              <a:cs typeface="Arial MT"/>
            </a:endParaRPr>
          </a:p>
          <a:p>
            <a:pPr marL="5441315" marR="5080">
              <a:lnSpc>
                <a:spcPts val="1939"/>
              </a:lnSpc>
              <a:spcBef>
                <a:spcPts val="345"/>
              </a:spcBef>
            </a:pPr>
            <a:r>
              <a:rPr lang="en-IN" spc="-484" dirty="0">
                <a:solidFill>
                  <a:srgbClr val="212529"/>
                </a:solidFill>
                <a:latin typeface="Arial MT"/>
                <a:cs typeface="Arial MT"/>
              </a:rPr>
              <a:t>          </a:t>
            </a:r>
            <a:endParaRPr spc="-5" dirty="0">
              <a:solidFill>
                <a:srgbClr val="212529"/>
              </a:solidFill>
              <a:latin typeface="Arial MT"/>
              <a:cs typeface="Arial MT"/>
            </a:endParaRPr>
          </a:p>
          <a:p>
            <a:pPr marL="5441315">
              <a:lnSpc>
                <a:spcPct val="100000"/>
              </a:lnSpc>
              <a:spcBef>
                <a:spcPts val="760"/>
              </a:spcBef>
            </a:pPr>
            <a:r>
              <a:rPr spc="125" dirty="0"/>
              <a:t>PS</a:t>
            </a:r>
            <a:r>
              <a:rPr spc="-40" dirty="0"/>
              <a:t> </a:t>
            </a:r>
            <a:r>
              <a:rPr spc="-15" dirty="0"/>
              <a:t>Code:</a:t>
            </a:r>
            <a:r>
              <a:rPr lang="en-IN" spc="-15" dirty="0"/>
              <a:t> </a:t>
            </a:r>
            <a:r>
              <a:rPr spc="-15" dirty="0">
                <a:solidFill>
                  <a:srgbClr val="000000"/>
                </a:solidFill>
                <a:latin typeface="Arial MT"/>
                <a:cs typeface="Arial MT"/>
              </a:rPr>
              <a:t>SIH1433</a:t>
            </a:r>
          </a:p>
          <a:p>
            <a:pPr marL="5441315" marR="506730">
              <a:lnSpc>
                <a:spcPts val="1939"/>
              </a:lnSpc>
              <a:spcBef>
                <a:spcPts val="1035"/>
              </a:spcBef>
            </a:pPr>
            <a:r>
              <a:rPr spc="-40" dirty="0"/>
              <a:t>Problem</a:t>
            </a:r>
            <a:r>
              <a:rPr spc="-15" dirty="0"/>
              <a:t> </a:t>
            </a:r>
            <a:r>
              <a:rPr spc="-25" dirty="0"/>
              <a:t>Statement</a:t>
            </a:r>
            <a:r>
              <a:rPr spc="-10" dirty="0"/>
              <a:t> </a:t>
            </a:r>
            <a:r>
              <a:rPr spc="-50" dirty="0"/>
              <a:t>Title:</a:t>
            </a:r>
            <a:r>
              <a:rPr lang="en-IN" spc="-50" dirty="0"/>
              <a:t> </a:t>
            </a:r>
            <a:r>
              <a:rPr spc="-50" dirty="0">
                <a:solidFill>
                  <a:srgbClr val="212529"/>
                </a:solidFill>
                <a:latin typeface="Arial MT"/>
                <a:cs typeface="Arial MT"/>
              </a:rPr>
              <a:t>Mental</a:t>
            </a:r>
            <a:r>
              <a:rPr spc="-10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health</a:t>
            </a:r>
            <a:r>
              <a:rPr spc="-10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and</a:t>
            </a:r>
            <a:r>
              <a:rPr spc="-15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well-being </a:t>
            </a:r>
            <a:r>
              <a:rPr dirty="0">
                <a:solidFill>
                  <a:srgbClr val="212529"/>
                </a:solidFill>
                <a:latin typeface="Arial MT"/>
                <a:cs typeface="Arial MT"/>
              </a:rPr>
              <a:t> surveillance,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assessment and tracking </a:t>
            </a:r>
            <a:r>
              <a:rPr dirty="0">
                <a:solidFill>
                  <a:srgbClr val="212529"/>
                </a:solidFill>
                <a:latin typeface="Arial MT"/>
                <a:cs typeface="Arial MT"/>
              </a:rPr>
              <a:t>solution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among </a:t>
            </a:r>
            <a:r>
              <a:rPr spc="-490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212529"/>
                </a:solidFill>
                <a:latin typeface="Arial MT"/>
                <a:cs typeface="Arial MT"/>
              </a:rPr>
              <a:t>children</a:t>
            </a:r>
          </a:p>
          <a:p>
            <a:pPr marL="5441315">
              <a:lnSpc>
                <a:spcPct val="100000"/>
              </a:lnSpc>
              <a:spcBef>
                <a:spcPts val="760"/>
              </a:spcBef>
            </a:pPr>
            <a:r>
              <a:rPr spc="-85" dirty="0"/>
              <a:t>Team</a:t>
            </a:r>
            <a:r>
              <a:rPr spc="-40" dirty="0"/>
              <a:t> </a:t>
            </a:r>
            <a:r>
              <a:rPr spc="-10" dirty="0"/>
              <a:t>Name:</a:t>
            </a:r>
            <a:r>
              <a:rPr lang="en-IN" spc="-10" dirty="0"/>
              <a:t> </a:t>
            </a:r>
            <a:r>
              <a:rPr spc="-10" dirty="0" err="1">
                <a:solidFill>
                  <a:srgbClr val="000000"/>
                </a:solidFill>
                <a:latin typeface="Arial MT"/>
                <a:cs typeface="Arial MT"/>
              </a:rPr>
              <a:t>NeuroNinjas</a:t>
            </a:r>
            <a:endParaRPr spc="-10" dirty="0">
              <a:solidFill>
                <a:srgbClr val="000000"/>
              </a:solidFill>
              <a:latin typeface="Arial MT"/>
              <a:cs typeface="Arial MT"/>
            </a:endParaRPr>
          </a:p>
          <a:p>
            <a:pPr marL="5441315">
              <a:lnSpc>
                <a:spcPct val="100000"/>
              </a:lnSpc>
              <a:spcBef>
                <a:spcPts val="785"/>
              </a:spcBef>
            </a:pPr>
            <a:r>
              <a:rPr spc="-85" dirty="0"/>
              <a:t>Team</a:t>
            </a:r>
            <a:r>
              <a:rPr spc="-10" dirty="0"/>
              <a:t> </a:t>
            </a:r>
            <a:r>
              <a:rPr spc="-30" dirty="0"/>
              <a:t>Leader</a:t>
            </a:r>
            <a:r>
              <a:rPr spc="-10" dirty="0"/>
              <a:t> </a:t>
            </a:r>
            <a:r>
              <a:rPr spc="-15" dirty="0"/>
              <a:t>Name:</a:t>
            </a:r>
            <a:r>
              <a:rPr lang="en-IN" spc="-15" dirty="0"/>
              <a:t> </a:t>
            </a:r>
            <a:r>
              <a:rPr spc="-15" dirty="0" err="1">
                <a:solidFill>
                  <a:srgbClr val="000000"/>
                </a:solidFill>
                <a:latin typeface="Arial MT"/>
                <a:cs typeface="Arial MT"/>
              </a:rPr>
              <a:t>Sagnik</a:t>
            </a:r>
            <a:r>
              <a:rPr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Arial MT"/>
                <a:cs typeface="Arial MT"/>
              </a:rPr>
              <a:t>Chakraborty</a:t>
            </a:r>
          </a:p>
          <a:p>
            <a:pPr marL="5441315">
              <a:lnSpc>
                <a:spcPct val="100000"/>
              </a:lnSpc>
              <a:spcBef>
                <a:spcPts val="785"/>
              </a:spcBef>
            </a:pPr>
            <a:r>
              <a:rPr spc="-40" dirty="0"/>
              <a:t>Institute</a:t>
            </a:r>
            <a:r>
              <a:rPr spc="-3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spc="-20" dirty="0"/>
              <a:t>(AISHE):</a:t>
            </a:r>
          </a:p>
          <a:p>
            <a:pPr marL="5441315">
              <a:lnSpc>
                <a:spcPct val="100000"/>
              </a:lnSpc>
              <a:spcBef>
                <a:spcPts val="785"/>
              </a:spcBef>
            </a:pPr>
            <a:r>
              <a:rPr spc="-40" dirty="0"/>
              <a:t>Institute</a:t>
            </a:r>
            <a:r>
              <a:rPr spc="-25" dirty="0"/>
              <a:t> </a:t>
            </a:r>
            <a:r>
              <a:rPr spc="-30" dirty="0"/>
              <a:t>Name:</a:t>
            </a:r>
            <a:r>
              <a:rPr spc="-30" dirty="0">
                <a:solidFill>
                  <a:srgbClr val="000000"/>
                </a:solidFill>
                <a:latin typeface="Arial MT"/>
                <a:cs typeface="Arial MT"/>
              </a:rPr>
              <a:t>Techno</a:t>
            </a:r>
            <a:r>
              <a:rPr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Arial MT"/>
                <a:cs typeface="Arial MT"/>
              </a:rPr>
              <a:t>International</a:t>
            </a:r>
            <a:r>
              <a:rPr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00"/>
                </a:solidFill>
                <a:latin typeface="Arial MT"/>
                <a:cs typeface="Arial MT"/>
              </a:rPr>
              <a:t>Batanagar</a:t>
            </a:r>
          </a:p>
          <a:p>
            <a:pPr marL="5441315">
              <a:lnSpc>
                <a:spcPct val="100000"/>
              </a:lnSpc>
              <a:spcBef>
                <a:spcPts val="785"/>
              </a:spcBef>
            </a:pPr>
            <a:r>
              <a:rPr spc="-40" dirty="0"/>
              <a:t>Theme</a:t>
            </a:r>
            <a:r>
              <a:rPr spc="-5" dirty="0"/>
              <a:t> </a:t>
            </a:r>
            <a:r>
              <a:rPr spc="-20" dirty="0"/>
              <a:t>Name:</a:t>
            </a:r>
            <a:r>
              <a:rPr spc="-265" dirty="0"/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Smar</a:t>
            </a:r>
            <a:r>
              <a:rPr dirty="0">
                <a:solidFill>
                  <a:srgbClr val="212529"/>
                </a:solidFill>
                <a:latin typeface="Arial MT"/>
                <a:cs typeface="Arial MT"/>
              </a:rPr>
              <a:t>t</a:t>
            </a:r>
            <a:r>
              <a:rPr spc="-10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212529"/>
                </a:solidFill>
                <a:latin typeface="Arial MT"/>
                <a:cs typeface="Arial MT"/>
              </a:rPr>
              <a:t>Education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475" y="252205"/>
            <a:ext cx="3330244" cy="1670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99579-C1C1-69E5-F0AF-80B244FE3DD3}"/>
              </a:ext>
            </a:extLst>
          </p:cNvPr>
          <p:cNvSpPr txBox="1"/>
          <p:nvPr/>
        </p:nvSpPr>
        <p:spPr>
          <a:xfrm>
            <a:off x="5789032" y="2155203"/>
            <a:ext cx="19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MT"/>
              </a:rPr>
              <a:t>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380909"/>
            <a:ext cx="8012131" cy="633252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34" y="3905639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2794875"/>
            <a:ext cx="2191448" cy="12298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950" u="sng" dirty="0"/>
              <a:t>SYSTEM </a:t>
            </a:r>
            <a:br>
              <a:rPr lang="en-IN" sz="3950" u="sng" dirty="0"/>
            </a:br>
            <a:r>
              <a:rPr lang="en-IN" sz="3950" u="sng" dirty="0"/>
              <a:t>DESIGN:  </a:t>
            </a:r>
            <a:endParaRPr sz="3950" u="sng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-38099" y="6468963"/>
            <a:ext cx="210185" cy="24955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0991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95649"/>
              </p:ext>
            </p:extLst>
          </p:nvPr>
        </p:nvGraphicFramePr>
        <p:xfrm>
          <a:off x="848435" y="1005428"/>
          <a:ext cx="9869076" cy="56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775"/>
                        </a:lnSpc>
                      </a:pPr>
                      <a:endParaRPr lang="en-IN" sz="2000" dirty="0">
                        <a:latin typeface="Trebuchet MS"/>
                        <a:cs typeface="Trebuchet MS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ts val="17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BA655"/>
                          </a:solidFill>
                          <a:latin typeface="Trebuchet MS"/>
                          <a:cs typeface="Trebuchet MS"/>
                        </a:rPr>
                        <a:t>DESCRIPTION OF OUR SOLUTION</a:t>
                      </a:r>
                      <a:r>
                        <a:rPr lang="en-US" sz="2000" spc="-60" dirty="0">
                          <a:solidFill>
                            <a:srgbClr val="7BA655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endParaRPr lang="en-US" sz="20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ts val="1775"/>
                        </a:lnSpc>
                      </a:pP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BA6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7BA6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525" marR="273050" indent="0">
                        <a:lnSpc>
                          <a:spcPct val="100000"/>
                        </a:lnSpc>
                        <a:spcBef>
                          <a:spcPts val="405"/>
                        </a:spcBef>
                        <a:buFont typeface="Lucida Sans Unicode"/>
                        <a:buNone/>
                        <a:tabLst>
                          <a:tab pos="285115" algn="l"/>
                          <a:tab pos="285750" algn="l"/>
                        </a:tabLst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078" y="210571"/>
            <a:ext cx="7016722" cy="62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</a:t>
            </a:r>
            <a:r>
              <a:rPr lang="en-IN" sz="3950" spc="-95" dirty="0"/>
              <a:t> and </a:t>
            </a:r>
            <a:r>
              <a:rPr sz="3950" spc="-95" dirty="0"/>
              <a:t>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14128B-D8ED-5C87-FB58-7EA3B26D3727}"/>
              </a:ext>
            </a:extLst>
          </p:cNvPr>
          <p:cNvSpPr txBox="1"/>
          <p:nvPr/>
        </p:nvSpPr>
        <p:spPr>
          <a:xfrm>
            <a:off x="1219200" y="2269613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Utilizes state-of-the-art NLP &amp; ML techniques for analyzing children's interactions and extracting sentiments.</a:t>
            </a:r>
          </a:p>
          <a:p>
            <a:r>
              <a:rPr lang="en-US" sz="1400" b="1" dirty="0"/>
              <a:t>Personalized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Chatbot tailored for children to understand and respond to their unique emotional needs.</a:t>
            </a:r>
          </a:p>
          <a:p>
            <a:endParaRPr lang="en-US" sz="1400" dirty="0"/>
          </a:p>
          <a:p>
            <a:r>
              <a:rPr lang="en-US" sz="1400" b="1" dirty="0"/>
              <a:t>Advanced Sentiment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Utilizes the BERT pre-trained model fine-tuned for specific sentiment analysis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Captures subtle hints of children's emotional states in their expressions.</a:t>
            </a:r>
          </a:p>
          <a:p>
            <a:endParaRPr lang="en-US" sz="1400" dirty="0"/>
          </a:p>
          <a:p>
            <a:r>
              <a:rPr lang="en-US" sz="1400" b="1" dirty="0"/>
              <a:t>MH Check Dashboard: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Equips users with a weekly report of their mental health status to better understand their emotional well being.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78FB7-98DA-8D34-2B30-2EA92F13ECCC}"/>
              </a:ext>
            </a:extLst>
          </p:cNvPr>
          <p:cNvSpPr txBox="1"/>
          <p:nvPr/>
        </p:nvSpPr>
        <p:spPr>
          <a:xfrm>
            <a:off x="6067063" y="1115845"/>
            <a:ext cx="42671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Mental Health Awareness Section: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Helps one eliminate the stigma and raises awareness on various mental health issues.</a:t>
            </a:r>
          </a:p>
          <a:p>
            <a:endParaRPr lang="en-US" sz="1400" b="1" dirty="0"/>
          </a:p>
          <a:p>
            <a:r>
              <a:rPr lang="en-US" sz="1400" b="1" dirty="0"/>
              <a:t>Real-time Notifications: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Immediate alerts sent to local Mental Health Support services upon detecting severe mental distress 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Utilizes SMTP technology for delivering immediate alerts to the authorities.</a:t>
            </a:r>
          </a:p>
          <a:p>
            <a:endParaRPr lang="en-US" sz="1400" dirty="0"/>
          </a:p>
          <a:p>
            <a:r>
              <a:rPr lang="en-US" sz="1400" b="1" dirty="0"/>
              <a:t>Community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safe space for children to interact and share their feelings with peers.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Offers real-time bidirectional communication for instant chatting.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children to enter keywords based on their feelings or interests in a monitored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Mental Wellness Library: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Curated collection of mental wellness exercises, yoga routines, and meditation practices designed for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Kids can explore, practice daily, and add favorite routines to a </a:t>
            </a:r>
            <a:r>
              <a:rPr lang="en-US" sz="1400" dirty="0" err="1"/>
              <a:t>wishlist</a:t>
            </a:r>
            <a:r>
              <a:rPr lang="en-US" sz="1400" dirty="0"/>
              <a:t> for easy access.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52011"/>
              </p:ext>
            </p:extLst>
          </p:nvPr>
        </p:nvGraphicFramePr>
        <p:xfrm>
          <a:off x="2566139" y="930531"/>
          <a:ext cx="7170474" cy="6376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1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Times New Roman"/>
                          <a:cs typeface="Times New Roman"/>
                        </a:rPr>
                        <a:t> 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775"/>
                        </a:lnSpc>
                      </a:pPr>
                      <a:endParaRPr lang="en-IN" sz="2400" dirty="0">
                        <a:solidFill>
                          <a:srgbClr val="7BA655"/>
                        </a:solidFill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ts val="1775"/>
                        </a:lnSpc>
                      </a:pPr>
                      <a:endParaRPr lang="en-IN" sz="2400" dirty="0">
                        <a:solidFill>
                          <a:srgbClr val="7BA655"/>
                        </a:solidFill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ts val="1775"/>
                        </a:lnSpc>
                      </a:pPr>
                      <a:endParaRPr lang="en-IN" sz="2400" dirty="0">
                        <a:solidFill>
                          <a:srgbClr val="7BA655"/>
                        </a:solidFill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ts val="1775"/>
                        </a:lnSpc>
                      </a:pPr>
                      <a:r>
                        <a:rPr lang="en-IN" sz="2400" dirty="0">
                          <a:solidFill>
                            <a:srgbClr val="7BA655"/>
                          </a:solidFill>
                          <a:latin typeface="Trebuchet MS"/>
                          <a:cs typeface="Trebuchet MS"/>
                        </a:rPr>
                        <a:t>  TECHNOLOGY STACK:</a:t>
                      </a:r>
                      <a:endParaRPr lang="en-IN"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7BA6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7BA6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525" marR="273050" indent="0">
                        <a:lnSpc>
                          <a:spcPct val="100000"/>
                        </a:lnSpc>
                        <a:spcBef>
                          <a:spcPts val="405"/>
                        </a:spcBef>
                        <a:buFont typeface="Lucida Sans Unicode"/>
                        <a:buNone/>
                        <a:tabLst>
                          <a:tab pos="285115" algn="l"/>
                          <a:tab pos="285750" algn="l"/>
                        </a:tabLst>
                      </a:pP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078" y="210571"/>
            <a:ext cx="7321522" cy="62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</a:t>
            </a:r>
            <a:r>
              <a:rPr lang="en-IN" sz="3950" spc="-95" dirty="0"/>
              <a:t> and </a:t>
            </a:r>
            <a:r>
              <a:rPr sz="3950" spc="-95" dirty="0"/>
              <a:t>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grpSp>
        <p:nvGrpSpPr>
          <p:cNvPr id="8" name="object 11">
            <a:extLst>
              <a:ext uri="{FF2B5EF4-FFF2-40B4-BE49-F238E27FC236}">
                <a16:creationId xmlns:a16="http://schemas.microsoft.com/office/drawing/2014/main" id="{60239AC5-38C2-7594-79E5-393BA9F19FDB}"/>
              </a:ext>
            </a:extLst>
          </p:cNvPr>
          <p:cNvGrpSpPr/>
          <p:nvPr/>
        </p:nvGrpSpPr>
        <p:grpSpPr>
          <a:xfrm>
            <a:off x="3006505" y="2590800"/>
            <a:ext cx="6324600" cy="3182631"/>
            <a:chOff x="7442325" y="4602927"/>
            <a:chExt cx="4428490" cy="1910080"/>
          </a:xfrm>
        </p:grpSpPr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A26AECB3-4472-BD25-3C99-D56C99D303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9095" y="5200710"/>
              <a:ext cx="163437" cy="243301"/>
            </a:xfrm>
            <a:prstGeom prst="rect">
              <a:avLst/>
            </a:prstGeom>
          </p:spPr>
        </p:pic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A2DAB79C-4301-6A92-84A1-81281E197B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7700" y="4693663"/>
              <a:ext cx="1576473" cy="830086"/>
            </a:xfrm>
            <a:prstGeom prst="rect">
              <a:avLst/>
            </a:prstGeom>
          </p:spPr>
        </p:pic>
        <p:pic>
          <p:nvPicPr>
            <p:cNvPr id="11" name="object 14">
              <a:extLst>
                <a:ext uri="{FF2B5EF4-FFF2-40B4-BE49-F238E27FC236}">
                  <a16:creationId xmlns:a16="http://schemas.microsoft.com/office/drawing/2014/main" id="{E803CE67-8B99-0B9F-56A4-46653687378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325" y="5386650"/>
              <a:ext cx="1178137" cy="400724"/>
            </a:xfrm>
            <a:prstGeom prst="rect">
              <a:avLst/>
            </a:prstGeom>
          </p:spPr>
        </p:pic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17FD5FA7-63B0-4BAA-E3A5-5031CA7D66D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900" y="5500875"/>
              <a:ext cx="523199" cy="523199"/>
            </a:xfrm>
            <a:prstGeom prst="rect">
              <a:avLst/>
            </a:prstGeom>
          </p:spPr>
        </p:pic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95536A5E-AD4E-A99D-AB43-498B6758922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8430" y="5373925"/>
              <a:ext cx="853200" cy="864699"/>
            </a:xfrm>
            <a:prstGeom prst="rect">
              <a:avLst/>
            </a:prstGeom>
          </p:spPr>
        </p:pic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4DBCC55D-BF0B-A0B2-CAB1-CC0073B84F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4175" y="4742700"/>
              <a:ext cx="666599" cy="666600"/>
            </a:xfrm>
            <a:prstGeom prst="rect">
              <a:avLst/>
            </a:prstGeom>
          </p:spPr>
        </p:pic>
        <p:pic>
          <p:nvPicPr>
            <p:cNvPr id="15" name="object 18">
              <a:extLst>
                <a:ext uri="{FF2B5EF4-FFF2-40B4-BE49-F238E27FC236}">
                  <a16:creationId xmlns:a16="http://schemas.microsoft.com/office/drawing/2014/main" id="{CA85AECA-66B8-B1DA-CC70-02BA892615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1548" y="4602927"/>
              <a:ext cx="1062024" cy="1047825"/>
            </a:xfrm>
            <a:prstGeom prst="rect">
              <a:avLst/>
            </a:prstGeom>
          </p:spPr>
        </p:pic>
        <p:pic>
          <p:nvPicPr>
            <p:cNvPr id="16" name="object 19">
              <a:extLst>
                <a:ext uri="{FF2B5EF4-FFF2-40B4-BE49-F238E27FC236}">
                  <a16:creationId xmlns:a16="http://schemas.microsoft.com/office/drawing/2014/main" id="{2F02A423-01C4-494B-A580-C03838C8985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5575" y="5230013"/>
              <a:ext cx="713999" cy="714000"/>
            </a:xfrm>
            <a:prstGeom prst="rect">
              <a:avLst/>
            </a:prstGeom>
          </p:spPr>
        </p:pic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EA12BA46-33AB-C108-9F0B-2CAFCEBAAA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7024" y="5934122"/>
              <a:ext cx="472207" cy="469295"/>
            </a:xfrm>
            <a:prstGeom prst="rect">
              <a:avLst/>
            </a:prstGeom>
          </p:spPr>
        </p:pic>
        <p:pic>
          <p:nvPicPr>
            <p:cNvPr id="18" name="object 21">
              <a:extLst>
                <a:ext uri="{FF2B5EF4-FFF2-40B4-BE49-F238E27FC236}">
                  <a16:creationId xmlns:a16="http://schemas.microsoft.com/office/drawing/2014/main" id="{1E6DFEE5-7481-2E5E-5C80-C8F6FCB2123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2500" y="6111674"/>
              <a:ext cx="762114" cy="400724"/>
            </a:xfrm>
            <a:prstGeom prst="rect">
              <a:avLst/>
            </a:prstGeom>
          </p:spPr>
        </p:pic>
        <p:pic>
          <p:nvPicPr>
            <p:cNvPr id="19" name="object 22">
              <a:extLst>
                <a:ext uri="{FF2B5EF4-FFF2-40B4-BE49-F238E27FC236}">
                  <a16:creationId xmlns:a16="http://schemas.microsoft.com/office/drawing/2014/main" id="{8EAE0ACC-D63C-96F0-EF8F-05A204E0550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17050" y="5650750"/>
              <a:ext cx="853199" cy="729880"/>
            </a:xfrm>
            <a:prstGeom prst="rect">
              <a:avLst/>
            </a:prstGeom>
          </p:spPr>
        </p:pic>
        <p:pic>
          <p:nvPicPr>
            <p:cNvPr id="20" name="object 23">
              <a:extLst>
                <a:ext uri="{FF2B5EF4-FFF2-40B4-BE49-F238E27FC236}">
                  <a16:creationId xmlns:a16="http://schemas.microsoft.com/office/drawing/2014/main" id="{A58316E6-46EF-2916-4C4C-DFC1AA5F01F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75525" y="5891100"/>
              <a:ext cx="1062026" cy="597392"/>
            </a:xfrm>
            <a:prstGeom prst="rect">
              <a:avLst/>
            </a:prstGeom>
          </p:spPr>
        </p:pic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354BBC8-5461-0956-7F17-80D6FD871C9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16400" y="5884399"/>
              <a:ext cx="610799" cy="610799"/>
            </a:xfrm>
            <a:prstGeom prst="rect">
              <a:avLst/>
            </a:prstGeom>
          </p:spPr>
        </p:pic>
      </p:grpSp>
      <p:pic>
        <p:nvPicPr>
          <p:cNvPr id="22" name="object 10">
            <a:extLst>
              <a:ext uri="{FF2B5EF4-FFF2-40B4-BE49-F238E27FC236}">
                <a16:creationId xmlns:a16="http://schemas.microsoft.com/office/drawing/2014/main" id="{412EE96D-461D-27FE-220A-74961621769F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18655" y="3158609"/>
            <a:ext cx="766617" cy="6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3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99" y="251995"/>
            <a:ext cx="7061201" cy="62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</a:t>
            </a:r>
            <a:r>
              <a:rPr lang="en-IN" sz="3950" spc="-95" dirty="0"/>
              <a:t> and </a:t>
            </a:r>
            <a:r>
              <a:rPr sz="3950" spc="-95" dirty="0"/>
              <a:t>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2138601"/>
            <a:ext cx="9525000" cy="4741041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00" b="1" u="sng" dirty="0">
                <a:latin typeface="+mj-lt"/>
                <a:cs typeface="Times New Roman"/>
              </a:rPr>
              <a:t>   Data Quality &amp; Volume: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Accurate sentiment analysis relies on diverse and high-quality data from various child age groups.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The prototype shows promise and with more real-world data the accuracy can be enhanced.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00" b="1" u="sng" dirty="0">
                <a:latin typeface="+mj-lt"/>
                <a:cs typeface="Times New Roman"/>
              </a:rPr>
              <a:t>Tech Infrastructure Stability: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The platform depends on stable cloud infrastructure for real-time notifications and responses.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Downtime or lag can hinder crucial alerts and reduce the effectiveness of the service.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00" b="1" u="sng" dirty="0">
                <a:latin typeface="+mj-lt"/>
                <a:cs typeface="Times New Roman"/>
              </a:rPr>
              <a:t>Regulatory Compliance: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Adherence to child data protection regulations is mandatory and ethically important.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Any oversight in compliance could lead to legal consequences.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00" b="1" u="sng" dirty="0">
                <a:latin typeface="+mj-lt"/>
                <a:cs typeface="Times New Roman"/>
              </a:rPr>
              <a:t>Market Acceptance &amp; Education: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Adoption of the platform relies on raising awareness about children's mental health.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Sales and marketing efforts should not only promote the product but also educate potential clients on the importance of the issue.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400" b="1" u="sng" dirty="0">
                <a:latin typeface="+mj-lt"/>
                <a:cs typeface="Times New Roman"/>
              </a:rPr>
              <a:t>Integration with Educational Institutions: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Integrating the platform into schools, a significant user base, presents technological and sales challenges.</a:t>
            </a: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Times New Roman"/>
              </a:rPr>
              <a:t>Seamless integration with existing educational systems is essential.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799" y="1524000"/>
            <a:ext cx="6680201" cy="29764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</a:pPr>
            <a:r>
              <a:rPr lang="en-IN" sz="2400" dirty="0">
                <a:solidFill>
                  <a:srgbClr val="7BA655"/>
                </a:solidFill>
                <a:latin typeface="Trebuchet MS"/>
                <a:cs typeface="Trebuchet MS"/>
              </a:rPr>
              <a:t> DEPENDANCIES: </a:t>
            </a:r>
            <a:endParaRPr sz="2400" dirty="0">
              <a:solidFill>
                <a:srgbClr val="7BA655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99" y="251995"/>
            <a:ext cx="7061201" cy="62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</a:t>
            </a:r>
            <a:r>
              <a:rPr lang="en-IN" sz="3950" spc="-95" dirty="0"/>
              <a:t> and </a:t>
            </a:r>
            <a:r>
              <a:rPr sz="3950" spc="-95" dirty="0"/>
              <a:t>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39900"/>
            <a:ext cx="3052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7BA655"/>
                </a:solidFill>
                <a:latin typeface="Trebuchet MS"/>
                <a:cs typeface="Trebuchet MS"/>
              </a:rPr>
              <a:t>USE CASES: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100245"/>
            <a:ext cx="10456544" cy="5612765"/>
          </a:xfrm>
          <a:custGeom>
            <a:avLst/>
            <a:gdLst/>
            <a:ahLst/>
            <a:cxnLst/>
            <a:rect l="l" t="t" r="r" b="b"/>
            <a:pathLst>
              <a:path w="4838700" h="5612765">
                <a:moveTo>
                  <a:pt x="0" y="0"/>
                </a:moveTo>
                <a:lnTo>
                  <a:pt x="4838699" y="0"/>
                </a:lnTo>
                <a:lnTo>
                  <a:pt x="4838699" y="5612699"/>
                </a:lnTo>
                <a:lnTo>
                  <a:pt x="0" y="561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9942" y="2053725"/>
            <a:ext cx="4800601" cy="4660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0515" marR="78105" indent="-276225" algn="just">
              <a:spcBef>
                <a:spcPts val="260"/>
              </a:spcBef>
              <a:buFont typeface="Arial"/>
              <a:buChar char="□"/>
              <a:tabLst>
                <a:tab pos="310515" algn="l"/>
                <a:tab pos="311150" algn="l"/>
              </a:tabLst>
            </a:pPr>
            <a:r>
              <a:rPr lang="en-US" sz="1400" b="1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1400" b="1" spc="-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algn="just"/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5080" algn="just">
              <a:spcBef>
                <a:spcPts val="85"/>
              </a:spcBef>
            </a:pP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Perspective: 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400" spc="-60" dirty="0">
                <a:latin typeface="Arial" panose="020B0604020202020204" pitchFamily="34" charset="0"/>
                <a:cs typeface="Arial" panose="020B0604020202020204" pitchFamily="34" charset="0"/>
              </a:rPr>
              <a:t>immediate,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non-judgmental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avenue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kids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emotions,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ensuring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don't </a:t>
            </a:r>
            <a:r>
              <a:rPr lang="en-US" sz="140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feel</a:t>
            </a:r>
            <a:r>
              <a:rPr lang="en-US" sz="1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alone.</a:t>
            </a:r>
          </a:p>
          <a:p>
            <a:pPr marL="482600" marR="5080" algn="just">
              <a:spcBef>
                <a:spcPts val="85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276225" algn="just">
              <a:buFont typeface="Arial"/>
              <a:buChar char="□"/>
              <a:tabLst>
                <a:tab pos="310515" algn="l"/>
                <a:tab pos="311150" algn="l"/>
              </a:tabLst>
            </a:pPr>
            <a:r>
              <a:rPr lang="en-US" sz="1400" b="1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Weekly Sentiment Analysis Report 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algn="just"/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75" dirty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31750" algn="just">
              <a:spcBef>
                <a:spcPts val="90"/>
              </a:spcBef>
            </a:pP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Perspective: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guardians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400" spc="-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child’s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emotional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breaching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75" dirty="0">
                <a:latin typeface="Arial" panose="020B0604020202020204" pitchFamily="34" charset="0"/>
                <a:cs typeface="Arial" panose="020B0604020202020204" pitchFamily="34" charset="0"/>
              </a:rPr>
              <a:t>privacy.</a:t>
            </a:r>
          </a:p>
          <a:p>
            <a:pPr marL="482600" marR="31750" algn="just">
              <a:spcBef>
                <a:spcPts val="9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276225" algn="just">
              <a:buFont typeface="Arial"/>
              <a:buChar char="□"/>
              <a:tabLst>
                <a:tab pos="310515" algn="l"/>
                <a:tab pos="311150" algn="l"/>
              </a:tabLst>
            </a:pPr>
            <a:r>
              <a:rPr lang="en-US" sz="1400" b="1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1400" b="1" spc="-9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notiﬁcations</a:t>
            </a:r>
            <a:r>
              <a:rPr lang="en-US" sz="1400" b="1" spc="-9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algn="just"/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75" dirty="0">
                <a:latin typeface="Arial" panose="020B0604020202020204" pitchFamily="34" charset="0"/>
                <a:cs typeface="Arial" panose="020B0604020202020204" pitchFamily="34" charset="0"/>
              </a:rPr>
              <a:t> Children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599440" algn="just">
              <a:spcBef>
                <a:spcPts val="90"/>
              </a:spcBef>
            </a:pP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Perspective: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0" dirty="0"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empower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r>
              <a:rPr lang="en-US" sz="1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pc="-9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1400" spc="-8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ene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tl</a:t>
            </a:r>
            <a:r>
              <a:rPr lang="en-US" sz="1400" spc="-14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spc="-19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2600" marR="599440" algn="just">
              <a:spcBef>
                <a:spcPts val="9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276225" algn="just">
              <a:buFont typeface="Arial"/>
              <a:buChar char="□"/>
              <a:tabLst>
                <a:tab pos="310515" algn="l"/>
                <a:tab pos="311150" algn="l"/>
              </a:tabLst>
            </a:pPr>
            <a:r>
              <a:rPr lang="en-US" sz="1400" b="1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925" algn="just">
              <a:tabLst>
                <a:tab pos="310515" algn="l"/>
                <a:tab pos="311150" algn="l"/>
              </a:tabLst>
            </a:pPr>
            <a:r>
              <a:rPr lang="en-US" sz="1400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s:  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403225" algn="just">
              <a:spcBef>
                <a:spcPts val="85"/>
              </a:spcBef>
            </a:pP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Perspective: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Fosters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connections,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understanding,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spc="-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00" dirty="0">
                <a:latin typeface="Arial" panose="020B0604020202020204" pitchFamily="34" charset="0"/>
                <a:cs typeface="Arial" panose="020B0604020202020204" pitchFamily="34" charset="0"/>
              </a:rPr>
              <a:t>s,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7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educing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eelin</a:t>
            </a:r>
            <a:r>
              <a:rPr lang="en-US" sz="1400" spc="-6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spc="3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isol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ation.</a:t>
            </a:r>
          </a:p>
          <a:p>
            <a:pPr marL="482600" marR="83820" algn="just">
              <a:spcBef>
                <a:spcPts val="9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4A3F2-6C1B-F8BE-434E-D76049D17B22}"/>
              </a:ext>
            </a:extLst>
          </p:cNvPr>
          <p:cNvSpPr txBox="1"/>
          <p:nvPr/>
        </p:nvSpPr>
        <p:spPr>
          <a:xfrm>
            <a:off x="6248400" y="144990"/>
            <a:ext cx="4800601" cy="690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">
              <a:lnSpc>
                <a:spcPct val="150000"/>
              </a:lnSpc>
              <a:tabLst>
                <a:tab pos="310515" algn="l"/>
              </a:tabLst>
            </a:pPr>
            <a:endParaRPr lang="en-US" sz="1400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">
              <a:lnSpc>
                <a:spcPct val="150000"/>
              </a:lnSpc>
              <a:tabLst>
                <a:tab pos="310515" algn="l"/>
              </a:tabLst>
            </a:pPr>
            <a:endParaRPr lang="en-US" sz="1400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403225">
              <a:lnSpc>
                <a:spcPct val="150000"/>
              </a:lnSpc>
              <a:spcBef>
                <a:spcPts val="85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1150" indent="-276225">
              <a:lnSpc>
                <a:spcPct val="150000"/>
              </a:lnSpc>
              <a:buFont typeface="Arial"/>
              <a:buChar char="□"/>
              <a:tabLst>
                <a:tab pos="310515" algn="l"/>
                <a:tab pos="311150" algn="l"/>
              </a:tabLst>
            </a:pPr>
            <a:r>
              <a:rPr lang="en-US" sz="1400" b="1" spc="-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mental</a:t>
            </a:r>
            <a:r>
              <a:rPr lang="en-US" sz="1400" b="1" spc="-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wellness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r>
              <a:rPr lang="en-US" sz="1400" b="1" spc="-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spc="-10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sz="1400" b="1" spc="-5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>
              <a:lnSpc>
                <a:spcPct val="150000"/>
              </a:lnSpc>
            </a:pP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6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7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spc="-7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marR="83820">
              <a:lnSpc>
                <a:spcPct val="150000"/>
              </a:lnSpc>
              <a:spcBef>
                <a:spcPts val="90"/>
              </a:spcBef>
            </a:pP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Perspective:</a:t>
            </a:r>
            <a:r>
              <a:rPr lang="en-US" sz="1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self-improvement,</a:t>
            </a:r>
            <a:r>
              <a:rPr lang="en-US" sz="1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building </a:t>
            </a:r>
            <a:r>
              <a:rPr lang="en-US" sz="1400" spc="-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latin typeface="Arial" panose="020B0604020202020204" pitchFamily="34" charset="0"/>
                <a:cs typeface="Arial" panose="020B0604020202020204" pitchFamily="34" charset="0"/>
              </a:rPr>
              <a:t>emotional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5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kids.</a:t>
            </a:r>
            <a:endParaRPr lang="en-US" sz="1400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">
              <a:lnSpc>
                <a:spcPct val="150000"/>
              </a:lnSpc>
              <a:tabLst>
                <a:tab pos="310515" algn="l"/>
              </a:tabLst>
            </a:pPr>
            <a:endParaRPr lang="en-US" sz="1400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">
              <a:lnSpc>
                <a:spcPct val="150000"/>
              </a:lnSpc>
              <a:tabLst>
                <a:tab pos="310515" algn="l"/>
              </a:tabLst>
            </a:pPr>
            <a:r>
              <a:rPr lang="en-US" sz="1400" spc="-235" dirty="0">
                <a:latin typeface="Arial" panose="020B0604020202020204" pitchFamily="34" charset="0"/>
                <a:cs typeface="Arial" panose="020B0604020202020204" pitchFamily="34" charset="0"/>
              </a:rPr>
              <a:t>□	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system's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multi-faceted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approach,</a:t>
            </a:r>
            <a:r>
              <a:rPr lang="en-US"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spanning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AI-driven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5" marR="304800">
              <a:lnSpc>
                <a:spcPct val="150000"/>
              </a:lnSpc>
              <a:spcBef>
                <a:spcPts val="85"/>
              </a:spcBef>
            </a:pP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sentiment analysis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parental notifications, fills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market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gap by 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offering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proactive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mental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solutions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for the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demographic.</a:t>
            </a:r>
          </a:p>
          <a:p>
            <a:pPr marL="310515" marR="304800">
              <a:lnSpc>
                <a:spcPct val="150000"/>
              </a:lnSpc>
              <a:spcBef>
                <a:spcPts val="85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tabLst>
                <a:tab pos="310515" algn="l"/>
              </a:tabLst>
            </a:pPr>
            <a:r>
              <a:rPr lang="en-US" sz="1400" spc="-300" dirty="0">
                <a:latin typeface="Arial" panose="020B0604020202020204" pitchFamily="34" charset="0"/>
                <a:cs typeface="Arial" panose="020B0604020202020204" pitchFamily="34" charset="0"/>
              </a:rPr>
              <a:t>□	</a:t>
            </a: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community-building</a:t>
            </a:r>
            <a:r>
              <a:rPr lang="en-US"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foster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brand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0515" marR="151765">
              <a:lnSpc>
                <a:spcPct val="150000"/>
              </a:lnSpc>
              <a:spcBef>
                <a:spcPts val="90"/>
              </a:spcBef>
            </a:pP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loyalty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, as users not only find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solace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in the platform's features </a:t>
            </a:r>
            <a:r>
              <a:rPr lang="en-US" sz="1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also 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establish with</a:t>
            </a:r>
            <a:r>
              <a:rPr lang="en-US" sz="1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latin typeface="Arial" panose="020B0604020202020204" pitchFamily="34" charset="0"/>
                <a:cs typeface="Arial" panose="020B0604020202020204" pitchFamily="34" charset="0"/>
              </a:rPr>
              <a:t>peers.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801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99" y="251995"/>
            <a:ext cx="4874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3950" dirty="0"/>
              <a:t>Future Scopes</a:t>
            </a:r>
            <a:endParaRPr sz="3950" dirty="0"/>
          </a:p>
        </p:txBody>
      </p:sp>
      <p:sp>
        <p:nvSpPr>
          <p:cNvPr id="6" name="object 6"/>
          <p:cNvSpPr/>
          <p:nvPr/>
        </p:nvSpPr>
        <p:spPr>
          <a:xfrm>
            <a:off x="533400" y="993240"/>
            <a:ext cx="10456544" cy="5612765"/>
          </a:xfrm>
          <a:custGeom>
            <a:avLst/>
            <a:gdLst/>
            <a:ahLst/>
            <a:cxnLst/>
            <a:rect l="l" t="t" r="r" b="b"/>
            <a:pathLst>
              <a:path w="4838700" h="5612765">
                <a:moveTo>
                  <a:pt x="0" y="0"/>
                </a:moveTo>
                <a:lnTo>
                  <a:pt x="4838699" y="0"/>
                </a:lnTo>
                <a:lnTo>
                  <a:pt x="4838699" y="5612699"/>
                </a:lnTo>
                <a:lnTo>
                  <a:pt x="0" y="561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26EFB-58BF-02EF-29C4-4E4AD9113429}"/>
                  </a:ext>
                </a:extLst>
              </p14:cNvPr>
              <p14:cNvContentPartPr/>
              <p14:nvPr/>
            </p14:nvContentPartPr>
            <p14:xfrm>
              <a:off x="1018741" y="1943991"/>
              <a:ext cx="2160360" cy="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26EFB-58BF-02EF-29C4-4E4AD9113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741" y="1881351"/>
                <a:ext cx="2286000" cy="138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1E2118-DA7B-6D33-BB82-094B0F6E16E8}"/>
              </a:ext>
            </a:extLst>
          </p:cNvPr>
          <p:cNvSpPr txBox="1"/>
          <p:nvPr/>
        </p:nvSpPr>
        <p:spPr>
          <a:xfrm>
            <a:off x="1143000" y="1676400"/>
            <a:ext cx="906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School and Workplace Integration</a:t>
            </a:r>
            <a:r>
              <a:rPr lang="en-US" b="1" dirty="0">
                <a:latin typeface="Söhne"/>
              </a:rPr>
              <a:t>: </a:t>
            </a:r>
            <a:r>
              <a:rPr lang="en-US" b="0" i="0" dirty="0">
                <a:effectLst/>
                <a:latin typeface="Söhne"/>
              </a:rPr>
              <a:t>Apps designed for educational institutions and workplaces can promote mental well-being among students and employees, offering resources and support tailored to those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Government and Insurance Company Partnerships</a:t>
            </a:r>
            <a:r>
              <a:rPr lang="en-US" b="0" i="0" dirty="0">
                <a:effectLst/>
                <a:latin typeface="Söhne"/>
              </a:rPr>
              <a:t>: Collaboration with government agencies and insurance companies can lead to increased coverage and reimbursement for mental health website usage, making them more accessible to a broader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Cultural and Language Sensitivity</a:t>
            </a:r>
            <a:r>
              <a:rPr lang="en-US" b="0" i="0" dirty="0">
                <a:effectLst/>
                <a:latin typeface="Söhne"/>
              </a:rPr>
              <a:t>: Future apps should be culturally and linguistically sensitive to cater to a diverse user base and address specific cultural nuances related to mental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Virtual Reality (VR) Therapy</a:t>
            </a:r>
            <a:r>
              <a:rPr lang="en-US" b="0" i="0" dirty="0">
                <a:effectLst/>
                <a:latin typeface="Söhne"/>
              </a:rPr>
              <a:t>: VR can provide immersive therapy experiences, allowing users to confront and manage their fears and anxieties in a controlled and supportive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7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0039" y="936"/>
            <a:ext cx="3322320" cy="3321050"/>
            <a:chOff x="8870039" y="936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30" y="1090922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1672469" y="2231038"/>
                  </a:moveTo>
                  <a:lnTo>
                    <a:pt x="0" y="559039"/>
                  </a:lnTo>
                  <a:lnTo>
                    <a:pt x="559196" y="0"/>
                  </a:lnTo>
                  <a:lnTo>
                    <a:pt x="1672469" y="1112959"/>
                  </a:lnTo>
                  <a:lnTo>
                    <a:pt x="1672469" y="223103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765" y="936"/>
              <a:ext cx="1084580" cy="1083945"/>
            </a:xfrm>
            <a:custGeom>
              <a:avLst/>
              <a:gdLst/>
              <a:ahLst/>
              <a:cxnLst/>
              <a:rect l="l" t="t" r="r" b="b"/>
              <a:pathLst>
                <a:path w="1084579" h="1083945">
                  <a:moveTo>
                    <a:pt x="1084234" y="1083930"/>
                  </a:moveTo>
                  <a:lnTo>
                    <a:pt x="0" y="0"/>
                  </a:lnTo>
                  <a:lnTo>
                    <a:pt x="1084234" y="0"/>
                  </a:lnTo>
                  <a:lnTo>
                    <a:pt x="1084234" y="1083930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9" y="936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1090293" y="1089986"/>
                  </a:moveTo>
                  <a:lnTo>
                    <a:pt x="0" y="0"/>
                  </a:lnTo>
                  <a:lnTo>
                    <a:pt x="2181523" y="0"/>
                  </a:lnTo>
                  <a:lnTo>
                    <a:pt x="1090293" y="1089986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23" y="797725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/>
              <a:t>T</a:t>
            </a:r>
            <a:r>
              <a:rPr spc="-170" dirty="0"/>
              <a:t>e</a:t>
            </a:r>
            <a:r>
              <a:rPr spc="-65" dirty="0"/>
              <a:t>a</a:t>
            </a:r>
            <a:r>
              <a:rPr spc="-95" dirty="0"/>
              <a:t>m</a:t>
            </a:r>
            <a:r>
              <a:rPr spc="-130" dirty="0"/>
              <a:t> </a:t>
            </a:r>
            <a:r>
              <a:rPr spc="-204" dirty="0"/>
              <a:t>Membe</a:t>
            </a:r>
            <a:r>
              <a:rPr spc="-110" dirty="0"/>
              <a:t>r</a:t>
            </a:r>
            <a:r>
              <a:rPr spc="-130" dirty="0"/>
              <a:t> </a:t>
            </a:r>
            <a:r>
              <a:rPr spc="-295" dirty="0"/>
              <a:t>D</a:t>
            </a:r>
            <a:r>
              <a:rPr spc="-185" dirty="0"/>
              <a:t>e</a:t>
            </a:r>
            <a:r>
              <a:rPr spc="-180" dirty="0"/>
              <a:t>tails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7048" y="2066772"/>
            <a:ext cx="308483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eader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sz="1200" spc="-160" dirty="0">
                <a:latin typeface="Verdana"/>
                <a:cs typeface="Verdana"/>
              </a:rPr>
              <a:t>:</a:t>
            </a:r>
            <a:r>
              <a:rPr lang="en-IN" sz="1200" spc="20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B</a:t>
            </a:r>
            <a:r>
              <a:rPr sz="1200" spc="-15" dirty="0" err="1">
                <a:latin typeface="Verdana"/>
                <a:cs typeface="Verdana"/>
              </a:rPr>
              <a:t>t</a:t>
            </a:r>
            <a:r>
              <a:rPr sz="1200" spc="-20" dirty="0" err="1">
                <a:latin typeface="Verdana"/>
                <a:cs typeface="Verdana"/>
              </a:rPr>
              <a:t>ech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7447" y="2066772"/>
            <a:ext cx="194945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00"/>
              </a:spcBef>
            </a:pPr>
            <a:r>
              <a:rPr lang="en-IN" sz="1200" b="1" spc="-15" dirty="0">
                <a:solidFill>
                  <a:srgbClr val="5D7B3E"/>
                </a:solidFill>
                <a:latin typeface="Tahoma"/>
                <a:cs typeface="Tahoma"/>
              </a:rPr>
              <a:t>   </a:t>
            </a:r>
            <a:r>
              <a:rPr sz="1200" b="1" spc="-15" dirty="0" err="1">
                <a:solidFill>
                  <a:srgbClr val="5D7B3E"/>
                </a:solidFill>
                <a:latin typeface="Tahoma"/>
                <a:cs typeface="Tahoma"/>
              </a:rPr>
              <a:t>Sagnik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Chak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aborty</a:t>
            </a:r>
            <a:endParaRPr sz="1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20" dirty="0">
                <a:latin typeface="Verdana"/>
                <a:cs typeface="Verdana"/>
              </a:rPr>
              <a:t>CSE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0648" y="2358364"/>
            <a:ext cx="1193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lang="en-IN" sz="1200" spc="-45" dirty="0">
                <a:latin typeface="Verdana"/>
                <a:cs typeface="Verdana"/>
              </a:rPr>
              <a:t> 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65" dirty="0">
                <a:latin typeface="Verdana"/>
                <a:cs typeface="Verdana"/>
              </a:rPr>
              <a:t>IV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048" y="2649956"/>
            <a:ext cx="5247640" cy="2572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30" dirty="0">
                <a:solidFill>
                  <a:srgbClr val="5D7B3E"/>
                </a:solidFill>
                <a:latin typeface="Tahoma"/>
                <a:cs typeface="Tahoma"/>
              </a:rPr>
              <a:t>                                             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  </a:t>
            </a:r>
            <a:r>
              <a:rPr sz="1200" b="1" spc="-7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Sk.Md.Hussain</a:t>
            </a:r>
            <a:endParaRPr sz="1200" dirty="0">
              <a:latin typeface="Tahoma"/>
              <a:cs typeface="Tahoma"/>
            </a:endParaRPr>
          </a:p>
          <a:p>
            <a:pPr marL="12700" marR="77470">
              <a:lnSpc>
                <a:spcPct val="159400"/>
              </a:lnSpc>
              <a:tabLst>
                <a:tab pos="3212465" algn="l"/>
              </a:tabLst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:   </a:t>
            </a:r>
            <a:r>
              <a:rPr sz="1200" dirty="0" err="1">
                <a:latin typeface="Verdana"/>
                <a:cs typeface="Verdana"/>
              </a:rPr>
              <a:t>B</a:t>
            </a:r>
            <a:r>
              <a:rPr sz="1200" spc="-15" dirty="0" err="1">
                <a:latin typeface="Verdana"/>
                <a:cs typeface="Verdana"/>
              </a:rPr>
              <a:t>t</a:t>
            </a:r>
            <a:r>
              <a:rPr sz="1200" spc="-20" dirty="0" err="1">
                <a:latin typeface="Verdana"/>
                <a:cs typeface="Verdana"/>
              </a:rPr>
              <a:t>ech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lang="en-IN" sz="1200" dirty="0">
                <a:latin typeface="Verdana"/>
                <a:cs typeface="Verdana"/>
              </a:rPr>
              <a:t>          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5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CE  </a:t>
            </a:r>
            <a:endParaRPr lang="en-IN" sz="1200" dirty="0">
              <a:latin typeface="Verdana"/>
              <a:cs typeface="Verdana"/>
            </a:endParaRPr>
          </a:p>
          <a:p>
            <a:pPr marL="12700" marR="77470">
              <a:lnSpc>
                <a:spcPct val="159400"/>
              </a:lnSpc>
              <a:tabLst>
                <a:tab pos="3212465" algn="l"/>
              </a:tabLst>
            </a:pP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Team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 </a:t>
            </a:r>
            <a:r>
              <a:rPr lang="en-IN" sz="1200" b="1" spc="-50" dirty="0">
                <a:solidFill>
                  <a:srgbClr val="5D7B3E"/>
                </a:solidFill>
                <a:latin typeface="Tahoma"/>
                <a:cs typeface="Tahoma"/>
              </a:rPr>
              <a:t>                                              </a:t>
            </a:r>
            <a:r>
              <a:rPr sz="1200" b="1" spc="-20" dirty="0" err="1">
                <a:solidFill>
                  <a:srgbClr val="5D7B3E"/>
                </a:solidFill>
                <a:latin typeface="Tahoma"/>
                <a:cs typeface="Tahoma"/>
              </a:rPr>
              <a:t>Debdeep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 Chatterjee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:   </a:t>
            </a:r>
            <a:r>
              <a:rPr sz="1200" dirty="0" err="1">
                <a:latin typeface="Verdana"/>
                <a:cs typeface="Verdana"/>
              </a:rPr>
              <a:t>B</a:t>
            </a:r>
            <a:r>
              <a:rPr sz="1200" spc="-15" dirty="0" err="1">
                <a:latin typeface="Verdana"/>
                <a:cs typeface="Verdana"/>
              </a:rPr>
              <a:t>t</a:t>
            </a:r>
            <a:r>
              <a:rPr sz="1200" spc="-20" dirty="0" err="1">
                <a:latin typeface="Verdana"/>
                <a:cs typeface="Verdana"/>
              </a:rPr>
              <a:t>ech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lang="en-IN" sz="1200" dirty="0">
                <a:latin typeface="Verdana"/>
                <a:cs typeface="Verdana"/>
              </a:rPr>
              <a:t>           </a:t>
            </a:r>
            <a:r>
              <a:rPr sz="1200" spc="-90" dirty="0" err="1">
                <a:latin typeface="Verdana"/>
                <a:cs typeface="Verdana"/>
              </a:rPr>
              <a:t>S</a:t>
            </a:r>
            <a:r>
              <a:rPr sz="1200" spc="-30" dirty="0" err="1">
                <a:latin typeface="Verdana"/>
                <a:cs typeface="Verdana"/>
              </a:rPr>
              <a:t>t</a:t>
            </a:r>
            <a:r>
              <a:rPr sz="1200" spc="-50" dirty="0" err="1">
                <a:latin typeface="Verdana"/>
                <a:cs typeface="Verdana"/>
              </a:rPr>
              <a:t>r</a:t>
            </a:r>
            <a:r>
              <a:rPr sz="1200" spc="-55" dirty="0" err="1">
                <a:latin typeface="Verdana"/>
                <a:cs typeface="Verdana"/>
              </a:rPr>
              <a:t>e</a:t>
            </a:r>
            <a:r>
              <a:rPr lang="en-IN" sz="1200" spc="-55" dirty="0">
                <a:latin typeface="Verdana"/>
                <a:cs typeface="Verdana"/>
              </a:rPr>
              <a:t>am</a:t>
            </a:r>
            <a:r>
              <a:rPr sz="1200" spc="-160" dirty="0">
                <a:latin typeface="Verdana"/>
                <a:cs typeface="Verdana"/>
              </a:rPr>
              <a:t>: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CE  </a:t>
            </a:r>
            <a:endParaRPr lang="en-IN" sz="1200" dirty="0">
              <a:latin typeface="Verdana"/>
              <a:cs typeface="Verdana"/>
            </a:endParaRPr>
          </a:p>
          <a:p>
            <a:pPr marL="12700" marR="77470">
              <a:lnSpc>
                <a:spcPct val="159400"/>
              </a:lnSpc>
              <a:tabLst>
                <a:tab pos="3212465" algn="l"/>
              </a:tabLst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                                                             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Sh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ta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shi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Maji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:   </a:t>
            </a:r>
            <a:r>
              <a:rPr sz="1200" dirty="0" err="1">
                <a:latin typeface="Verdana"/>
                <a:cs typeface="Verdana"/>
              </a:rPr>
              <a:t>B</a:t>
            </a:r>
            <a:r>
              <a:rPr sz="1200" spc="-15" dirty="0" err="1">
                <a:latin typeface="Verdana"/>
                <a:cs typeface="Verdana"/>
              </a:rPr>
              <a:t>t</a:t>
            </a:r>
            <a:r>
              <a:rPr sz="1200" spc="-20" dirty="0" err="1">
                <a:latin typeface="Verdana"/>
                <a:cs typeface="Verdana"/>
              </a:rPr>
              <a:t>ech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lang="en-IN" sz="1200" dirty="0">
                <a:latin typeface="Verdana"/>
                <a:cs typeface="Verdana"/>
              </a:rPr>
              <a:t>           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sz="1200" spc="-160" dirty="0">
                <a:latin typeface="Verdana"/>
                <a:cs typeface="Verdana"/>
              </a:rPr>
              <a:t>: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CE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471545" algn="l"/>
              </a:tabLst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	</a:t>
            </a:r>
            <a:r>
              <a:rPr lang="en-IN" sz="1200" b="1" dirty="0">
                <a:solidFill>
                  <a:srgbClr val="5D7B3E"/>
                </a:solidFill>
                <a:latin typeface="Tahoma"/>
                <a:cs typeface="Tahoma"/>
              </a:rPr>
              <a:t>        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Sou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7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v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Saha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  <a:tab pos="4932680" algn="l"/>
              </a:tabLst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:   </a:t>
            </a:r>
            <a:r>
              <a:rPr sz="1200" dirty="0" err="1">
                <a:latin typeface="Verdana"/>
                <a:cs typeface="Verdana"/>
              </a:rPr>
              <a:t>B</a:t>
            </a:r>
            <a:r>
              <a:rPr sz="1200" spc="-15" dirty="0" err="1">
                <a:latin typeface="Verdana"/>
                <a:cs typeface="Verdana"/>
              </a:rPr>
              <a:t>t</a:t>
            </a:r>
            <a:r>
              <a:rPr sz="1200" spc="-20" dirty="0" err="1">
                <a:latin typeface="Verdana"/>
                <a:cs typeface="Verdana"/>
              </a:rPr>
              <a:t>ech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lang="en-IN" sz="1200" dirty="0">
                <a:latin typeface="Verdana"/>
                <a:cs typeface="Verdana"/>
              </a:rPr>
              <a:t>           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20" dirty="0">
                <a:latin typeface="Verdana"/>
                <a:cs typeface="Verdana"/>
              </a:rPr>
              <a:t>CSE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500754" algn="l"/>
              </a:tabLst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	</a:t>
            </a:r>
            <a:r>
              <a:rPr lang="en-IN" sz="1200" b="1" dirty="0">
                <a:solidFill>
                  <a:srgbClr val="5D7B3E"/>
                </a:solidFill>
                <a:latin typeface="Tahoma"/>
                <a:cs typeface="Tahoma"/>
              </a:rPr>
              <a:t>     </a:t>
            </a:r>
            <a:r>
              <a:rPr sz="1200" b="1" spc="5" dirty="0" err="1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15" dirty="0" err="1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0" dirty="0" err="1">
                <a:solidFill>
                  <a:srgbClr val="5D7B3E"/>
                </a:solidFill>
                <a:latin typeface="Tahoma"/>
                <a:cs typeface="Tahoma"/>
              </a:rPr>
              <a:t>y</a:t>
            </a:r>
            <a:r>
              <a:rPr sz="1200" b="1" spc="-50" dirty="0" err="1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70" dirty="0" err="1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10" dirty="0" err="1">
                <a:solidFill>
                  <a:srgbClr val="5D7B3E"/>
                </a:solidFill>
                <a:latin typeface="Tahoma"/>
                <a:cs typeface="Tahoma"/>
              </a:rPr>
              <a:t>ti</a:t>
            </a:r>
            <a:r>
              <a:rPr sz="1200" b="1" spc="-35" dirty="0" err="1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45" dirty="0" err="1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Das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0648" y="2941548"/>
            <a:ext cx="1193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lang="en-IN" sz="1200" spc="-45" dirty="0">
                <a:latin typeface="Verdana"/>
                <a:cs typeface="Verdana"/>
              </a:rPr>
              <a:t> 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65" dirty="0">
                <a:latin typeface="Verdana"/>
                <a:cs typeface="Verdana"/>
              </a:rPr>
              <a:t>IV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0648" y="3524732"/>
            <a:ext cx="11741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lang="en-IN" sz="1200" spc="-45" dirty="0">
                <a:latin typeface="Verdana"/>
                <a:cs typeface="Verdana"/>
              </a:rPr>
              <a:t> 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160" dirty="0">
                <a:latin typeface="Verdana"/>
                <a:cs typeface="Verdana"/>
              </a:rPr>
              <a:t>III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0648" y="4107916"/>
            <a:ext cx="11741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lang="en-IN" sz="1200" spc="-45" dirty="0">
                <a:latin typeface="Verdana"/>
                <a:cs typeface="Verdana"/>
              </a:rPr>
              <a:t> </a:t>
            </a:r>
            <a:r>
              <a:rPr lang="en-IN" sz="1200" spc="-170" dirty="0">
                <a:latin typeface="Verdana"/>
                <a:cs typeface="Verdana"/>
              </a:rPr>
              <a:t>: </a:t>
            </a:r>
            <a:r>
              <a:rPr sz="1200" spc="-160" dirty="0">
                <a:latin typeface="Verdana"/>
                <a:cs typeface="Verdana"/>
              </a:rPr>
              <a:t>III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0648" y="4691100"/>
            <a:ext cx="1193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lang="en-IN" sz="1200" spc="-170" dirty="0">
                <a:latin typeface="Verdana"/>
                <a:cs typeface="Verdana"/>
              </a:rPr>
              <a:t>:  </a:t>
            </a:r>
            <a:r>
              <a:rPr sz="1200" spc="-65" dirty="0">
                <a:latin typeface="Verdana"/>
                <a:cs typeface="Verdana"/>
              </a:rPr>
              <a:t>IV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7447" y="5274284"/>
            <a:ext cx="194945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90" dirty="0">
                <a:latin typeface="Verdana"/>
                <a:cs typeface="Verdana"/>
              </a:rPr>
              <a:t>               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sz="1200" spc="-160" dirty="0">
                <a:latin typeface="Verdana"/>
                <a:cs typeface="Verdana"/>
              </a:rPr>
              <a:t>: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CSE</a:t>
            </a:r>
            <a:endParaRPr sz="1200" dirty="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  <a:spcBef>
                <a:spcPts val="855"/>
              </a:spcBef>
            </a:pPr>
            <a:r>
              <a:rPr lang="en-IN" sz="1200" b="1" spc="-10" dirty="0">
                <a:solidFill>
                  <a:srgbClr val="804160"/>
                </a:solidFill>
                <a:latin typeface="Tahoma"/>
                <a:cs typeface="Tahoma"/>
              </a:rPr>
              <a:t>     </a:t>
            </a:r>
          </a:p>
          <a:p>
            <a:pPr marL="352425">
              <a:lnSpc>
                <a:spcPct val="100000"/>
              </a:lnSpc>
              <a:spcBef>
                <a:spcPts val="855"/>
              </a:spcBef>
            </a:pPr>
            <a:r>
              <a:rPr lang="en-IN" sz="1200" b="1" spc="-10" dirty="0">
                <a:solidFill>
                  <a:srgbClr val="804160"/>
                </a:solidFill>
                <a:latin typeface="Tahoma"/>
                <a:cs typeface="Tahoma"/>
              </a:rPr>
              <a:t>     </a:t>
            </a:r>
            <a:r>
              <a:rPr sz="1200" b="1" spc="-10" dirty="0" err="1">
                <a:solidFill>
                  <a:srgbClr val="804160"/>
                </a:solidFill>
                <a:latin typeface="Tahoma"/>
                <a:cs typeface="Tahoma"/>
              </a:rPr>
              <a:t>Sou</a:t>
            </a:r>
            <a:r>
              <a:rPr sz="1200" b="1" spc="-30" dirty="0" err="1">
                <a:solidFill>
                  <a:srgbClr val="804160"/>
                </a:solidFill>
                <a:latin typeface="Tahoma"/>
                <a:cs typeface="Tahoma"/>
              </a:rPr>
              <a:t>r</a:t>
            </a:r>
            <a:r>
              <a:rPr sz="1200" b="1" spc="-50" dirty="0" err="1">
                <a:solidFill>
                  <a:srgbClr val="804160"/>
                </a:solidFill>
                <a:latin typeface="Tahoma"/>
                <a:cs typeface="Tahoma"/>
              </a:rPr>
              <a:t>ajit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lang="en-IN" sz="1200" b="1" spc="-25" dirty="0">
                <a:solidFill>
                  <a:srgbClr val="804160"/>
                </a:solidFill>
                <a:latin typeface="Tahoma"/>
                <a:cs typeface="Tahoma"/>
              </a:rPr>
              <a:t>M</a:t>
            </a:r>
            <a:r>
              <a:rPr sz="1200" b="1" spc="-25" dirty="0" err="1">
                <a:solidFill>
                  <a:srgbClr val="804160"/>
                </a:solidFill>
                <a:latin typeface="Tahoma"/>
                <a:cs typeface="Tahoma"/>
              </a:rPr>
              <a:t>aity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7048" y="5274284"/>
            <a:ext cx="3221355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(B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ech/M</a:t>
            </a:r>
            <a:r>
              <a:rPr sz="1200" spc="-30" dirty="0">
                <a:latin typeface="Verdana"/>
                <a:cs typeface="Verdana"/>
              </a:rPr>
              <a:t>tech/PhD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c):</a:t>
            </a:r>
            <a:r>
              <a:rPr sz="1200" spc="20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5" dirty="0">
                <a:latin typeface="Verdana"/>
                <a:cs typeface="Verdana"/>
              </a:rPr>
              <a:t>t</a:t>
            </a:r>
            <a:r>
              <a:rPr sz="1200" spc="-20" dirty="0">
                <a:latin typeface="Verdana"/>
                <a:cs typeface="Verdana"/>
              </a:rPr>
              <a:t>ech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IN" sz="1200" b="1" spc="-60" dirty="0">
              <a:solidFill>
                <a:srgbClr val="80416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6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804160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804160"/>
                </a:solidFill>
                <a:latin typeface="Tahoma"/>
                <a:cs typeface="Tahoma"/>
              </a:rPr>
              <a:t>Me</a:t>
            </a:r>
            <a:r>
              <a:rPr sz="1200" b="1" spc="-25" dirty="0">
                <a:solidFill>
                  <a:srgbClr val="804160"/>
                </a:solidFill>
                <a:latin typeface="Tahoma"/>
                <a:cs typeface="Tahoma"/>
              </a:rPr>
              <a:t>n</a:t>
            </a:r>
            <a:r>
              <a:rPr sz="1200" b="1" spc="-10" dirty="0">
                <a:solidFill>
                  <a:srgbClr val="804160"/>
                </a:solidFill>
                <a:latin typeface="Tahoma"/>
                <a:cs typeface="Tahoma"/>
              </a:rPr>
              <a:t>t</a:t>
            </a:r>
            <a:r>
              <a:rPr sz="1200" b="1" spc="-20" dirty="0">
                <a:solidFill>
                  <a:srgbClr val="804160"/>
                </a:solidFill>
                <a:latin typeface="Tahoma"/>
                <a:cs typeface="Tahoma"/>
              </a:rPr>
              <a:t>or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804160"/>
                </a:solidFill>
                <a:latin typeface="Tahoma"/>
                <a:cs typeface="Tahoma"/>
              </a:rPr>
              <a:t>1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804160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endParaRPr lang="en-IN" sz="1200" b="1" spc="-105" dirty="0">
              <a:solidFill>
                <a:srgbClr val="80416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40" dirty="0">
                <a:latin typeface="Verdana"/>
                <a:cs typeface="Verdana"/>
              </a:rPr>
              <a:t>Category</a:t>
            </a:r>
            <a:r>
              <a:rPr sz="1200" spc="-75" dirty="0">
                <a:latin typeface="Verdana"/>
                <a:cs typeface="Verdana"/>
              </a:rPr>
              <a:t>:</a:t>
            </a:r>
            <a:r>
              <a:rPr lang="en-IN" sz="1200" spc="-75" dirty="0">
                <a:latin typeface="Verdana"/>
                <a:cs typeface="Verdana"/>
              </a:rPr>
              <a:t> Academic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0648" y="5274284"/>
            <a:ext cx="11931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70" dirty="0">
                <a:latin typeface="Verdana"/>
                <a:cs typeface="Verdana"/>
              </a:rPr>
              <a:t> : 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IV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2274" y="6189396"/>
            <a:ext cx="28492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Verdana"/>
                <a:cs typeface="Verdana"/>
              </a:rPr>
              <a:t>Expertise</a:t>
            </a:r>
            <a:r>
              <a:rPr sz="1200" spc="-110" dirty="0">
                <a:latin typeface="Verdana"/>
                <a:cs typeface="Verdana"/>
              </a:rPr>
              <a:t>: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AI/ML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9782" y="5904180"/>
            <a:ext cx="2098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Verdana"/>
                <a:cs typeface="Verdana"/>
              </a:rPr>
              <a:t>Domain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xperien</a:t>
            </a:r>
            <a:r>
              <a:rPr sz="1200" spc="-45" dirty="0">
                <a:latin typeface="Verdana"/>
                <a:cs typeface="Verdana"/>
              </a:rPr>
              <a:t>c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(in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y</a:t>
            </a:r>
            <a:r>
              <a:rPr sz="1200" spc="-50" dirty="0">
                <a:latin typeface="Verdana"/>
                <a:cs typeface="Verdana"/>
              </a:rPr>
              <a:t>ear</a:t>
            </a:r>
            <a:r>
              <a:rPr sz="1200" spc="-170" dirty="0">
                <a:latin typeface="Verdana"/>
                <a:cs typeface="Verdana"/>
              </a:rPr>
              <a:t>s):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952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MT</vt:lpstr>
      <vt:lpstr>Calibri</vt:lpstr>
      <vt:lpstr>Lucida Sans Unicode</vt:lpstr>
      <vt:lpstr>Söhne</vt:lpstr>
      <vt:lpstr>Tahoma</vt:lpstr>
      <vt:lpstr>Times New Roman</vt:lpstr>
      <vt:lpstr>Trebuchet MS</vt:lpstr>
      <vt:lpstr>Verdana</vt:lpstr>
      <vt:lpstr>Office Theme</vt:lpstr>
      <vt:lpstr>Basic Details of the Team and  Problem Statement</vt:lpstr>
      <vt:lpstr>SYSTEM  DESIGN:  </vt:lpstr>
      <vt:lpstr>Idea and Approach Details</vt:lpstr>
      <vt:lpstr>Idea and Approach Details</vt:lpstr>
      <vt:lpstr>Idea and Approach Details</vt:lpstr>
      <vt:lpstr>Idea and Approach Details</vt:lpstr>
      <vt:lpstr>Future Scopes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Idea-Presentation-Format-SIH2023-College</dc:title>
  <cp:lastModifiedBy>Shatakshi Maji</cp:lastModifiedBy>
  <cp:revision>1</cp:revision>
  <dcterms:created xsi:type="dcterms:W3CDTF">2023-09-21T12:24:25Z</dcterms:created>
  <dcterms:modified xsi:type="dcterms:W3CDTF">2023-09-21T16:14:55Z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