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5143500" type="screen16x9"/>
  <p:notesSz cx="6858000" cy="9144000"/>
  <p:embeddedFontLst>
    <p:embeddedFont>
      <p:font typeface="Amatic SC" panose="020B0604020202020204" charset="-79"/>
      <p:regular r:id="rId45"/>
      <p:bold r:id="rId46"/>
    </p:embeddedFont>
    <p:embeddedFont>
      <p:font typeface="Consolas" panose="020B0609020204030204" pitchFamily="49" charset="0"/>
      <p:regular r:id="rId47"/>
      <p:bold r:id="rId48"/>
      <p:italic r:id="rId49"/>
      <p:boldItalic r:id="rId50"/>
    </p:embeddedFont>
    <p:embeddedFont>
      <p:font typeface="Source Code Pro" panose="020B0604020202020204" charset="0"/>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Shape 1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240275"/>
            <a:ext cx="8520600" cy="19818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endParaRPr/>
          </a:p>
        </p:txBody>
      </p:sp>
      <p:sp>
        <p:nvSpPr>
          <p:cNvPr id="48" name="Shape 48"/>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Shape 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Shape 23"/>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Shape 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Shape 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8" name="Shape 38"/>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Shape 3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Shape 40"/>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Shape 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odeslo/learn-to-code-04"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Learn to Code Part IV</a:t>
            </a:r>
            <a:endParaRPr/>
          </a:p>
          <a:p>
            <a:pPr marL="0" lvl="0" indent="0">
              <a:spcBef>
                <a:spcPts val="0"/>
              </a:spcBef>
              <a:spcAft>
                <a:spcPts val="0"/>
              </a:spcAft>
              <a:buNone/>
            </a:pPr>
            <a:r>
              <a:rPr lang="en"/>
              <a:t>JavaScript</a:t>
            </a:r>
            <a:endParaRPr/>
          </a:p>
        </p:txBody>
      </p:sp>
      <p:sp>
        <p:nvSpPr>
          <p:cNvPr id="57" name="Shape 57"/>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CodeSLO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Link a JavaScript file to a webpage</a:t>
            </a:r>
            <a:endParaRPr/>
          </a:p>
        </p:txBody>
      </p:sp>
      <p:sp>
        <p:nvSpPr>
          <p:cNvPr id="111" name="Shape 111"/>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You need to tell a webpage about JavaScript files you want them to use just like you have to tell them about CSS stylesheets. </a:t>
            </a:r>
            <a:endParaRPr/>
          </a:p>
          <a:p>
            <a:pPr marL="0" lvl="0" indent="0">
              <a:spcBef>
                <a:spcPts val="1600"/>
              </a:spcBef>
              <a:spcAft>
                <a:spcPts val="0"/>
              </a:spcAft>
              <a:buNone/>
            </a:pPr>
            <a:r>
              <a:rPr lang="en"/>
              <a:t>The methodology is a little different though. JavaScript files are added via the </a:t>
            </a:r>
            <a:r>
              <a:rPr lang="en" b="1"/>
              <a:t>script tag.</a:t>
            </a:r>
            <a:endParaRPr/>
          </a:p>
          <a:p>
            <a:pPr marL="0" lvl="0" indent="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fade">
                                      <p:cBhvr>
                                        <p:cTn id="7" dur="1000"/>
                                        <p:tgtEl>
                                          <p:spTgt spid="1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xEl>
                                              <p:pRg st="1" end="1"/>
                                            </p:txEl>
                                          </p:spTgt>
                                        </p:tgtEl>
                                        <p:attrNameLst>
                                          <p:attrName>style.visibility</p:attrName>
                                        </p:attrNameLst>
                                      </p:cBhvr>
                                      <p:to>
                                        <p:strVal val="visible"/>
                                      </p:to>
                                    </p:set>
                                    <p:animEffect transition="in" filter="fade">
                                      <p:cBhvr>
                                        <p:cTn id="12" dur="1000"/>
                                        <p:tgtEl>
                                          <p:spTgt spid="1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1">
                                            <p:txEl>
                                              <p:pRg st="2" end="2"/>
                                            </p:txEl>
                                          </p:spTgt>
                                        </p:tgtEl>
                                        <p:attrNameLst>
                                          <p:attrName>style.visibility</p:attrName>
                                        </p:attrNameLst>
                                      </p:cBhvr>
                                      <p:to>
                                        <p:strVal val="visible"/>
                                      </p:to>
                                    </p:set>
                                    <p:animEffect transition="in" filter="fade">
                                      <p:cBhvr>
                                        <p:cTn id="17" dur="1000"/>
                                        <p:tgtEl>
                                          <p:spTgt spid="1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 sample script tag</a:t>
            </a:r>
            <a:endParaRPr/>
          </a:p>
        </p:txBody>
      </p:sp>
      <p:sp>
        <p:nvSpPr>
          <p:cNvPr id="117" name="Shape 117"/>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rtl="0">
              <a:lnSpc>
                <a:spcPct val="135714"/>
              </a:lnSpc>
              <a:spcBef>
                <a:spcPts val="0"/>
              </a:spcBef>
              <a:spcAft>
                <a:spcPts val="0"/>
              </a:spcAft>
              <a:buNone/>
            </a:pPr>
            <a:r>
              <a:rPr lang="en" sz="2400">
                <a:solidFill>
                  <a:srgbClr val="800000"/>
                </a:solidFill>
                <a:latin typeface="Consolas"/>
                <a:ea typeface="Consolas"/>
                <a:cs typeface="Consolas"/>
                <a:sym typeface="Consolas"/>
              </a:rPr>
              <a:t>&lt;body&gt;</a:t>
            </a:r>
            <a:endParaRPr sz="2400">
              <a:solidFill>
                <a:srgbClr val="800000"/>
              </a:solidFill>
              <a:latin typeface="Consolas"/>
              <a:ea typeface="Consolas"/>
              <a:cs typeface="Consolas"/>
              <a:sym typeface="Consolas"/>
            </a:endParaRPr>
          </a:p>
          <a:p>
            <a:pPr marL="0" lvl="0" indent="0" rtl="0">
              <a:lnSpc>
                <a:spcPct val="135714"/>
              </a:lnSpc>
              <a:spcBef>
                <a:spcPts val="0"/>
              </a:spcBef>
              <a:spcAft>
                <a:spcPts val="0"/>
              </a:spcAft>
              <a:buNone/>
            </a:pPr>
            <a:r>
              <a:rPr lang="en" sz="2400">
                <a:solidFill>
                  <a:srgbClr val="000000"/>
                </a:solidFill>
                <a:latin typeface="Consolas"/>
                <a:ea typeface="Consolas"/>
                <a:cs typeface="Consolas"/>
                <a:sym typeface="Consolas"/>
              </a:rPr>
              <a:t>   </a:t>
            </a:r>
            <a:r>
              <a:rPr lang="en" sz="2400">
                <a:solidFill>
                  <a:srgbClr val="800000"/>
                </a:solidFill>
                <a:latin typeface="Consolas"/>
                <a:ea typeface="Consolas"/>
                <a:cs typeface="Consolas"/>
                <a:sym typeface="Consolas"/>
              </a:rPr>
              <a:t>&lt;script</a:t>
            </a:r>
            <a:r>
              <a:rPr lang="en" sz="2400">
                <a:solidFill>
                  <a:srgbClr val="000000"/>
                </a:solidFill>
                <a:latin typeface="Consolas"/>
                <a:ea typeface="Consolas"/>
                <a:cs typeface="Consolas"/>
                <a:sym typeface="Consolas"/>
              </a:rPr>
              <a:t> </a:t>
            </a:r>
            <a:r>
              <a:rPr lang="en" sz="2400">
                <a:solidFill>
                  <a:srgbClr val="FF0000"/>
                </a:solidFill>
                <a:latin typeface="Consolas"/>
                <a:ea typeface="Consolas"/>
                <a:cs typeface="Consolas"/>
                <a:sym typeface="Consolas"/>
              </a:rPr>
              <a:t>src</a:t>
            </a:r>
            <a:r>
              <a:rPr lang="en" sz="2400">
                <a:solidFill>
                  <a:srgbClr val="000000"/>
                </a:solidFill>
                <a:latin typeface="Consolas"/>
                <a:ea typeface="Consolas"/>
                <a:cs typeface="Consolas"/>
                <a:sym typeface="Consolas"/>
              </a:rPr>
              <a:t>=</a:t>
            </a:r>
            <a:r>
              <a:rPr lang="en" sz="2400">
                <a:solidFill>
                  <a:srgbClr val="0000FF"/>
                </a:solidFill>
                <a:latin typeface="Consolas"/>
                <a:ea typeface="Consolas"/>
                <a:cs typeface="Consolas"/>
                <a:sym typeface="Consolas"/>
              </a:rPr>
              <a:t>"script.js"</a:t>
            </a:r>
            <a:r>
              <a:rPr lang="en" sz="2400">
                <a:solidFill>
                  <a:srgbClr val="800000"/>
                </a:solidFill>
                <a:latin typeface="Consolas"/>
                <a:ea typeface="Consolas"/>
                <a:cs typeface="Consolas"/>
                <a:sym typeface="Consolas"/>
              </a:rPr>
              <a:t>&gt;&lt;/script&gt;</a:t>
            </a:r>
            <a:endParaRPr sz="2400">
              <a:solidFill>
                <a:srgbClr val="800000"/>
              </a:solidFill>
              <a:latin typeface="Consolas"/>
              <a:ea typeface="Consolas"/>
              <a:cs typeface="Consolas"/>
              <a:sym typeface="Consolas"/>
            </a:endParaRPr>
          </a:p>
          <a:p>
            <a:pPr marL="0" lvl="0" indent="0" rtl="0">
              <a:lnSpc>
                <a:spcPct val="135714"/>
              </a:lnSpc>
              <a:spcBef>
                <a:spcPts val="0"/>
              </a:spcBef>
              <a:spcAft>
                <a:spcPts val="0"/>
              </a:spcAft>
              <a:buNone/>
            </a:pPr>
            <a:r>
              <a:rPr lang="en" sz="2400">
                <a:solidFill>
                  <a:srgbClr val="800000"/>
                </a:solidFill>
                <a:latin typeface="Consolas"/>
                <a:ea typeface="Consolas"/>
                <a:cs typeface="Consolas"/>
                <a:sym typeface="Consolas"/>
              </a:rPr>
              <a:t>&lt;/body&gt;</a:t>
            </a:r>
            <a:endParaRPr sz="2400">
              <a:solidFill>
                <a:srgbClr val="800000"/>
              </a:solidFill>
              <a:latin typeface="Consolas"/>
              <a:ea typeface="Consolas"/>
              <a:cs typeface="Consolas"/>
              <a:sym typeface="Consolas"/>
            </a:endParaRPr>
          </a:p>
          <a:p>
            <a:pPr marL="0" lvl="0" indent="0">
              <a:spcBef>
                <a:spcPts val="0"/>
              </a:spcBef>
              <a:spcAft>
                <a:spcPts val="0"/>
              </a:spcAft>
              <a:buNone/>
            </a:pPr>
            <a:endParaRPr/>
          </a:p>
          <a:p>
            <a:pPr marL="0" lvl="0" indent="0">
              <a:spcBef>
                <a:spcPts val="1600"/>
              </a:spcBef>
              <a:spcAft>
                <a:spcPts val="0"/>
              </a:spcAft>
              <a:buNone/>
            </a:pPr>
            <a:r>
              <a:rPr lang="en"/>
              <a:t>Script tags can go in either the head of a document or in the body. The best place to put them is at the bottom of the body section. “Src” is short for “source.” It is similar to the “href” property.</a:t>
            </a:r>
            <a:endParaRPr/>
          </a:p>
          <a:p>
            <a:pPr marL="0" lvl="0" indent="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1000"/>
                                        <p:tgtEl>
                                          <p:spTgt spid="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xEl>
                                              <p:pRg st="1" end="1"/>
                                            </p:txEl>
                                          </p:spTgt>
                                        </p:tgtEl>
                                        <p:attrNameLst>
                                          <p:attrName>style.visibility</p:attrName>
                                        </p:attrNameLst>
                                      </p:cBhvr>
                                      <p:to>
                                        <p:strVal val="visible"/>
                                      </p:to>
                                    </p:set>
                                    <p:animEffect transition="in" filter="fade">
                                      <p:cBhvr>
                                        <p:cTn id="12" dur="1000"/>
                                        <p:tgtEl>
                                          <p:spTgt spid="1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xEl>
                                              <p:pRg st="2" end="2"/>
                                            </p:txEl>
                                          </p:spTgt>
                                        </p:tgtEl>
                                        <p:attrNameLst>
                                          <p:attrName>style.visibility</p:attrName>
                                        </p:attrNameLst>
                                      </p:cBhvr>
                                      <p:to>
                                        <p:strVal val="visible"/>
                                      </p:to>
                                    </p:set>
                                    <p:animEffect transition="in" filter="fade">
                                      <p:cBhvr>
                                        <p:cTn id="17" dur="1000"/>
                                        <p:tgtEl>
                                          <p:spTgt spid="1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7">
                                            <p:txEl>
                                              <p:pRg st="3" end="3"/>
                                            </p:txEl>
                                          </p:spTgt>
                                        </p:tgtEl>
                                        <p:attrNameLst>
                                          <p:attrName>style.visibility</p:attrName>
                                        </p:attrNameLst>
                                      </p:cBhvr>
                                      <p:to>
                                        <p:strVal val="visible"/>
                                      </p:to>
                                    </p:set>
                                    <p:animEffect transition="in" filter="fade">
                                      <p:cBhvr>
                                        <p:cTn id="22" dur="1000"/>
                                        <p:tgtEl>
                                          <p:spTgt spid="1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xEl>
                                              <p:pRg st="4" end="4"/>
                                            </p:txEl>
                                          </p:spTgt>
                                        </p:tgtEl>
                                        <p:attrNameLst>
                                          <p:attrName>style.visibility</p:attrName>
                                        </p:attrNameLst>
                                      </p:cBhvr>
                                      <p:to>
                                        <p:strVal val="visible"/>
                                      </p:to>
                                    </p:set>
                                    <p:animEffect transition="in" filter="fade">
                                      <p:cBhvr>
                                        <p:cTn id="27" dur="1000"/>
                                        <p:tgtEl>
                                          <p:spTgt spid="1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7">
                                            <p:txEl>
                                              <p:pRg st="5" end="5"/>
                                            </p:txEl>
                                          </p:spTgt>
                                        </p:tgtEl>
                                        <p:attrNameLst>
                                          <p:attrName>style.visibility</p:attrName>
                                        </p:attrNameLst>
                                      </p:cBhvr>
                                      <p:to>
                                        <p:strVal val="visible"/>
                                      </p:to>
                                    </p:set>
                                    <p:animEffect transition="in" filter="fade">
                                      <p:cBhvr>
                                        <p:cTn id="32" dur="1000"/>
                                        <p:tgtEl>
                                          <p:spTgt spid="1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Our First JavaScript program</a:t>
            </a:r>
            <a:endParaRPr/>
          </a:p>
        </p:txBody>
      </p:sp>
      <p:sp>
        <p:nvSpPr>
          <p:cNvPr id="123" name="Shape 12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Let’s write a simple program that will show us if our JavaScript file is correctly linked to our webpage.</a:t>
            </a:r>
            <a:endParaRPr/>
          </a:p>
          <a:p>
            <a:pPr marL="0" lvl="0" indent="0">
              <a:spcBef>
                <a:spcPts val="1600"/>
              </a:spcBef>
              <a:spcAft>
                <a:spcPts val="0"/>
              </a:spcAft>
              <a:buNone/>
            </a:pPr>
            <a:r>
              <a:rPr lang="en"/>
              <a:t>In your script.js file, add the following line.</a:t>
            </a:r>
            <a:endParaRPr/>
          </a:p>
          <a:p>
            <a:pPr marL="0" lvl="0" indent="0" rtl="0">
              <a:lnSpc>
                <a:spcPct val="135714"/>
              </a:lnSpc>
              <a:spcBef>
                <a:spcPts val="1600"/>
              </a:spcBef>
              <a:spcAft>
                <a:spcPts val="0"/>
              </a:spcAft>
              <a:buNone/>
            </a:pPr>
            <a:r>
              <a:rPr lang="en" sz="2400">
                <a:solidFill>
                  <a:srgbClr val="000000"/>
                </a:solidFill>
                <a:latin typeface="Consolas"/>
                <a:ea typeface="Consolas"/>
                <a:cs typeface="Consolas"/>
                <a:sym typeface="Consolas"/>
              </a:rPr>
              <a:t>alert(</a:t>
            </a:r>
            <a:r>
              <a:rPr lang="en" sz="2400">
                <a:solidFill>
                  <a:srgbClr val="A31515"/>
                </a:solidFill>
                <a:latin typeface="Consolas"/>
                <a:ea typeface="Consolas"/>
                <a:cs typeface="Consolas"/>
                <a:sym typeface="Consolas"/>
              </a:rPr>
              <a:t>"Hello World!"</a:t>
            </a: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0" lvl="0" indent="0" rtl="0">
              <a:spcBef>
                <a:spcPts val="0"/>
              </a:spcBef>
              <a:spcAft>
                <a:spcPts val="0"/>
              </a:spcAft>
              <a:buNone/>
            </a:pPr>
            <a:endParaRPr sz="2400">
              <a:solidFill>
                <a:srgbClr val="000000"/>
              </a:solidFill>
              <a:latin typeface="Consolas"/>
              <a:ea typeface="Consolas"/>
              <a:cs typeface="Consolas"/>
              <a:sym typeface="Consolas"/>
            </a:endParaRPr>
          </a:p>
          <a:p>
            <a:pPr marL="0" lvl="0" indent="0" rtl="0">
              <a:spcBef>
                <a:spcPts val="1600"/>
              </a:spcBef>
              <a:spcAft>
                <a:spcPts val="0"/>
              </a:spcAft>
              <a:buNone/>
            </a:pPr>
            <a:r>
              <a:rPr lang="en"/>
              <a:t>Load the index.html page. What happened?</a:t>
            </a:r>
            <a:endParaRPr sz="2400">
              <a:solidFill>
                <a:srgbClr val="000000"/>
              </a:solidFill>
              <a:latin typeface="Consolas"/>
              <a:ea typeface="Consolas"/>
              <a:cs typeface="Consolas"/>
              <a:sym typeface="Consolas"/>
            </a:endParaRPr>
          </a:p>
          <a:p>
            <a:pPr marL="0" lvl="0" indent="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fade">
                                      <p:cBhvr>
                                        <p:cTn id="7" dur="1000"/>
                                        <p:tgtEl>
                                          <p:spTgt spid="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
                                            <p:txEl>
                                              <p:pRg st="1" end="1"/>
                                            </p:txEl>
                                          </p:spTgt>
                                        </p:tgtEl>
                                        <p:attrNameLst>
                                          <p:attrName>style.visibility</p:attrName>
                                        </p:attrNameLst>
                                      </p:cBhvr>
                                      <p:to>
                                        <p:strVal val="visible"/>
                                      </p:to>
                                    </p:set>
                                    <p:animEffect transition="in" filter="fade">
                                      <p:cBhvr>
                                        <p:cTn id="12" dur="1000"/>
                                        <p:tgtEl>
                                          <p:spTgt spid="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
                                            <p:txEl>
                                              <p:pRg st="2" end="2"/>
                                            </p:txEl>
                                          </p:spTgt>
                                        </p:tgtEl>
                                        <p:attrNameLst>
                                          <p:attrName>style.visibility</p:attrName>
                                        </p:attrNameLst>
                                      </p:cBhvr>
                                      <p:to>
                                        <p:strVal val="visible"/>
                                      </p:to>
                                    </p:set>
                                    <p:animEffect transition="in" filter="fade">
                                      <p:cBhvr>
                                        <p:cTn id="17" dur="1000"/>
                                        <p:tgtEl>
                                          <p:spTgt spid="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3">
                                            <p:txEl>
                                              <p:pRg st="3" end="3"/>
                                            </p:txEl>
                                          </p:spTgt>
                                        </p:tgtEl>
                                        <p:attrNameLst>
                                          <p:attrName>style.visibility</p:attrName>
                                        </p:attrNameLst>
                                      </p:cBhvr>
                                      <p:to>
                                        <p:strVal val="visible"/>
                                      </p:to>
                                    </p:set>
                                    <p:animEffect transition="in" filter="fade">
                                      <p:cBhvr>
                                        <p:cTn id="22" dur="1000"/>
                                        <p:tgtEl>
                                          <p:spTgt spid="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3">
                                            <p:txEl>
                                              <p:pRg st="4" end="4"/>
                                            </p:txEl>
                                          </p:spTgt>
                                        </p:tgtEl>
                                        <p:attrNameLst>
                                          <p:attrName>style.visibility</p:attrName>
                                        </p:attrNameLst>
                                      </p:cBhvr>
                                      <p:to>
                                        <p:strVal val="visible"/>
                                      </p:to>
                                    </p:set>
                                    <p:animEffect transition="in" filter="fade">
                                      <p:cBhvr>
                                        <p:cTn id="27" dur="1000"/>
                                        <p:tgtEl>
                                          <p:spTgt spid="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3">
                                            <p:txEl>
                                              <p:pRg st="5" end="5"/>
                                            </p:txEl>
                                          </p:spTgt>
                                        </p:tgtEl>
                                        <p:attrNameLst>
                                          <p:attrName>style.visibility</p:attrName>
                                        </p:attrNameLst>
                                      </p:cBhvr>
                                      <p:to>
                                        <p:strVal val="visible"/>
                                      </p:to>
                                    </p:set>
                                    <p:animEffect transition="in" filter="fade">
                                      <p:cBhvr>
                                        <p:cTn id="32" dur="1000"/>
                                        <p:tgtEl>
                                          <p:spTgt spid="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How did that work?</a:t>
            </a:r>
            <a:endParaRPr/>
          </a:p>
        </p:txBody>
      </p:sp>
      <p:sp>
        <p:nvSpPr>
          <p:cNvPr id="129" name="Shape 12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Alert</a:t>
            </a:r>
            <a:r>
              <a:rPr lang="en"/>
              <a:t> is a built-in JavaScript </a:t>
            </a:r>
            <a:r>
              <a:rPr lang="en" b="1"/>
              <a:t>method</a:t>
            </a:r>
            <a:r>
              <a:rPr lang="en"/>
              <a:t> that opens a message window. </a:t>
            </a:r>
            <a:endParaRPr/>
          </a:p>
          <a:p>
            <a:pPr marL="0" lvl="0" indent="0">
              <a:spcBef>
                <a:spcPts val="1600"/>
              </a:spcBef>
              <a:spcAft>
                <a:spcPts val="0"/>
              </a:spcAft>
              <a:buNone/>
            </a:pPr>
            <a:r>
              <a:rPr lang="en"/>
              <a:t>In JavaScript, you </a:t>
            </a:r>
            <a:r>
              <a:rPr lang="en" b="1"/>
              <a:t>call</a:t>
            </a:r>
            <a:r>
              <a:rPr lang="en"/>
              <a:t>, or activate, a method or </a:t>
            </a:r>
            <a:r>
              <a:rPr lang="en" b="1"/>
              <a:t>function</a:t>
            </a:r>
            <a:r>
              <a:rPr lang="en"/>
              <a:t> by typing its name, followed by a pair of parenthesis and a semicolon, like this: </a:t>
            </a:r>
            <a:r>
              <a:rPr lang="en" b="1"/>
              <a:t>alert();</a:t>
            </a:r>
            <a:endParaRPr b="1"/>
          </a:p>
          <a:p>
            <a:pPr marL="0" lvl="0" indent="0">
              <a:spcBef>
                <a:spcPts val="1600"/>
              </a:spcBef>
              <a:spcAft>
                <a:spcPts val="1600"/>
              </a:spcAft>
              <a:buNone/>
            </a:pPr>
            <a:r>
              <a:rPr lang="en"/>
              <a:t>That command would work, but the message box would be empty. To show text, you need to pass the alert method a </a:t>
            </a:r>
            <a:r>
              <a:rPr lang="en" b="1"/>
              <a:t>parameter.</a:t>
            </a: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animEffect transition="in" filter="fade">
                                      <p:cBhvr>
                                        <p:cTn id="7" dur="1000"/>
                                        <p:tgtEl>
                                          <p:spTgt spid="1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xEl>
                                              <p:pRg st="1" end="1"/>
                                            </p:txEl>
                                          </p:spTgt>
                                        </p:tgtEl>
                                        <p:attrNameLst>
                                          <p:attrName>style.visibility</p:attrName>
                                        </p:attrNameLst>
                                      </p:cBhvr>
                                      <p:to>
                                        <p:strVal val="visible"/>
                                      </p:to>
                                    </p:set>
                                    <p:animEffect transition="in" filter="fade">
                                      <p:cBhvr>
                                        <p:cTn id="12" dur="1000"/>
                                        <p:tgtEl>
                                          <p:spTgt spid="1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9">
                                            <p:txEl>
                                              <p:pRg st="2" end="2"/>
                                            </p:txEl>
                                          </p:spTgt>
                                        </p:tgtEl>
                                        <p:attrNameLst>
                                          <p:attrName>style.visibility</p:attrName>
                                        </p:attrNameLst>
                                      </p:cBhvr>
                                      <p:to>
                                        <p:strVal val="visible"/>
                                      </p:to>
                                    </p:set>
                                    <p:animEffect transition="in" filter="fade">
                                      <p:cBhvr>
                                        <p:cTn id="17" dur="1000"/>
                                        <p:tgtEl>
                                          <p:spTgt spid="1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Customize your alert</a:t>
            </a:r>
            <a:endParaRPr/>
          </a:p>
        </p:txBody>
      </p:sp>
      <p:sp>
        <p:nvSpPr>
          <p:cNvPr id="135" name="Shape 13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AutoNum type="arabicPeriod"/>
            </a:pPr>
            <a:r>
              <a:rPr lang="en"/>
              <a:t>Take a couple of minutes to play with the alert method by changing the parameter you pass to it. What happens if you change what’s inside the quotation marks? What happens if you eliminate the quotation marks?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JavaScript console</a:t>
            </a:r>
            <a:endParaRPr/>
          </a:p>
        </p:txBody>
      </p:sp>
      <p:sp>
        <p:nvSpPr>
          <p:cNvPr id="141" name="Shape 141"/>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JavaScript console can be called up from any webpage.</a:t>
            </a:r>
            <a:endParaRPr/>
          </a:p>
          <a:p>
            <a:pPr marL="0" lvl="0" indent="0">
              <a:spcBef>
                <a:spcPts val="1600"/>
              </a:spcBef>
              <a:spcAft>
                <a:spcPts val="0"/>
              </a:spcAft>
              <a:buNone/>
            </a:pPr>
            <a:r>
              <a:rPr lang="en"/>
              <a:t>Right-click the index.html page that is open in your browser. Select </a:t>
            </a:r>
            <a:r>
              <a:rPr lang="en" b="1"/>
              <a:t>inspect</a:t>
            </a:r>
            <a:r>
              <a:rPr lang="en"/>
              <a:t> to open the Chrome Dev Tools.</a:t>
            </a:r>
            <a:endParaRPr/>
          </a:p>
          <a:p>
            <a:pPr marL="0" lvl="0" indent="0">
              <a:spcBef>
                <a:spcPts val="1600"/>
              </a:spcBef>
              <a:spcAft>
                <a:spcPts val="0"/>
              </a:spcAft>
              <a:buNone/>
            </a:pPr>
            <a:r>
              <a:rPr lang="en"/>
              <a:t>Notice there are different tabs. Click the </a:t>
            </a:r>
            <a:r>
              <a:rPr lang="en" b="1"/>
              <a:t>console</a:t>
            </a:r>
            <a:r>
              <a:rPr lang="en"/>
              <a:t> tab.</a:t>
            </a:r>
            <a:endParaRPr/>
          </a:p>
          <a:p>
            <a:pPr marL="0" lvl="0" indent="0">
              <a:spcBef>
                <a:spcPts val="1600"/>
              </a:spcBef>
              <a:spcAft>
                <a:spcPts val="1600"/>
              </a:spcAft>
              <a:buNone/>
            </a:pPr>
            <a:r>
              <a:rPr lang="en"/>
              <a:t>It’s probably blank right now, but we’re going to change that.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1000"/>
                                        <p:tgtEl>
                                          <p:spTgt spid="1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fade">
                                      <p:cBhvr>
                                        <p:cTn id="12" dur="1000"/>
                                        <p:tgtEl>
                                          <p:spTgt spid="1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fade">
                                      <p:cBhvr>
                                        <p:cTn id="17" dur="1000"/>
                                        <p:tgtEl>
                                          <p:spTgt spid="1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3" end="3"/>
                                            </p:txEl>
                                          </p:spTgt>
                                        </p:tgtEl>
                                        <p:attrNameLst>
                                          <p:attrName>style.visibility</p:attrName>
                                        </p:attrNameLst>
                                      </p:cBhvr>
                                      <p:to>
                                        <p:strVal val="visible"/>
                                      </p:to>
                                    </p:set>
                                    <p:animEffect transition="in" filter="fade">
                                      <p:cBhvr>
                                        <p:cTn id="22" dur="1000"/>
                                        <p:tgtEl>
                                          <p:spTgt spid="1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Console.log</a:t>
            </a:r>
            <a:endParaRPr/>
          </a:p>
        </p:txBody>
      </p:sp>
      <p:sp>
        <p:nvSpPr>
          <p:cNvPr id="147" name="Shape 147"/>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1. In script.js, delete your alert command.</a:t>
            </a:r>
            <a:endParaRPr/>
          </a:p>
          <a:p>
            <a:pPr marL="0" lvl="0" indent="0" rtl="0">
              <a:spcBef>
                <a:spcPts val="1600"/>
              </a:spcBef>
              <a:spcAft>
                <a:spcPts val="0"/>
              </a:spcAft>
              <a:buNone/>
            </a:pPr>
            <a:r>
              <a:rPr lang="en"/>
              <a:t>2. Enter the command </a:t>
            </a:r>
            <a:r>
              <a:rPr lang="en" b="1"/>
              <a:t>console.log(“hello console!”);</a:t>
            </a:r>
            <a:endParaRPr/>
          </a:p>
          <a:p>
            <a:pPr marL="0" lvl="0" indent="0" rtl="0">
              <a:spcBef>
                <a:spcPts val="1600"/>
              </a:spcBef>
              <a:spcAft>
                <a:spcPts val="0"/>
              </a:spcAft>
              <a:buNone/>
            </a:pPr>
            <a:r>
              <a:rPr lang="en"/>
              <a:t>3. Save your file</a:t>
            </a:r>
            <a:endParaRPr/>
          </a:p>
          <a:p>
            <a:pPr marL="0" lvl="0" indent="0" rtl="0">
              <a:spcBef>
                <a:spcPts val="1600"/>
              </a:spcBef>
              <a:spcAft>
                <a:spcPts val="0"/>
              </a:spcAft>
              <a:buNone/>
            </a:pPr>
            <a:r>
              <a:rPr lang="en"/>
              <a:t>4. Open index.html. What do you see?</a:t>
            </a:r>
            <a:endParaRPr/>
          </a:p>
          <a:p>
            <a:pPr marL="0" lvl="0" indent="0" rtl="0">
              <a:spcBef>
                <a:spcPts val="1600"/>
              </a:spcBef>
              <a:spcAft>
                <a:spcPts val="1600"/>
              </a:spcAft>
              <a:buNone/>
            </a:pPr>
            <a:r>
              <a:rPr lang="en"/>
              <a:t>5. Open Chrome Dev Tools and select the </a:t>
            </a:r>
            <a:r>
              <a:rPr lang="en" b="1"/>
              <a:t>console</a:t>
            </a:r>
            <a:r>
              <a:rPr lang="en"/>
              <a:t> tab. What do you see now?</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good is console.log?</a:t>
            </a:r>
            <a:endParaRPr/>
          </a:p>
        </p:txBody>
      </p:sp>
      <p:sp>
        <p:nvSpPr>
          <p:cNvPr id="153" name="Shape 15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Console.log is primarily used for debugging. We will use it throughout the next two classes to see output from our JavaScript files.</a:t>
            </a:r>
            <a:endParaRPr/>
          </a:p>
          <a:p>
            <a:pPr marL="0" lvl="0" indent="0">
              <a:spcBef>
                <a:spcPts val="1600"/>
              </a:spcBef>
              <a:spcAft>
                <a:spcPts val="0"/>
              </a:spcAft>
              <a:buNone/>
            </a:pPr>
            <a:r>
              <a:rPr lang="en"/>
              <a:t>In Free Code Camp, as well as in many other JavaScript tutorials, the console is used extensively. This is so students can focus on JavaScript without worrying about HTML and CSS.</a:t>
            </a:r>
            <a:endParaRPr/>
          </a:p>
          <a:p>
            <a:pPr marL="0" lvl="0" indent="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animEffect transition="in" filter="fade">
                                      <p:cBhvr>
                                        <p:cTn id="7" dur="1000"/>
                                        <p:tgtEl>
                                          <p:spTgt spid="1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
                                            <p:txEl>
                                              <p:pRg st="1" end="1"/>
                                            </p:txEl>
                                          </p:spTgt>
                                        </p:tgtEl>
                                        <p:attrNameLst>
                                          <p:attrName>style.visibility</p:attrName>
                                        </p:attrNameLst>
                                      </p:cBhvr>
                                      <p:to>
                                        <p:strVal val="visible"/>
                                      </p:to>
                                    </p:set>
                                    <p:animEffect transition="in" filter="fade">
                                      <p:cBhvr>
                                        <p:cTn id="12" dur="1000"/>
                                        <p:tgtEl>
                                          <p:spTgt spid="1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3">
                                            <p:txEl>
                                              <p:pRg st="2" end="2"/>
                                            </p:txEl>
                                          </p:spTgt>
                                        </p:tgtEl>
                                        <p:attrNameLst>
                                          <p:attrName>style.visibility</p:attrName>
                                        </p:attrNameLst>
                                      </p:cBhvr>
                                      <p:to>
                                        <p:strVal val="visible"/>
                                      </p:to>
                                    </p:set>
                                    <p:animEffect transition="in" filter="fade">
                                      <p:cBhvr>
                                        <p:cTn id="17" dur="1000"/>
                                        <p:tgtEl>
                                          <p:spTgt spid="1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Using javaScript in a webpage</a:t>
            </a:r>
            <a:endParaRPr/>
          </a:p>
        </p:txBody>
      </p:sp>
      <p:sp>
        <p:nvSpPr>
          <p:cNvPr id="159" name="Shape 15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Open the file display.html in VS Code and in your browser.</a:t>
            </a:r>
            <a:endParaRPr/>
          </a:p>
          <a:p>
            <a:pPr marL="0" lvl="0" indent="0">
              <a:spcBef>
                <a:spcPts val="1600"/>
              </a:spcBef>
              <a:spcAft>
                <a:spcPts val="0"/>
              </a:spcAft>
              <a:buNone/>
            </a:pPr>
            <a:r>
              <a:rPr lang="en"/>
              <a:t>Let’s take a moment to talk about what we see in that file. Most of it should be very familiar from our last three sessions.</a:t>
            </a:r>
            <a:endParaRPr/>
          </a:p>
          <a:p>
            <a:pPr marL="0" lvl="0" indent="0">
              <a:spcBef>
                <a:spcPts val="1600"/>
              </a:spcBef>
              <a:spcAft>
                <a:spcPts val="0"/>
              </a:spcAft>
              <a:buNone/>
            </a:pPr>
            <a:r>
              <a:rPr lang="en"/>
              <a:t>Notice that our div has both a </a:t>
            </a:r>
            <a:r>
              <a:rPr lang="en" b="1"/>
              <a:t>class</a:t>
            </a:r>
            <a:r>
              <a:rPr lang="en"/>
              <a:t> and an </a:t>
            </a:r>
            <a:r>
              <a:rPr lang="en" b="1"/>
              <a:t>id. </a:t>
            </a:r>
            <a:r>
              <a:rPr lang="en"/>
              <a:t>Remember that classes can be shared by </a:t>
            </a:r>
            <a:r>
              <a:rPr lang="en" i="1"/>
              <a:t>ids must be unique</a:t>
            </a:r>
            <a:r>
              <a:rPr lang="en"/>
              <a:t>. </a:t>
            </a:r>
            <a:endParaRPr/>
          </a:p>
          <a:p>
            <a:pPr marL="0" lvl="0" indent="0">
              <a:spcBef>
                <a:spcPts val="1600"/>
              </a:spcBef>
              <a:spcAft>
                <a:spcPts val="0"/>
              </a:spcAft>
              <a:buNone/>
            </a:pPr>
            <a:r>
              <a:rPr lang="en"/>
              <a:t>We’ll use the div id to hook into this element with JavaScript.</a:t>
            </a:r>
            <a:endParaRPr/>
          </a:p>
          <a:p>
            <a:pPr marL="0" lvl="0" indent="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fade">
                                      <p:cBhvr>
                                        <p:cTn id="7" dur="10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9">
                                            <p:txEl>
                                              <p:pRg st="1" end="1"/>
                                            </p:txEl>
                                          </p:spTgt>
                                        </p:tgtEl>
                                        <p:attrNameLst>
                                          <p:attrName>style.visibility</p:attrName>
                                        </p:attrNameLst>
                                      </p:cBhvr>
                                      <p:to>
                                        <p:strVal val="visible"/>
                                      </p:to>
                                    </p:set>
                                    <p:animEffect transition="in" filter="fade">
                                      <p:cBhvr>
                                        <p:cTn id="12" dur="1000"/>
                                        <p:tgtEl>
                                          <p:spTgt spid="1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9">
                                            <p:txEl>
                                              <p:pRg st="2" end="2"/>
                                            </p:txEl>
                                          </p:spTgt>
                                        </p:tgtEl>
                                        <p:attrNameLst>
                                          <p:attrName>style.visibility</p:attrName>
                                        </p:attrNameLst>
                                      </p:cBhvr>
                                      <p:to>
                                        <p:strVal val="visible"/>
                                      </p:to>
                                    </p:set>
                                    <p:animEffect transition="in" filter="fade">
                                      <p:cBhvr>
                                        <p:cTn id="17" dur="1000"/>
                                        <p:tgtEl>
                                          <p:spTgt spid="1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9">
                                            <p:txEl>
                                              <p:pRg st="3" end="3"/>
                                            </p:txEl>
                                          </p:spTgt>
                                        </p:tgtEl>
                                        <p:attrNameLst>
                                          <p:attrName>style.visibility</p:attrName>
                                        </p:attrNameLst>
                                      </p:cBhvr>
                                      <p:to>
                                        <p:strVal val="visible"/>
                                      </p:to>
                                    </p:set>
                                    <p:animEffect transition="in" filter="fade">
                                      <p:cBhvr>
                                        <p:cTn id="22" dur="1000"/>
                                        <p:tgtEl>
                                          <p:spTgt spid="1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9">
                                            <p:txEl>
                                              <p:pRg st="4" end="4"/>
                                            </p:txEl>
                                          </p:spTgt>
                                        </p:tgtEl>
                                        <p:attrNameLst>
                                          <p:attrName>style.visibility</p:attrName>
                                        </p:attrNameLst>
                                      </p:cBhvr>
                                      <p:to>
                                        <p:strVal val="visible"/>
                                      </p:to>
                                    </p:set>
                                    <p:animEffect transition="in" filter="fade">
                                      <p:cBhvr>
                                        <p:cTn id="27" dur="1000"/>
                                        <p:tgtEl>
                                          <p:spTgt spid="1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DOM</a:t>
            </a:r>
            <a:endParaRPr/>
          </a:p>
        </p:txBody>
      </p:sp>
      <p:sp>
        <p:nvSpPr>
          <p:cNvPr id="165" name="Shape 16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Remember that what you see on a webpage isn’t a static HTML file, it is the </a:t>
            </a:r>
            <a:r>
              <a:rPr lang="en" b="1"/>
              <a:t>DOM</a:t>
            </a:r>
            <a:r>
              <a:rPr lang="en"/>
              <a:t> or </a:t>
            </a:r>
            <a:r>
              <a:rPr lang="en" b="1"/>
              <a:t>Document Object Model.</a:t>
            </a:r>
            <a:endParaRPr b="1"/>
          </a:p>
          <a:p>
            <a:pPr marL="0" lvl="0" indent="0">
              <a:spcBef>
                <a:spcPts val="1600"/>
              </a:spcBef>
              <a:spcAft>
                <a:spcPts val="0"/>
              </a:spcAft>
              <a:buNone/>
            </a:pPr>
            <a:r>
              <a:rPr lang="en"/>
              <a:t>The DOM is a living model that can be changed using JavaScript. It takes information from HTML but that is only one source.</a:t>
            </a:r>
            <a:endParaRPr/>
          </a:p>
          <a:p>
            <a:pPr marL="0" lvl="0" indent="0">
              <a:spcBef>
                <a:spcPts val="1600"/>
              </a:spcBef>
              <a:spcAft>
                <a:spcPts val="1600"/>
              </a:spcAft>
              <a:buNone/>
            </a:pPr>
            <a:r>
              <a:rPr lang="en"/>
              <a:t>This one idea is critical to understanding how the web works. Dynamic content - like seeing a new email in Gmail - can’t be “hard coded” or written into HTML. It has to be brought in via JavaScript.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animEffect transition="in" filter="fade">
                                      <p:cBhvr>
                                        <p:cTn id="7" dur="1000"/>
                                        <p:tgtEl>
                                          <p:spTgt spid="1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5">
                                            <p:txEl>
                                              <p:pRg st="1" end="1"/>
                                            </p:txEl>
                                          </p:spTgt>
                                        </p:tgtEl>
                                        <p:attrNameLst>
                                          <p:attrName>style.visibility</p:attrName>
                                        </p:attrNameLst>
                                      </p:cBhvr>
                                      <p:to>
                                        <p:strVal val="visible"/>
                                      </p:to>
                                    </p:set>
                                    <p:animEffect transition="in" filter="fade">
                                      <p:cBhvr>
                                        <p:cTn id="12" dur="1000"/>
                                        <p:tgtEl>
                                          <p:spTgt spid="1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5">
                                            <p:txEl>
                                              <p:pRg st="2" end="2"/>
                                            </p:txEl>
                                          </p:spTgt>
                                        </p:tgtEl>
                                        <p:attrNameLst>
                                          <p:attrName>style.visibility</p:attrName>
                                        </p:attrNameLst>
                                      </p:cBhvr>
                                      <p:to>
                                        <p:strVal val="visible"/>
                                      </p:to>
                                    </p:set>
                                    <p:animEffect transition="in" filter="fade">
                                      <p:cBhvr>
                                        <p:cTn id="17" dur="1000"/>
                                        <p:tgtEl>
                                          <p:spTgt spid="1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Clone Today’s Files</a:t>
            </a:r>
            <a:endParaRPr/>
          </a:p>
        </p:txBody>
      </p:sp>
      <p:sp>
        <p:nvSpPr>
          <p:cNvPr id="63" name="Shape 6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In VS Code open the console with </a:t>
            </a:r>
            <a:r>
              <a:rPr lang="en" b="1"/>
              <a:t>cmd + ~</a:t>
            </a:r>
            <a:r>
              <a:rPr lang="en"/>
              <a:t> or </a:t>
            </a:r>
            <a:r>
              <a:rPr lang="en" b="1"/>
              <a:t>ctrl + ~</a:t>
            </a:r>
            <a:endParaRPr b="1"/>
          </a:p>
          <a:p>
            <a:pPr marL="457200" lvl="0" indent="-342900" rtl="0">
              <a:spcBef>
                <a:spcPts val="0"/>
              </a:spcBef>
              <a:spcAft>
                <a:spcPts val="0"/>
              </a:spcAft>
              <a:buSzPts val="1800"/>
              <a:buAutoNum type="arabicPeriod"/>
            </a:pPr>
            <a:r>
              <a:rPr lang="en"/>
              <a:t>In the VS code console, enter the following command:</a:t>
            </a:r>
            <a:endParaRPr/>
          </a:p>
          <a:p>
            <a:pPr marL="457200" lvl="0" indent="0" rtl="0">
              <a:spcBef>
                <a:spcPts val="1600"/>
              </a:spcBef>
              <a:spcAft>
                <a:spcPts val="0"/>
              </a:spcAft>
              <a:buNone/>
            </a:pPr>
            <a:r>
              <a:rPr lang="en" b="1"/>
              <a:t>git clone </a:t>
            </a:r>
            <a:r>
              <a:rPr lang="en" b="1" u="sng">
                <a:solidFill>
                  <a:schemeClr val="hlink"/>
                </a:solidFill>
                <a:hlinkClick r:id="rId3"/>
              </a:rPr>
              <a:t>https://github.com/codeslo/learn-to-code-04</a:t>
            </a:r>
            <a:r>
              <a:rPr lang="en" b="1"/>
              <a:t> &lt;foldername&gt;</a:t>
            </a:r>
            <a:endParaRPr b="1"/>
          </a:p>
          <a:p>
            <a:pPr marL="457200" lvl="0" indent="0" rtl="0">
              <a:spcBef>
                <a:spcPts val="1600"/>
              </a:spcBef>
              <a:spcAft>
                <a:spcPts val="1600"/>
              </a:spcAft>
              <a:buNone/>
            </a:pPr>
            <a:r>
              <a:rPr lang="en"/>
              <a:t>Change &lt;foldername&gt; to be whatever you’d like your new folder to be called. Learn-to-code-04 might be a good name.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Changing the dom with JavaScript</a:t>
            </a:r>
            <a:endParaRPr/>
          </a:p>
        </p:txBody>
      </p:sp>
      <p:sp>
        <p:nvSpPr>
          <p:cNvPr id="171" name="Shape 171"/>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1. In displayScript.js enter the following command.</a:t>
            </a:r>
            <a:endParaRPr/>
          </a:p>
          <a:p>
            <a:pPr marL="0" lvl="0" indent="0" rtl="0">
              <a:lnSpc>
                <a:spcPct val="135714"/>
              </a:lnSpc>
              <a:spcBef>
                <a:spcPts val="1600"/>
              </a:spcBef>
              <a:spcAft>
                <a:spcPts val="0"/>
              </a:spcAft>
              <a:buNone/>
            </a:pPr>
            <a:r>
              <a:rPr lang="en" sz="2400">
                <a:solidFill>
                  <a:srgbClr val="000000"/>
                </a:solidFill>
                <a:latin typeface="Consolas"/>
                <a:ea typeface="Consolas"/>
                <a:cs typeface="Consolas"/>
                <a:sym typeface="Consolas"/>
              </a:rPr>
              <a:t>document.getElementById(</a:t>
            </a:r>
            <a:r>
              <a:rPr lang="en" sz="2400">
                <a:solidFill>
                  <a:srgbClr val="A31515"/>
                </a:solidFill>
                <a:latin typeface="Consolas"/>
                <a:ea typeface="Consolas"/>
                <a:cs typeface="Consolas"/>
                <a:sym typeface="Consolas"/>
              </a:rPr>
              <a:t>"display"</a:t>
            </a:r>
            <a:r>
              <a:rPr lang="en" sz="2400">
                <a:solidFill>
                  <a:srgbClr val="000000"/>
                </a:solidFill>
                <a:latin typeface="Consolas"/>
                <a:ea typeface="Consolas"/>
                <a:cs typeface="Consolas"/>
                <a:sym typeface="Consolas"/>
              </a:rPr>
              <a:t>).innerHTML = </a:t>
            </a:r>
            <a:r>
              <a:rPr lang="en" sz="2400">
                <a:solidFill>
                  <a:srgbClr val="A31515"/>
                </a:solidFill>
                <a:latin typeface="Consolas"/>
                <a:ea typeface="Consolas"/>
                <a:cs typeface="Consolas"/>
                <a:sym typeface="Consolas"/>
              </a:rPr>
              <a:t>"Hello JavaScript!"</a:t>
            </a: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0" lvl="0" indent="0" rtl="0">
              <a:lnSpc>
                <a:spcPct val="135714"/>
              </a:lnSpc>
              <a:spcBef>
                <a:spcPts val="0"/>
              </a:spcBef>
              <a:spcAft>
                <a:spcPts val="0"/>
              </a:spcAft>
              <a:buNone/>
            </a:pPr>
            <a:endParaRPr sz="2400">
              <a:solidFill>
                <a:srgbClr val="000000"/>
              </a:solidFill>
              <a:latin typeface="Consolas"/>
              <a:ea typeface="Consolas"/>
              <a:cs typeface="Consolas"/>
              <a:sym typeface="Consolas"/>
            </a:endParaRPr>
          </a:p>
          <a:p>
            <a:pPr marL="0" lvl="0" indent="0" rtl="0">
              <a:spcBef>
                <a:spcPts val="0"/>
              </a:spcBef>
              <a:spcAft>
                <a:spcPts val="0"/>
              </a:spcAft>
              <a:buNone/>
            </a:pPr>
            <a:r>
              <a:rPr lang="en"/>
              <a:t>2. Refresh display.html. What happened?</a:t>
            </a:r>
            <a:endParaRPr sz="2400">
              <a:solidFill>
                <a:srgbClr val="000000"/>
              </a:solidFill>
              <a:latin typeface="Consolas"/>
              <a:ea typeface="Consolas"/>
              <a:cs typeface="Consolas"/>
              <a:sym typeface="Consolas"/>
            </a:endParaRPr>
          </a:p>
          <a:p>
            <a:pPr marL="0" lvl="0" indent="0"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Variables</a:t>
            </a:r>
            <a:endParaRPr/>
          </a:p>
        </p:txBody>
      </p:sp>
      <p:sp>
        <p:nvSpPr>
          <p:cNvPr id="177" name="Shape 177"/>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Our Hello message in display.html isn’t very impressive yet, but we’ll fix that. First, let’s talk about </a:t>
            </a:r>
            <a:r>
              <a:rPr lang="en" b="1"/>
              <a:t>variables.</a:t>
            </a:r>
            <a:endParaRPr b="1"/>
          </a:p>
          <a:p>
            <a:pPr marL="0" lvl="0" indent="0">
              <a:spcBef>
                <a:spcPts val="1600"/>
              </a:spcBef>
              <a:spcAft>
                <a:spcPts val="0"/>
              </a:spcAft>
              <a:buNone/>
            </a:pPr>
            <a:r>
              <a:rPr lang="en"/>
              <a:t>Variables in JavaScript are essentially a “box” that you can store data in. They are declared with the </a:t>
            </a:r>
            <a:r>
              <a:rPr lang="en" b="1"/>
              <a:t>var</a:t>
            </a:r>
            <a:r>
              <a:rPr lang="en"/>
              <a:t> (or </a:t>
            </a:r>
            <a:r>
              <a:rPr lang="en" b="1"/>
              <a:t>let</a:t>
            </a:r>
            <a:r>
              <a:rPr lang="en"/>
              <a:t>) keyword. </a:t>
            </a:r>
            <a:endParaRPr/>
          </a:p>
          <a:p>
            <a:pPr marL="0" lvl="0" indent="0">
              <a:spcBef>
                <a:spcPts val="1600"/>
              </a:spcBef>
              <a:spcAft>
                <a:spcPts val="1600"/>
              </a:spcAft>
              <a:buNone/>
            </a:pPr>
            <a:r>
              <a:rPr lang="en"/>
              <a:t>Variables can be used to store any kind of data. Let’s see how we can use one in our display application.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xEl>
                                              <p:pRg st="0" end="0"/>
                                            </p:txEl>
                                          </p:spTgt>
                                        </p:tgtEl>
                                        <p:attrNameLst>
                                          <p:attrName>style.visibility</p:attrName>
                                        </p:attrNameLst>
                                      </p:cBhvr>
                                      <p:to>
                                        <p:strVal val="visible"/>
                                      </p:to>
                                    </p:set>
                                    <p:animEffect transition="in" filter="fade">
                                      <p:cBhvr>
                                        <p:cTn id="7" dur="1000"/>
                                        <p:tgtEl>
                                          <p:spTgt spid="1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7">
                                            <p:txEl>
                                              <p:pRg st="1" end="1"/>
                                            </p:txEl>
                                          </p:spTgt>
                                        </p:tgtEl>
                                        <p:attrNameLst>
                                          <p:attrName>style.visibility</p:attrName>
                                        </p:attrNameLst>
                                      </p:cBhvr>
                                      <p:to>
                                        <p:strVal val="visible"/>
                                      </p:to>
                                    </p:set>
                                    <p:animEffect transition="in" filter="fade">
                                      <p:cBhvr>
                                        <p:cTn id="12" dur="1000"/>
                                        <p:tgtEl>
                                          <p:spTgt spid="1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
                                            <p:txEl>
                                              <p:pRg st="2" end="2"/>
                                            </p:txEl>
                                          </p:spTgt>
                                        </p:tgtEl>
                                        <p:attrNameLst>
                                          <p:attrName>style.visibility</p:attrName>
                                        </p:attrNameLst>
                                      </p:cBhvr>
                                      <p:to>
                                        <p:strVal val="visible"/>
                                      </p:to>
                                    </p:set>
                                    <p:animEffect transition="in" filter="fade">
                                      <p:cBhvr>
                                        <p:cTn id="17" dur="1000"/>
                                        <p:tgtEl>
                                          <p:spTgt spid="17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Add a variable</a:t>
            </a:r>
            <a:endParaRPr/>
          </a:p>
        </p:txBody>
      </p:sp>
      <p:sp>
        <p:nvSpPr>
          <p:cNvPr id="183" name="Shape 18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Change your displayScript.js file to look like this:</a:t>
            </a:r>
            <a:endParaRPr/>
          </a:p>
          <a:p>
            <a:pPr marL="0" lvl="0" indent="0" rtl="0">
              <a:lnSpc>
                <a:spcPct val="135714"/>
              </a:lnSpc>
              <a:spcBef>
                <a:spcPts val="1600"/>
              </a:spcBef>
              <a:spcAft>
                <a:spcPts val="0"/>
              </a:spcAft>
              <a:buNone/>
            </a:pPr>
            <a:r>
              <a:rPr lang="en" sz="2400">
                <a:solidFill>
                  <a:srgbClr val="0000FF"/>
                </a:solidFill>
                <a:latin typeface="Consolas"/>
                <a:ea typeface="Consolas"/>
                <a:cs typeface="Consolas"/>
                <a:sym typeface="Consolas"/>
              </a:rPr>
              <a:t>var</a:t>
            </a:r>
            <a:r>
              <a:rPr lang="en" sz="2400">
                <a:solidFill>
                  <a:srgbClr val="000000"/>
                </a:solidFill>
                <a:latin typeface="Consolas"/>
                <a:ea typeface="Consolas"/>
                <a:cs typeface="Consolas"/>
                <a:sym typeface="Consolas"/>
              </a:rPr>
              <a:t> message = </a:t>
            </a:r>
            <a:r>
              <a:rPr lang="en" sz="2400">
                <a:solidFill>
                  <a:srgbClr val="A31515"/>
                </a:solidFill>
                <a:latin typeface="Consolas"/>
                <a:ea typeface="Consolas"/>
                <a:cs typeface="Consolas"/>
                <a:sym typeface="Consolas"/>
              </a:rPr>
              <a:t>"Hello Variables!"</a:t>
            </a: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0" lvl="0" indent="0" rtl="0">
              <a:lnSpc>
                <a:spcPct val="135714"/>
              </a:lnSpc>
              <a:spcBef>
                <a:spcPts val="0"/>
              </a:spcBef>
              <a:spcAft>
                <a:spcPts val="0"/>
              </a:spcAft>
              <a:buNone/>
            </a:pPr>
            <a:r>
              <a:rPr lang="en" sz="2400">
                <a:solidFill>
                  <a:srgbClr val="000000"/>
                </a:solidFill>
                <a:latin typeface="Consolas"/>
                <a:ea typeface="Consolas"/>
                <a:cs typeface="Consolas"/>
                <a:sym typeface="Consolas"/>
              </a:rPr>
              <a:t>document.getElementById(</a:t>
            </a:r>
            <a:r>
              <a:rPr lang="en" sz="2400">
                <a:solidFill>
                  <a:srgbClr val="A31515"/>
                </a:solidFill>
                <a:latin typeface="Consolas"/>
                <a:ea typeface="Consolas"/>
                <a:cs typeface="Consolas"/>
                <a:sym typeface="Consolas"/>
              </a:rPr>
              <a:t>"display"</a:t>
            </a:r>
            <a:r>
              <a:rPr lang="en" sz="2400">
                <a:solidFill>
                  <a:srgbClr val="000000"/>
                </a:solidFill>
                <a:latin typeface="Consolas"/>
                <a:ea typeface="Consolas"/>
                <a:cs typeface="Consolas"/>
                <a:sym typeface="Consolas"/>
              </a:rPr>
              <a:t>).innerHTML = message;</a:t>
            </a:r>
            <a:endParaRPr sz="2400">
              <a:solidFill>
                <a:srgbClr val="000000"/>
              </a:solidFill>
              <a:latin typeface="Consolas"/>
              <a:ea typeface="Consolas"/>
              <a:cs typeface="Consolas"/>
              <a:sym typeface="Consolas"/>
            </a:endParaRPr>
          </a:p>
          <a:p>
            <a:pPr marL="0" lvl="0" indent="0" rtl="0">
              <a:spcBef>
                <a:spcPts val="0"/>
              </a:spcBef>
              <a:spcAft>
                <a:spcPts val="0"/>
              </a:spcAft>
              <a:buNone/>
            </a:pPr>
            <a:endParaRPr/>
          </a:p>
          <a:p>
            <a:pPr marL="457200" lvl="0" indent="-342900" rtl="0">
              <a:spcBef>
                <a:spcPts val="1600"/>
              </a:spcBef>
              <a:spcAft>
                <a:spcPts val="0"/>
              </a:spcAft>
              <a:buSzPts val="1800"/>
              <a:buAutoNum type="arabicPeriod"/>
            </a:pPr>
            <a:r>
              <a:rPr lang="en"/>
              <a:t>Refresh your browser to see the changes.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Strings</a:t>
            </a:r>
            <a:endParaRPr/>
          </a:p>
        </p:txBody>
      </p:sp>
      <p:sp>
        <p:nvSpPr>
          <p:cNvPr id="189" name="Shape 18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When you give a variable a value that is enclosed in single or double quotation marks, you are creating a </a:t>
            </a:r>
            <a:r>
              <a:rPr lang="en" b="1"/>
              <a:t>string variable.</a:t>
            </a:r>
            <a:r>
              <a:rPr lang="en"/>
              <a:t> A string is text.</a:t>
            </a:r>
            <a:endParaRPr/>
          </a:p>
          <a:p>
            <a:pPr marL="0" lvl="0" indent="0">
              <a:spcBef>
                <a:spcPts val="1600"/>
              </a:spcBef>
              <a:spcAft>
                <a:spcPts val="1600"/>
              </a:spcAft>
              <a:buNone/>
            </a:pPr>
            <a:r>
              <a:rPr lang="en"/>
              <a:t>Notice that when we reference the message variable in our document.getElementById line we </a:t>
            </a:r>
            <a:r>
              <a:rPr lang="en" b="1"/>
              <a:t>do not</a:t>
            </a:r>
            <a:r>
              <a:rPr lang="en"/>
              <a:t> encase it in quotes. What would happen if we did?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Effect transition="in" filter="fade">
                                      <p:cBhvr>
                                        <p:cTn id="7" dur="1000"/>
                                        <p:tgtEl>
                                          <p:spTgt spid="1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9">
                                            <p:txEl>
                                              <p:pRg st="1" end="1"/>
                                            </p:txEl>
                                          </p:spTgt>
                                        </p:tgtEl>
                                        <p:attrNameLst>
                                          <p:attrName>style.visibility</p:attrName>
                                        </p:attrNameLst>
                                      </p:cBhvr>
                                      <p:to>
                                        <p:strVal val="visible"/>
                                      </p:to>
                                    </p:set>
                                    <p:animEffect transition="in" filter="fade">
                                      <p:cBhvr>
                                        <p:cTn id="12" dur="1000"/>
                                        <p:tgtEl>
                                          <p:spTgt spid="1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Play with the application</a:t>
            </a:r>
            <a:endParaRPr/>
          </a:p>
        </p:txBody>
      </p:sp>
      <p:sp>
        <p:nvSpPr>
          <p:cNvPr id="195" name="Shape 19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1. Let’s take a few minutes to experiment with this simple application.</a:t>
            </a:r>
            <a:endParaRPr/>
          </a:p>
          <a:p>
            <a:pPr marL="0" lvl="0" indent="0" rtl="0">
              <a:spcBef>
                <a:spcPts val="1600"/>
              </a:spcBef>
              <a:spcAft>
                <a:spcPts val="0"/>
              </a:spcAft>
              <a:buNone/>
            </a:pPr>
            <a:r>
              <a:rPr lang="en"/>
              <a:t>2. Can you change the value of the message variable? What happens?</a:t>
            </a:r>
            <a:endParaRPr/>
          </a:p>
          <a:p>
            <a:pPr marL="0" lvl="0" indent="0" rtl="0">
              <a:spcBef>
                <a:spcPts val="1600"/>
              </a:spcBef>
              <a:spcAft>
                <a:spcPts val="0"/>
              </a:spcAft>
              <a:buNone/>
            </a:pPr>
            <a:r>
              <a:rPr lang="en"/>
              <a:t>3. What happens if you reference the message variable with quotes around it?</a:t>
            </a:r>
            <a:endParaRPr/>
          </a:p>
          <a:p>
            <a:pPr marL="0" lvl="0" indent="0">
              <a:spcBef>
                <a:spcPts val="1600"/>
              </a:spcBef>
              <a:spcAft>
                <a:spcPts val="1600"/>
              </a:spcAft>
              <a:buNone/>
            </a:pPr>
            <a:r>
              <a:rPr lang="en"/>
              <a:t>4. Change the name of </a:t>
            </a:r>
            <a:r>
              <a:rPr lang="en" b="1"/>
              <a:t>message</a:t>
            </a:r>
            <a:r>
              <a:rPr lang="en"/>
              <a:t> to </a:t>
            </a:r>
            <a:r>
              <a:rPr lang="en" b="1"/>
              <a:t>myMessage.</a:t>
            </a:r>
            <a:r>
              <a:rPr lang="en"/>
              <a:t> What happens? Can you make the app work with this new name?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Variable names</a:t>
            </a:r>
            <a:endParaRPr/>
          </a:p>
        </p:txBody>
      </p:sp>
      <p:sp>
        <p:nvSpPr>
          <p:cNvPr id="201" name="Shape 201"/>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As we just saw, we can change the names of variables. There are a few restrictions on the kinds of names we can use. For example, variables can’t start with a number. They also can’t include spaces.</a:t>
            </a:r>
            <a:endParaRPr/>
          </a:p>
          <a:p>
            <a:pPr marL="0" lvl="0" indent="0">
              <a:spcBef>
                <a:spcPts val="1600"/>
              </a:spcBef>
              <a:spcAft>
                <a:spcPts val="0"/>
              </a:spcAft>
              <a:buNone/>
            </a:pPr>
            <a:r>
              <a:rPr lang="en"/>
              <a:t>By convention, JavaScript variables start with a lowercase letter. Multi-word variables use </a:t>
            </a:r>
            <a:r>
              <a:rPr lang="en" b="1"/>
              <a:t>camelcase.</a:t>
            </a:r>
            <a:endParaRPr b="1"/>
          </a:p>
          <a:p>
            <a:pPr marL="0" lvl="0" indent="0">
              <a:spcBef>
                <a:spcPts val="1600"/>
              </a:spcBef>
              <a:spcAft>
                <a:spcPts val="1600"/>
              </a:spcAft>
              <a:buNone/>
            </a:pPr>
            <a:r>
              <a:rPr lang="en" b="1"/>
              <a:t>thisIsAnExampleOfCamelCase.</a:t>
            </a: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xEl>
                                              <p:pRg st="0" end="0"/>
                                            </p:txEl>
                                          </p:spTgt>
                                        </p:tgtEl>
                                        <p:attrNameLst>
                                          <p:attrName>style.visibility</p:attrName>
                                        </p:attrNameLst>
                                      </p:cBhvr>
                                      <p:to>
                                        <p:strVal val="visible"/>
                                      </p:to>
                                    </p:set>
                                    <p:animEffect transition="in" filter="fade">
                                      <p:cBhvr>
                                        <p:cTn id="7" dur="1000"/>
                                        <p:tgtEl>
                                          <p:spTgt spid="2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1">
                                            <p:txEl>
                                              <p:pRg st="1" end="1"/>
                                            </p:txEl>
                                          </p:spTgt>
                                        </p:tgtEl>
                                        <p:attrNameLst>
                                          <p:attrName>style.visibility</p:attrName>
                                        </p:attrNameLst>
                                      </p:cBhvr>
                                      <p:to>
                                        <p:strVal val="visible"/>
                                      </p:to>
                                    </p:set>
                                    <p:animEffect transition="in" filter="fade">
                                      <p:cBhvr>
                                        <p:cTn id="12" dur="1000"/>
                                        <p:tgtEl>
                                          <p:spTgt spid="2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1">
                                            <p:txEl>
                                              <p:pRg st="2" end="2"/>
                                            </p:txEl>
                                          </p:spTgt>
                                        </p:tgtEl>
                                        <p:attrNameLst>
                                          <p:attrName>style.visibility</p:attrName>
                                        </p:attrNameLst>
                                      </p:cBhvr>
                                      <p:to>
                                        <p:strVal val="visible"/>
                                      </p:to>
                                    </p:set>
                                    <p:animEffect transition="in" filter="fade">
                                      <p:cBhvr>
                                        <p:cTn id="17" dur="1000"/>
                                        <p:tgtEl>
                                          <p:spTgt spid="2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More fun with variables</a:t>
            </a:r>
            <a:endParaRPr/>
          </a:p>
        </p:txBody>
      </p:sp>
      <p:sp>
        <p:nvSpPr>
          <p:cNvPr id="207" name="Shape 207"/>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You can assign all sorts of things to variables. Try changing your code to look like this.</a:t>
            </a:r>
            <a:endParaRPr/>
          </a:p>
          <a:p>
            <a:pPr marL="0" lvl="0" indent="0" rtl="0">
              <a:lnSpc>
                <a:spcPct val="135714"/>
              </a:lnSpc>
              <a:spcBef>
                <a:spcPts val="1600"/>
              </a:spcBef>
              <a:spcAft>
                <a:spcPts val="0"/>
              </a:spcAft>
              <a:buNone/>
            </a:pPr>
            <a:r>
              <a:rPr lang="en">
                <a:solidFill>
                  <a:srgbClr val="0000FF"/>
                </a:solidFill>
                <a:latin typeface="Consolas"/>
                <a:ea typeface="Consolas"/>
                <a:cs typeface="Consolas"/>
                <a:sym typeface="Consolas"/>
              </a:rPr>
              <a:t>var</a:t>
            </a:r>
            <a:r>
              <a:rPr lang="en">
                <a:solidFill>
                  <a:srgbClr val="000000"/>
                </a:solidFill>
                <a:latin typeface="Consolas"/>
                <a:ea typeface="Consolas"/>
                <a:cs typeface="Consolas"/>
                <a:sym typeface="Consolas"/>
              </a:rPr>
              <a:t> message = </a:t>
            </a:r>
            <a:r>
              <a:rPr lang="en">
                <a:solidFill>
                  <a:srgbClr val="A31515"/>
                </a:solidFill>
                <a:latin typeface="Consolas"/>
                <a:ea typeface="Consolas"/>
                <a:cs typeface="Consolas"/>
                <a:sym typeface="Consolas"/>
              </a:rPr>
              <a:t>"Hello Variables!"</a:t>
            </a:r>
            <a:r>
              <a:rPr lang="en">
                <a:solidFill>
                  <a:srgbClr val="000000"/>
                </a:solidFill>
                <a:latin typeface="Consolas"/>
                <a:ea typeface="Consolas"/>
                <a:cs typeface="Consolas"/>
                <a:sym typeface="Consolas"/>
              </a:rPr>
              <a:t>; </a:t>
            </a:r>
            <a:endParaRPr b="1">
              <a:solidFill>
                <a:srgbClr val="000000"/>
              </a:solidFill>
              <a:latin typeface="Consolas"/>
              <a:ea typeface="Consolas"/>
              <a:cs typeface="Consolas"/>
              <a:sym typeface="Consolas"/>
            </a:endParaRPr>
          </a:p>
          <a:p>
            <a:pPr marL="0" lvl="0" indent="0" rtl="0">
              <a:lnSpc>
                <a:spcPct val="135714"/>
              </a:lnSpc>
              <a:spcBef>
                <a:spcPts val="0"/>
              </a:spcBef>
              <a:spcAft>
                <a:spcPts val="0"/>
              </a:spcAft>
              <a:buNone/>
            </a:pPr>
            <a:endParaRPr>
              <a:solidFill>
                <a:srgbClr val="000000"/>
              </a:solidFill>
              <a:latin typeface="Consolas"/>
              <a:ea typeface="Consolas"/>
              <a:cs typeface="Consolas"/>
              <a:sym typeface="Consolas"/>
            </a:endParaRPr>
          </a:p>
          <a:p>
            <a:pPr marL="0" lvl="0" indent="0" rtl="0">
              <a:lnSpc>
                <a:spcPct val="135714"/>
              </a:lnSpc>
              <a:spcBef>
                <a:spcPts val="0"/>
              </a:spcBef>
              <a:spcAft>
                <a:spcPts val="0"/>
              </a:spcAft>
              <a:buNone/>
            </a:pPr>
            <a:r>
              <a:rPr lang="en">
                <a:solidFill>
                  <a:srgbClr val="0000FF"/>
                </a:solidFill>
                <a:latin typeface="Consolas"/>
                <a:ea typeface="Consolas"/>
                <a:cs typeface="Consolas"/>
                <a:sym typeface="Consolas"/>
              </a:rPr>
              <a:t>var</a:t>
            </a:r>
            <a:r>
              <a:rPr lang="en">
                <a:solidFill>
                  <a:srgbClr val="000000"/>
                </a:solidFill>
                <a:latin typeface="Consolas"/>
                <a:ea typeface="Consolas"/>
                <a:cs typeface="Consolas"/>
                <a:sym typeface="Consolas"/>
              </a:rPr>
              <a:t> display = document.getElementById(</a:t>
            </a:r>
            <a:r>
              <a:rPr lang="en">
                <a:solidFill>
                  <a:srgbClr val="A31515"/>
                </a:solidFill>
                <a:latin typeface="Consolas"/>
                <a:ea typeface="Consolas"/>
                <a:cs typeface="Consolas"/>
                <a:sym typeface="Consolas"/>
              </a:rPr>
              <a:t>"display"</a:t>
            </a:r>
            <a:r>
              <a:rPr lang="en">
                <a:solidFill>
                  <a:srgbClr val="000000"/>
                </a:solidFill>
                <a:latin typeface="Consolas"/>
                <a:ea typeface="Consolas"/>
                <a:cs typeface="Consolas"/>
                <a:sym typeface="Consolas"/>
              </a:rPr>
              <a:t>); </a:t>
            </a:r>
            <a:endParaRPr>
              <a:solidFill>
                <a:srgbClr val="000000"/>
              </a:solidFill>
              <a:latin typeface="Consolas"/>
              <a:ea typeface="Consolas"/>
              <a:cs typeface="Consolas"/>
              <a:sym typeface="Consolas"/>
            </a:endParaRPr>
          </a:p>
          <a:p>
            <a:pPr marL="0" lvl="0" indent="0" rtl="0">
              <a:lnSpc>
                <a:spcPct val="135714"/>
              </a:lnSpc>
              <a:spcBef>
                <a:spcPts val="0"/>
              </a:spcBef>
              <a:spcAft>
                <a:spcPts val="0"/>
              </a:spcAft>
              <a:buNone/>
            </a:pPr>
            <a:endParaRPr>
              <a:solidFill>
                <a:srgbClr val="000000"/>
              </a:solidFill>
              <a:latin typeface="Consolas"/>
              <a:ea typeface="Consolas"/>
              <a:cs typeface="Consolas"/>
              <a:sym typeface="Consolas"/>
            </a:endParaRPr>
          </a:p>
          <a:p>
            <a:pPr marL="0" lvl="0" indent="0" rtl="0">
              <a:lnSpc>
                <a:spcPct val="135714"/>
              </a:lnSpc>
              <a:spcBef>
                <a:spcPts val="0"/>
              </a:spcBef>
              <a:spcAft>
                <a:spcPts val="0"/>
              </a:spcAft>
              <a:buNone/>
            </a:pPr>
            <a:r>
              <a:rPr lang="en">
                <a:solidFill>
                  <a:srgbClr val="000000"/>
                </a:solidFill>
                <a:latin typeface="Consolas"/>
                <a:ea typeface="Consolas"/>
                <a:cs typeface="Consolas"/>
                <a:sym typeface="Consolas"/>
              </a:rPr>
              <a:t>display.innerHTML = message;</a:t>
            </a:r>
            <a:endParaRPr>
              <a:solidFill>
                <a:srgbClr val="000000"/>
              </a:solidFill>
              <a:latin typeface="Consolas"/>
              <a:ea typeface="Consolas"/>
              <a:cs typeface="Consolas"/>
              <a:sym typeface="Consolas"/>
            </a:endParaRPr>
          </a:p>
          <a:p>
            <a:pPr marL="0" lvl="0" indent="0" rtl="0">
              <a:spcBef>
                <a:spcPts val="0"/>
              </a:spcBef>
              <a:spcAft>
                <a:spcPts val="16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Strings and HTML</a:t>
            </a:r>
            <a:endParaRPr/>
          </a:p>
        </p:txBody>
      </p:sp>
      <p:sp>
        <p:nvSpPr>
          <p:cNvPr id="213" name="Shape 21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1. Create a new string variable called newHtml. Give it a string value that includes HTML tags. See example below:</a:t>
            </a:r>
            <a:endParaRPr/>
          </a:p>
          <a:p>
            <a:pPr marL="0" lvl="0" indent="0" rtl="0">
              <a:lnSpc>
                <a:spcPct val="135714"/>
              </a:lnSpc>
              <a:spcBef>
                <a:spcPts val="1600"/>
              </a:spcBef>
              <a:spcAft>
                <a:spcPts val="0"/>
              </a:spcAft>
              <a:buNone/>
            </a:pPr>
            <a:r>
              <a:rPr lang="en" sz="2400">
                <a:solidFill>
                  <a:srgbClr val="0000FF"/>
                </a:solidFill>
                <a:latin typeface="Consolas"/>
                <a:ea typeface="Consolas"/>
                <a:cs typeface="Consolas"/>
                <a:sym typeface="Consolas"/>
              </a:rPr>
              <a:t>var</a:t>
            </a:r>
            <a:r>
              <a:rPr lang="en" sz="2400">
                <a:solidFill>
                  <a:srgbClr val="000000"/>
                </a:solidFill>
                <a:latin typeface="Consolas"/>
                <a:ea typeface="Consolas"/>
                <a:cs typeface="Consolas"/>
                <a:sym typeface="Consolas"/>
              </a:rPr>
              <a:t> newHtml = </a:t>
            </a:r>
            <a:r>
              <a:rPr lang="en" sz="2400">
                <a:solidFill>
                  <a:srgbClr val="A31515"/>
                </a:solidFill>
                <a:latin typeface="Consolas"/>
                <a:ea typeface="Consolas"/>
                <a:cs typeface="Consolas"/>
                <a:sym typeface="Consolas"/>
              </a:rPr>
              <a:t>"&lt;h1&gt;Hello Variables!&lt;/h1&gt;"</a:t>
            </a: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0" lvl="0" indent="0" rtl="0">
              <a:lnSpc>
                <a:spcPct val="135714"/>
              </a:lnSpc>
              <a:spcBef>
                <a:spcPts val="0"/>
              </a:spcBef>
              <a:spcAft>
                <a:spcPts val="0"/>
              </a:spcAft>
              <a:buNone/>
            </a:pPr>
            <a:endParaRPr sz="2400">
              <a:solidFill>
                <a:srgbClr val="000000"/>
              </a:solidFill>
              <a:latin typeface="Consolas"/>
              <a:ea typeface="Consolas"/>
              <a:cs typeface="Consolas"/>
              <a:sym typeface="Consolas"/>
            </a:endParaRPr>
          </a:p>
          <a:p>
            <a:pPr marL="0" lvl="0" indent="0" rtl="0">
              <a:spcBef>
                <a:spcPts val="0"/>
              </a:spcBef>
              <a:spcAft>
                <a:spcPts val="0"/>
              </a:spcAft>
              <a:buNone/>
            </a:pPr>
            <a:r>
              <a:rPr lang="en"/>
              <a:t>2. Can you use this new variable in </a:t>
            </a:r>
            <a:r>
              <a:rPr lang="en" b="1"/>
              <a:t>#display</a:t>
            </a:r>
            <a:r>
              <a:rPr lang="en"/>
              <a:t>? (# is shorthand for “the element with this id”)</a:t>
            </a:r>
            <a:endParaRPr/>
          </a:p>
          <a:p>
            <a:pPr marL="0" lvl="0" indent="0">
              <a:spcBef>
                <a:spcPts val="1600"/>
              </a:spcBef>
              <a:spcAft>
                <a:spcPts val="0"/>
              </a:spcAft>
              <a:buNone/>
            </a:pPr>
            <a:r>
              <a:rPr lang="en"/>
              <a:t>3. Change your application to make #display show an image.</a:t>
            </a:r>
            <a:endParaRPr/>
          </a:p>
          <a:p>
            <a:pPr marL="0" lvl="0" indent="0" rtl="0">
              <a:lnSpc>
                <a:spcPct val="135714"/>
              </a:lnSpc>
              <a:spcBef>
                <a:spcPts val="1600"/>
              </a:spcBef>
              <a:spcAft>
                <a:spcPts val="0"/>
              </a:spcAft>
              <a:buNone/>
            </a:pPr>
            <a:endParaRPr sz="2400">
              <a:solidFill>
                <a:srgbClr val="000000"/>
              </a:solidFill>
              <a:latin typeface="Consolas"/>
              <a:ea typeface="Consolas"/>
              <a:cs typeface="Consolas"/>
              <a:sym typeface="Consolas"/>
            </a:endParaRPr>
          </a:p>
          <a:p>
            <a:pPr marL="0" lvl="0" indent="0">
              <a:spcBef>
                <a:spcPts val="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Functions</a:t>
            </a:r>
            <a:endParaRPr/>
          </a:p>
        </p:txBody>
      </p:sp>
      <p:sp>
        <p:nvSpPr>
          <p:cNvPr id="219" name="Shape 21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Most JavaScript applications are more complex than ours currently is. We want to start heading in that direction.</a:t>
            </a:r>
            <a:endParaRPr/>
          </a:p>
          <a:p>
            <a:pPr marL="0" lvl="0" indent="0">
              <a:spcBef>
                <a:spcPts val="1600"/>
              </a:spcBef>
              <a:spcAft>
                <a:spcPts val="0"/>
              </a:spcAft>
              <a:buNone/>
            </a:pPr>
            <a:r>
              <a:rPr lang="en"/>
              <a:t>More complex applications are made up of a bunch of smaller programs that all work together. These smaller programs are called </a:t>
            </a:r>
            <a:r>
              <a:rPr lang="en" b="1"/>
              <a:t>functions.</a:t>
            </a:r>
            <a:endParaRPr b="1"/>
          </a:p>
          <a:p>
            <a:pPr marL="0" lvl="0" indent="0">
              <a:spcBef>
                <a:spcPts val="1600"/>
              </a:spcBef>
              <a:spcAft>
                <a:spcPts val="1600"/>
              </a:spcAft>
              <a:buNone/>
            </a:pPr>
            <a:r>
              <a:rPr lang="en"/>
              <a:t>If you want to build anything interesting for the web, it is critical to understand functions.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animEffect transition="in" filter="fade">
                                      <p:cBhvr>
                                        <p:cTn id="7" dur="1000"/>
                                        <p:tgtEl>
                                          <p:spTgt spid="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9">
                                            <p:txEl>
                                              <p:pRg st="1" end="1"/>
                                            </p:txEl>
                                          </p:spTgt>
                                        </p:tgtEl>
                                        <p:attrNameLst>
                                          <p:attrName>style.visibility</p:attrName>
                                        </p:attrNameLst>
                                      </p:cBhvr>
                                      <p:to>
                                        <p:strVal val="visible"/>
                                      </p:to>
                                    </p:set>
                                    <p:animEffect transition="in" filter="fade">
                                      <p:cBhvr>
                                        <p:cTn id="12" dur="1000"/>
                                        <p:tgtEl>
                                          <p:spTgt spid="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9">
                                            <p:txEl>
                                              <p:pRg st="2" end="2"/>
                                            </p:txEl>
                                          </p:spTgt>
                                        </p:tgtEl>
                                        <p:attrNameLst>
                                          <p:attrName>style.visibility</p:attrName>
                                        </p:attrNameLst>
                                      </p:cBhvr>
                                      <p:to>
                                        <p:strVal val="visible"/>
                                      </p:to>
                                    </p:set>
                                    <p:animEffect transition="in" filter="fade">
                                      <p:cBhvr>
                                        <p:cTn id="17" dur="1000"/>
                                        <p:tgtEl>
                                          <p:spTgt spid="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functions do</a:t>
            </a:r>
            <a:endParaRPr/>
          </a:p>
        </p:txBody>
      </p:sp>
      <p:sp>
        <p:nvSpPr>
          <p:cNvPr id="225" name="Shape 22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Functions can </a:t>
            </a:r>
            <a:r>
              <a:rPr lang="en" b="1"/>
              <a:t>do work</a:t>
            </a:r>
            <a:r>
              <a:rPr lang="en"/>
              <a:t> and functions can </a:t>
            </a:r>
            <a:r>
              <a:rPr lang="en" b="1"/>
              <a:t>return a value.</a:t>
            </a:r>
            <a:r>
              <a:rPr lang="en"/>
              <a:t> Some functions do both. </a:t>
            </a:r>
            <a:endParaRPr/>
          </a:p>
          <a:p>
            <a:pPr marL="0" lvl="0" indent="0">
              <a:spcBef>
                <a:spcPts val="1600"/>
              </a:spcBef>
              <a:spcAft>
                <a:spcPts val="0"/>
              </a:spcAft>
              <a:buNone/>
            </a:pPr>
            <a:r>
              <a:rPr lang="en"/>
              <a:t>Functions can accept </a:t>
            </a:r>
            <a:r>
              <a:rPr lang="en" b="1"/>
              <a:t>parameters</a:t>
            </a:r>
            <a:r>
              <a:rPr lang="en"/>
              <a:t>, which are variable values that help them do their jobs. </a:t>
            </a:r>
            <a:endParaRPr/>
          </a:p>
          <a:p>
            <a:pPr marL="0" lvl="0" indent="0">
              <a:spcBef>
                <a:spcPts val="1600"/>
              </a:spcBef>
              <a:spcAft>
                <a:spcPts val="1600"/>
              </a:spcAft>
              <a:buNone/>
            </a:pPr>
            <a:r>
              <a:rPr lang="en"/>
              <a:t>Let’s take a look at how functions are constructed.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animEffect transition="in" filter="fade">
                                      <p:cBhvr>
                                        <p:cTn id="7" dur="1000"/>
                                        <p:tgtEl>
                                          <p:spTgt spid="2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xEl>
                                              <p:pRg st="1" end="1"/>
                                            </p:txEl>
                                          </p:spTgt>
                                        </p:tgtEl>
                                        <p:attrNameLst>
                                          <p:attrName>style.visibility</p:attrName>
                                        </p:attrNameLst>
                                      </p:cBhvr>
                                      <p:to>
                                        <p:strVal val="visible"/>
                                      </p:to>
                                    </p:set>
                                    <p:animEffect transition="in" filter="fade">
                                      <p:cBhvr>
                                        <p:cTn id="12" dur="1000"/>
                                        <p:tgtEl>
                                          <p:spTgt spid="2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
                                            <p:txEl>
                                              <p:pRg st="2" end="2"/>
                                            </p:txEl>
                                          </p:spTgt>
                                        </p:tgtEl>
                                        <p:attrNameLst>
                                          <p:attrName>style.visibility</p:attrName>
                                        </p:attrNameLst>
                                      </p:cBhvr>
                                      <p:to>
                                        <p:strVal val="visible"/>
                                      </p:to>
                                    </p:set>
                                    <p:animEffect transition="in" filter="fade">
                                      <p:cBhvr>
                                        <p:cTn id="17" dur="1000"/>
                                        <p:tgtEl>
                                          <p:spTgt spid="2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is JavaScript?</a:t>
            </a:r>
            <a:endParaRPr/>
          </a:p>
        </p:txBody>
      </p:sp>
      <p:sp>
        <p:nvSpPr>
          <p:cNvPr id="69" name="Shape 6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JavaScript is a programming language. It is the only programming language that web browsers understand.</a:t>
            </a:r>
            <a:endParaRPr/>
          </a:p>
          <a:p>
            <a:pPr marL="0" lvl="0" indent="0">
              <a:spcBef>
                <a:spcPts val="1600"/>
              </a:spcBef>
              <a:spcAft>
                <a:spcPts val="0"/>
              </a:spcAft>
              <a:buNone/>
            </a:pPr>
            <a:r>
              <a:rPr lang="en"/>
              <a:t>JavaScript is an interpreted language, which means it is written in text files that are interpreted by the browser.</a:t>
            </a:r>
            <a:endParaRPr/>
          </a:p>
          <a:p>
            <a:pPr marL="0" lvl="0" indent="0">
              <a:spcBef>
                <a:spcPts val="1600"/>
              </a:spcBef>
              <a:spcAft>
                <a:spcPts val="0"/>
              </a:spcAft>
              <a:buNone/>
            </a:pPr>
            <a:r>
              <a:rPr lang="en"/>
              <a:t>By itself, a JavaScript text file doesn’t do anything. It needs an interpreter to make it work.</a:t>
            </a:r>
            <a:endParaRPr/>
          </a:p>
          <a:p>
            <a:pPr marL="0" lvl="0" indent="0">
              <a:spcBef>
                <a:spcPts val="1600"/>
              </a:spcBef>
              <a:spcAft>
                <a:spcPts val="1600"/>
              </a:spcAft>
              <a:buNone/>
            </a:pPr>
            <a:r>
              <a:rPr lang="en"/>
              <a:t>Because it is used by all web browsers, JavaScript is the most often used programming language in the world.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10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xEl>
                                              <p:pRg st="1" end="1"/>
                                            </p:txEl>
                                          </p:spTgt>
                                        </p:tgtEl>
                                        <p:attrNameLst>
                                          <p:attrName>style.visibility</p:attrName>
                                        </p:attrNameLst>
                                      </p:cBhvr>
                                      <p:to>
                                        <p:strVal val="visible"/>
                                      </p:to>
                                    </p:set>
                                    <p:animEffect transition="in" filter="fade">
                                      <p:cBhvr>
                                        <p:cTn id="12" dur="1000"/>
                                        <p:tgtEl>
                                          <p:spTgt spid="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
                                            <p:txEl>
                                              <p:pRg st="2" end="2"/>
                                            </p:txEl>
                                          </p:spTgt>
                                        </p:tgtEl>
                                        <p:attrNameLst>
                                          <p:attrName>style.visibility</p:attrName>
                                        </p:attrNameLst>
                                      </p:cBhvr>
                                      <p:to>
                                        <p:strVal val="visible"/>
                                      </p:to>
                                    </p:set>
                                    <p:animEffect transition="in" filter="fade">
                                      <p:cBhvr>
                                        <p:cTn id="17" dur="1000"/>
                                        <p:tgtEl>
                                          <p:spTgt spid="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9">
                                            <p:txEl>
                                              <p:pRg st="3" end="3"/>
                                            </p:txEl>
                                          </p:spTgt>
                                        </p:tgtEl>
                                        <p:attrNameLst>
                                          <p:attrName>style.visibility</p:attrName>
                                        </p:attrNameLst>
                                      </p:cBhvr>
                                      <p:to>
                                        <p:strVal val="visible"/>
                                      </p:to>
                                    </p:set>
                                    <p:animEffect transition="in" filter="fade">
                                      <p:cBhvr>
                                        <p:cTn id="22" dur="1000"/>
                                        <p:tgtEl>
                                          <p:spTgt spid="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A Sample Function</a:t>
            </a:r>
            <a:endParaRPr/>
          </a:p>
        </p:txBody>
      </p:sp>
      <p:sp>
        <p:nvSpPr>
          <p:cNvPr id="231" name="Shape 231"/>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1.Add the following code to your displayScript.js, save and refresh. What happens?</a:t>
            </a:r>
            <a:endParaRPr/>
          </a:p>
          <a:p>
            <a:pPr marL="0" lvl="0" indent="0" rtl="0">
              <a:lnSpc>
                <a:spcPct val="135714"/>
              </a:lnSpc>
              <a:spcBef>
                <a:spcPts val="1600"/>
              </a:spcBef>
              <a:spcAft>
                <a:spcPts val="0"/>
              </a:spcAft>
              <a:buNone/>
            </a:pPr>
            <a:r>
              <a:rPr lang="en" sz="2400">
                <a:solidFill>
                  <a:srgbClr val="0000FF"/>
                </a:solidFill>
                <a:latin typeface="Consolas"/>
                <a:ea typeface="Consolas"/>
                <a:cs typeface="Consolas"/>
                <a:sym typeface="Consolas"/>
              </a:rPr>
              <a:t>function</a:t>
            </a:r>
            <a:r>
              <a:rPr lang="en" sz="2400">
                <a:solidFill>
                  <a:srgbClr val="000000"/>
                </a:solidFill>
                <a:latin typeface="Consolas"/>
                <a:ea typeface="Consolas"/>
                <a:cs typeface="Consolas"/>
                <a:sym typeface="Consolas"/>
              </a:rPr>
              <a:t> sample(){</a:t>
            </a:r>
            <a:endParaRPr sz="2400">
              <a:solidFill>
                <a:srgbClr val="000000"/>
              </a:solidFill>
              <a:latin typeface="Consolas"/>
              <a:ea typeface="Consolas"/>
              <a:cs typeface="Consolas"/>
              <a:sym typeface="Consolas"/>
            </a:endParaRPr>
          </a:p>
          <a:p>
            <a:pPr marL="0" lvl="0" indent="0" rtl="0">
              <a:lnSpc>
                <a:spcPct val="135714"/>
              </a:lnSpc>
              <a:spcBef>
                <a:spcPts val="0"/>
              </a:spcBef>
              <a:spcAft>
                <a:spcPts val="0"/>
              </a:spcAft>
              <a:buNone/>
            </a:pPr>
            <a:r>
              <a:rPr lang="en" sz="2400">
                <a:solidFill>
                  <a:srgbClr val="000000"/>
                </a:solidFill>
                <a:latin typeface="Consolas"/>
                <a:ea typeface="Consolas"/>
                <a:cs typeface="Consolas"/>
                <a:sym typeface="Consolas"/>
              </a:rPr>
              <a:t>   console.log(</a:t>
            </a:r>
            <a:r>
              <a:rPr lang="en" sz="2400">
                <a:solidFill>
                  <a:srgbClr val="A31515"/>
                </a:solidFill>
                <a:latin typeface="Consolas"/>
                <a:ea typeface="Consolas"/>
                <a:cs typeface="Consolas"/>
                <a:sym typeface="Consolas"/>
              </a:rPr>
              <a:t>"Hello from the sample function."</a:t>
            </a: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0" lvl="0" indent="0" rtl="0">
              <a:lnSpc>
                <a:spcPct val="135714"/>
              </a:lnSpc>
              <a:spcBef>
                <a:spcPts val="0"/>
              </a:spcBef>
              <a:spcAft>
                <a:spcPts val="0"/>
              </a:spcAft>
              <a:buNone/>
            </a:pP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0" lvl="0" indent="0" rtl="0">
              <a:lnSpc>
                <a:spcPct val="135714"/>
              </a:lnSpc>
              <a:spcBef>
                <a:spcPts val="0"/>
              </a:spcBef>
              <a:spcAft>
                <a:spcPts val="0"/>
              </a:spcAft>
              <a:buNone/>
            </a:pPr>
            <a:r>
              <a:rPr lang="en" sz="2400">
                <a:solidFill>
                  <a:srgbClr val="000000"/>
                </a:solidFill>
                <a:latin typeface="Consolas"/>
                <a:ea typeface="Consolas"/>
                <a:cs typeface="Consolas"/>
                <a:sym typeface="Consolas"/>
              </a:rPr>
              <a:t>sample();</a:t>
            </a:r>
            <a:endParaRPr sz="2400">
              <a:solidFill>
                <a:srgbClr val="000000"/>
              </a:solidFill>
              <a:latin typeface="Consolas"/>
              <a:ea typeface="Consolas"/>
              <a:cs typeface="Consolas"/>
              <a:sym typeface="Consolas"/>
            </a:endParaRPr>
          </a:p>
          <a:p>
            <a:pPr marL="0" lvl="0" indent="0" rtl="0">
              <a:lnSpc>
                <a:spcPct val="135714"/>
              </a:lnSpc>
              <a:spcBef>
                <a:spcPts val="0"/>
              </a:spcBef>
              <a:spcAft>
                <a:spcPts val="0"/>
              </a:spcAft>
              <a:buNone/>
            </a:pPr>
            <a:endParaRPr sz="2400">
              <a:solidFill>
                <a:srgbClr val="0000FF"/>
              </a:solidFill>
              <a:latin typeface="Consolas"/>
              <a:ea typeface="Consolas"/>
              <a:cs typeface="Consolas"/>
              <a:sym typeface="Consolas"/>
            </a:endParaRPr>
          </a:p>
          <a:p>
            <a:pPr marL="0" lvl="0" indent="0">
              <a:spcBef>
                <a:spcPts val="0"/>
              </a:spcBef>
              <a:spcAft>
                <a:spcPts val="16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Shape 236"/>
          <p:cNvPicPr preferRelativeResize="0"/>
          <p:nvPr/>
        </p:nvPicPr>
        <p:blipFill>
          <a:blip r:embed="rId3">
            <a:alphaModFix/>
          </a:blip>
          <a:stretch>
            <a:fillRect/>
          </a:stretch>
        </p:blipFill>
        <p:spPr>
          <a:xfrm>
            <a:off x="1187650" y="268050"/>
            <a:ext cx="6768700" cy="47106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Functions that return a value</a:t>
            </a:r>
            <a:endParaRPr/>
          </a:p>
        </p:txBody>
      </p:sp>
      <p:sp>
        <p:nvSpPr>
          <p:cNvPr id="242" name="Shape 242"/>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Add the following code to displayScript.js. What does it do?</a:t>
            </a:r>
            <a:endParaRPr/>
          </a:p>
          <a:p>
            <a:pPr marL="0" lvl="0" indent="0" rtl="0">
              <a:lnSpc>
                <a:spcPct val="135714"/>
              </a:lnSpc>
              <a:spcBef>
                <a:spcPts val="1600"/>
              </a:spcBef>
              <a:spcAft>
                <a:spcPts val="0"/>
              </a:spcAft>
              <a:buNone/>
            </a:pPr>
            <a:r>
              <a:rPr lang="en" sz="2400">
                <a:solidFill>
                  <a:srgbClr val="0000FF"/>
                </a:solidFill>
                <a:latin typeface="Consolas"/>
                <a:ea typeface="Consolas"/>
                <a:cs typeface="Consolas"/>
                <a:sym typeface="Consolas"/>
              </a:rPr>
              <a:t>function</a:t>
            </a:r>
            <a:r>
              <a:rPr lang="en" sz="2400">
                <a:solidFill>
                  <a:srgbClr val="000000"/>
                </a:solidFill>
                <a:latin typeface="Consolas"/>
                <a:ea typeface="Consolas"/>
                <a:cs typeface="Consolas"/>
                <a:sym typeface="Consolas"/>
              </a:rPr>
              <a:t> returnValue(){</a:t>
            </a:r>
            <a:endParaRPr sz="2400">
              <a:solidFill>
                <a:srgbClr val="000000"/>
              </a:solidFill>
              <a:latin typeface="Consolas"/>
              <a:ea typeface="Consolas"/>
              <a:cs typeface="Consolas"/>
              <a:sym typeface="Consolas"/>
            </a:endParaRPr>
          </a:p>
          <a:p>
            <a:pPr marL="0" lvl="0" indent="0" rtl="0">
              <a:lnSpc>
                <a:spcPct val="135714"/>
              </a:lnSpc>
              <a:spcBef>
                <a:spcPts val="0"/>
              </a:spcBef>
              <a:spcAft>
                <a:spcPts val="0"/>
              </a:spcAft>
              <a:buNone/>
            </a:pPr>
            <a:r>
              <a:rPr lang="en" sz="2400">
                <a:solidFill>
                  <a:srgbClr val="000000"/>
                </a:solidFill>
                <a:latin typeface="Consolas"/>
                <a:ea typeface="Consolas"/>
                <a:cs typeface="Consolas"/>
                <a:sym typeface="Consolas"/>
              </a:rPr>
              <a:t>   </a:t>
            </a:r>
            <a:r>
              <a:rPr lang="en" sz="2400">
                <a:solidFill>
                  <a:srgbClr val="0000FF"/>
                </a:solidFill>
                <a:latin typeface="Consolas"/>
                <a:ea typeface="Consolas"/>
                <a:cs typeface="Consolas"/>
                <a:sym typeface="Consolas"/>
              </a:rPr>
              <a:t>var</a:t>
            </a:r>
            <a:r>
              <a:rPr lang="en" sz="2400">
                <a:solidFill>
                  <a:srgbClr val="000000"/>
                </a:solidFill>
                <a:latin typeface="Consolas"/>
                <a:ea typeface="Consolas"/>
                <a:cs typeface="Consolas"/>
                <a:sym typeface="Consolas"/>
              </a:rPr>
              <a:t> greeting = </a:t>
            </a:r>
            <a:r>
              <a:rPr lang="en" sz="2400">
                <a:solidFill>
                  <a:srgbClr val="A31515"/>
                </a:solidFill>
                <a:latin typeface="Consolas"/>
                <a:ea typeface="Consolas"/>
                <a:cs typeface="Consolas"/>
                <a:sym typeface="Consolas"/>
              </a:rPr>
              <a:t>"Hello from returnValue"</a:t>
            </a: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0" lvl="0" indent="0" rtl="0">
              <a:lnSpc>
                <a:spcPct val="135714"/>
              </a:lnSpc>
              <a:spcBef>
                <a:spcPts val="0"/>
              </a:spcBef>
              <a:spcAft>
                <a:spcPts val="0"/>
              </a:spcAft>
              <a:buNone/>
            </a:pPr>
            <a:r>
              <a:rPr lang="en" sz="2400">
                <a:solidFill>
                  <a:srgbClr val="000000"/>
                </a:solidFill>
                <a:latin typeface="Consolas"/>
                <a:ea typeface="Consolas"/>
                <a:cs typeface="Consolas"/>
                <a:sym typeface="Consolas"/>
              </a:rPr>
              <a:t>   </a:t>
            </a:r>
            <a:r>
              <a:rPr lang="en" sz="2400">
                <a:solidFill>
                  <a:srgbClr val="0000FF"/>
                </a:solidFill>
                <a:latin typeface="Consolas"/>
                <a:ea typeface="Consolas"/>
                <a:cs typeface="Consolas"/>
                <a:sym typeface="Consolas"/>
              </a:rPr>
              <a:t>return</a:t>
            </a:r>
            <a:r>
              <a:rPr lang="en" sz="2400">
                <a:solidFill>
                  <a:srgbClr val="000000"/>
                </a:solidFill>
                <a:latin typeface="Consolas"/>
                <a:ea typeface="Consolas"/>
                <a:cs typeface="Consolas"/>
                <a:sym typeface="Consolas"/>
              </a:rPr>
              <a:t> greeting;</a:t>
            </a:r>
            <a:endParaRPr sz="2400">
              <a:solidFill>
                <a:srgbClr val="000000"/>
              </a:solidFill>
              <a:latin typeface="Consolas"/>
              <a:ea typeface="Consolas"/>
              <a:cs typeface="Consolas"/>
              <a:sym typeface="Consolas"/>
            </a:endParaRPr>
          </a:p>
          <a:p>
            <a:pPr marL="0" lvl="0" indent="0" rtl="0">
              <a:lnSpc>
                <a:spcPct val="135714"/>
              </a:lnSpc>
              <a:spcBef>
                <a:spcPts val="0"/>
              </a:spcBef>
              <a:spcAft>
                <a:spcPts val="0"/>
              </a:spcAft>
              <a:buNone/>
            </a:pP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0" lvl="0" indent="0" rtl="0">
              <a:lnSpc>
                <a:spcPct val="135714"/>
              </a:lnSpc>
              <a:spcBef>
                <a:spcPts val="0"/>
              </a:spcBef>
              <a:spcAft>
                <a:spcPts val="0"/>
              </a:spcAft>
              <a:buNone/>
            </a:pPr>
            <a:r>
              <a:rPr lang="en" sz="2400">
                <a:solidFill>
                  <a:srgbClr val="000000"/>
                </a:solidFill>
                <a:latin typeface="Consolas"/>
                <a:ea typeface="Consolas"/>
                <a:cs typeface="Consolas"/>
                <a:sym typeface="Consolas"/>
              </a:rPr>
              <a:t>console.log(returnValue());</a:t>
            </a:r>
            <a:endParaRPr sz="2400">
              <a:solidFill>
                <a:srgbClr val="000000"/>
              </a:solidFill>
              <a:latin typeface="Consolas"/>
              <a:ea typeface="Consolas"/>
              <a:cs typeface="Consolas"/>
              <a:sym typeface="Consolas"/>
            </a:endParaRPr>
          </a:p>
          <a:p>
            <a:pPr marL="0" lvl="0" indent="0">
              <a:spcBef>
                <a:spcPts val="0"/>
              </a:spcBef>
              <a:spcAft>
                <a:spcPts val="16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Return Values are important to understand</a:t>
            </a:r>
            <a:endParaRPr/>
          </a:p>
        </p:txBody>
      </p:sp>
      <p:sp>
        <p:nvSpPr>
          <p:cNvPr id="248" name="Shape 248"/>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Say we have a function called </a:t>
            </a:r>
            <a:r>
              <a:rPr lang="en" b="1"/>
              <a:t>myFunc</a:t>
            </a:r>
            <a:r>
              <a:rPr lang="en"/>
              <a:t> that returns the string “hello.”</a:t>
            </a:r>
            <a:endParaRPr/>
          </a:p>
          <a:p>
            <a:pPr marL="0" lvl="0" indent="0">
              <a:spcBef>
                <a:spcPts val="1600"/>
              </a:spcBef>
              <a:spcAft>
                <a:spcPts val="0"/>
              </a:spcAft>
              <a:buNone/>
            </a:pPr>
            <a:r>
              <a:rPr lang="en"/>
              <a:t>Say we create a variable called </a:t>
            </a:r>
            <a:r>
              <a:rPr lang="en" b="1"/>
              <a:t>myFuncValue</a:t>
            </a:r>
            <a:r>
              <a:rPr lang="en"/>
              <a:t> and set it equal to the return value of myFunc like this: </a:t>
            </a:r>
            <a:r>
              <a:rPr lang="en" b="1"/>
              <a:t>var myFuncValue = myFunc();</a:t>
            </a:r>
            <a:endParaRPr b="1"/>
          </a:p>
          <a:p>
            <a:pPr marL="0" lvl="0" indent="0">
              <a:spcBef>
                <a:spcPts val="1600"/>
              </a:spcBef>
              <a:spcAft>
                <a:spcPts val="0"/>
              </a:spcAft>
              <a:buNone/>
            </a:pPr>
            <a:r>
              <a:rPr lang="en"/>
              <a:t>Then we do this: </a:t>
            </a:r>
            <a:endParaRPr/>
          </a:p>
          <a:p>
            <a:pPr marL="0" lvl="0" indent="0">
              <a:spcBef>
                <a:spcPts val="1600"/>
              </a:spcBef>
              <a:spcAft>
                <a:spcPts val="0"/>
              </a:spcAft>
              <a:buNone/>
            </a:pPr>
            <a:r>
              <a:rPr lang="en" b="1"/>
              <a:t>console.log(myFuncValue + “JavaScript”);</a:t>
            </a:r>
            <a:endParaRPr b="1"/>
          </a:p>
          <a:p>
            <a:pPr marL="0" lvl="0" indent="0">
              <a:spcBef>
                <a:spcPts val="1600"/>
              </a:spcBef>
              <a:spcAft>
                <a:spcPts val="1600"/>
              </a:spcAft>
              <a:buNone/>
            </a:pPr>
            <a:r>
              <a:rPr lang="en"/>
              <a:t>What is logged?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animEffect transition="in" filter="fade">
                                      <p:cBhvr>
                                        <p:cTn id="7" dur="1000"/>
                                        <p:tgtEl>
                                          <p:spTgt spid="2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8">
                                            <p:txEl>
                                              <p:pRg st="1" end="1"/>
                                            </p:txEl>
                                          </p:spTgt>
                                        </p:tgtEl>
                                        <p:attrNameLst>
                                          <p:attrName>style.visibility</p:attrName>
                                        </p:attrNameLst>
                                      </p:cBhvr>
                                      <p:to>
                                        <p:strVal val="visible"/>
                                      </p:to>
                                    </p:set>
                                    <p:animEffect transition="in" filter="fade">
                                      <p:cBhvr>
                                        <p:cTn id="12" dur="1000"/>
                                        <p:tgtEl>
                                          <p:spTgt spid="2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8">
                                            <p:txEl>
                                              <p:pRg st="2" end="2"/>
                                            </p:txEl>
                                          </p:spTgt>
                                        </p:tgtEl>
                                        <p:attrNameLst>
                                          <p:attrName>style.visibility</p:attrName>
                                        </p:attrNameLst>
                                      </p:cBhvr>
                                      <p:to>
                                        <p:strVal val="visible"/>
                                      </p:to>
                                    </p:set>
                                    <p:animEffect transition="in" filter="fade">
                                      <p:cBhvr>
                                        <p:cTn id="17" dur="1000"/>
                                        <p:tgtEl>
                                          <p:spTgt spid="2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8">
                                            <p:txEl>
                                              <p:pRg st="3" end="3"/>
                                            </p:txEl>
                                          </p:spTgt>
                                        </p:tgtEl>
                                        <p:attrNameLst>
                                          <p:attrName>style.visibility</p:attrName>
                                        </p:attrNameLst>
                                      </p:cBhvr>
                                      <p:to>
                                        <p:strVal val="visible"/>
                                      </p:to>
                                    </p:set>
                                    <p:animEffect transition="in" filter="fade">
                                      <p:cBhvr>
                                        <p:cTn id="22" dur="1000"/>
                                        <p:tgtEl>
                                          <p:spTgt spid="2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8">
                                            <p:txEl>
                                              <p:pRg st="4" end="4"/>
                                            </p:txEl>
                                          </p:spTgt>
                                        </p:tgtEl>
                                        <p:attrNameLst>
                                          <p:attrName>style.visibility</p:attrName>
                                        </p:attrNameLst>
                                      </p:cBhvr>
                                      <p:to>
                                        <p:strVal val="visible"/>
                                      </p:to>
                                    </p:set>
                                    <p:animEffect transition="in" filter="fade">
                                      <p:cBhvr>
                                        <p:cTn id="27" dur="1000"/>
                                        <p:tgtEl>
                                          <p:spTgt spid="2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Concatenation</a:t>
            </a:r>
            <a:endParaRPr/>
          </a:p>
        </p:txBody>
      </p:sp>
      <p:sp>
        <p:nvSpPr>
          <p:cNvPr id="254" name="Shape 25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 can combine two strings using the plus (“+”) operator.</a:t>
            </a:r>
            <a:endParaRPr/>
          </a:p>
          <a:p>
            <a:pPr marL="0" lvl="0" indent="0">
              <a:spcBef>
                <a:spcPts val="1600"/>
              </a:spcBef>
              <a:spcAft>
                <a:spcPts val="0"/>
              </a:spcAft>
              <a:buNone/>
            </a:pPr>
            <a:r>
              <a:rPr lang="en"/>
              <a:t>Add this code to displayScript.html.</a:t>
            </a:r>
            <a:endParaRPr/>
          </a:p>
          <a:p>
            <a:pPr marL="0" lvl="0" indent="0" rtl="0">
              <a:lnSpc>
                <a:spcPct val="135714"/>
              </a:lnSpc>
              <a:spcBef>
                <a:spcPts val="1600"/>
              </a:spcBef>
              <a:spcAft>
                <a:spcPts val="0"/>
              </a:spcAft>
              <a:buNone/>
            </a:pPr>
            <a:r>
              <a:rPr lang="en" sz="2400">
                <a:solidFill>
                  <a:srgbClr val="0000FF"/>
                </a:solidFill>
                <a:latin typeface="Consolas"/>
                <a:ea typeface="Consolas"/>
                <a:cs typeface="Consolas"/>
                <a:sym typeface="Consolas"/>
              </a:rPr>
              <a:t>var</a:t>
            </a:r>
            <a:r>
              <a:rPr lang="en" sz="2400">
                <a:solidFill>
                  <a:srgbClr val="000000"/>
                </a:solidFill>
                <a:latin typeface="Consolas"/>
                <a:ea typeface="Consolas"/>
                <a:cs typeface="Consolas"/>
                <a:sym typeface="Consolas"/>
              </a:rPr>
              <a:t> stringOne = </a:t>
            </a:r>
            <a:r>
              <a:rPr lang="en" sz="2400">
                <a:solidFill>
                  <a:srgbClr val="A31515"/>
                </a:solidFill>
                <a:latin typeface="Consolas"/>
                <a:ea typeface="Consolas"/>
                <a:cs typeface="Consolas"/>
                <a:sym typeface="Consolas"/>
              </a:rPr>
              <a:t>"Our powers "</a:t>
            </a: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0" lvl="0" indent="0" rtl="0">
              <a:lnSpc>
                <a:spcPct val="135714"/>
              </a:lnSpc>
              <a:spcBef>
                <a:spcPts val="0"/>
              </a:spcBef>
              <a:spcAft>
                <a:spcPts val="0"/>
              </a:spcAft>
              <a:buNone/>
            </a:pPr>
            <a:r>
              <a:rPr lang="en" sz="2400">
                <a:solidFill>
                  <a:srgbClr val="0000FF"/>
                </a:solidFill>
                <a:latin typeface="Consolas"/>
                <a:ea typeface="Consolas"/>
                <a:cs typeface="Consolas"/>
                <a:sym typeface="Consolas"/>
              </a:rPr>
              <a:t>var</a:t>
            </a:r>
            <a:r>
              <a:rPr lang="en" sz="2400">
                <a:solidFill>
                  <a:srgbClr val="000000"/>
                </a:solidFill>
                <a:latin typeface="Consolas"/>
                <a:ea typeface="Consolas"/>
                <a:cs typeface="Consolas"/>
                <a:sym typeface="Consolas"/>
              </a:rPr>
              <a:t> stringTwo = </a:t>
            </a:r>
            <a:r>
              <a:rPr lang="en" sz="2400">
                <a:solidFill>
                  <a:srgbClr val="A31515"/>
                </a:solidFill>
                <a:latin typeface="Consolas"/>
                <a:ea typeface="Consolas"/>
                <a:cs typeface="Consolas"/>
                <a:sym typeface="Consolas"/>
              </a:rPr>
              <a:t>"combined!"</a:t>
            </a: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0" lvl="0" indent="0" rtl="0">
              <a:lnSpc>
                <a:spcPct val="135714"/>
              </a:lnSpc>
              <a:spcBef>
                <a:spcPts val="0"/>
              </a:spcBef>
              <a:spcAft>
                <a:spcPts val="0"/>
              </a:spcAft>
              <a:buNone/>
            </a:pPr>
            <a:r>
              <a:rPr lang="en" sz="2400">
                <a:solidFill>
                  <a:srgbClr val="000000"/>
                </a:solidFill>
                <a:latin typeface="Consolas"/>
                <a:ea typeface="Consolas"/>
                <a:cs typeface="Consolas"/>
                <a:sym typeface="Consolas"/>
              </a:rPr>
              <a:t>console.log = stringOne + stringTwo;</a:t>
            </a:r>
            <a:endParaRPr sz="2400">
              <a:solidFill>
                <a:srgbClr val="000000"/>
              </a:solidFill>
              <a:latin typeface="Consolas"/>
              <a:ea typeface="Consolas"/>
              <a:cs typeface="Consolas"/>
              <a:sym typeface="Consolas"/>
            </a:endParaRPr>
          </a:p>
          <a:p>
            <a:pPr marL="0" lvl="0" indent="0">
              <a:spcBef>
                <a:spcPts val="0"/>
              </a:spcBef>
              <a:spcAft>
                <a:spcPts val="16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Displaying a return value</a:t>
            </a:r>
            <a:endParaRPr/>
          </a:p>
        </p:txBody>
      </p:sp>
      <p:sp>
        <p:nvSpPr>
          <p:cNvPr id="260" name="Shape 26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1.In this exercise we’ll display the return value of a function in our web page.</a:t>
            </a:r>
            <a:endParaRPr/>
          </a:p>
          <a:p>
            <a:pPr marL="0" lvl="0" indent="0" rtl="0">
              <a:spcBef>
                <a:spcPts val="1600"/>
              </a:spcBef>
              <a:spcAft>
                <a:spcPts val="0"/>
              </a:spcAft>
              <a:buNone/>
            </a:pPr>
            <a:r>
              <a:rPr lang="en"/>
              <a:t>Add the following code to displayScript.js. What does it do?</a:t>
            </a:r>
            <a:endParaRPr/>
          </a:p>
          <a:p>
            <a:pPr marL="0" lvl="0" indent="0" rtl="0">
              <a:lnSpc>
                <a:spcPct val="135714"/>
              </a:lnSpc>
              <a:spcBef>
                <a:spcPts val="1600"/>
              </a:spcBef>
              <a:spcAft>
                <a:spcPts val="0"/>
              </a:spcAft>
              <a:buNone/>
            </a:pPr>
            <a:r>
              <a:rPr lang="en" sz="2400">
                <a:solidFill>
                  <a:srgbClr val="0000FF"/>
                </a:solidFill>
                <a:latin typeface="Consolas"/>
                <a:ea typeface="Consolas"/>
                <a:cs typeface="Consolas"/>
                <a:sym typeface="Consolas"/>
              </a:rPr>
              <a:t>var</a:t>
            </a:r>
            <a:r>
              <a:rPr lang="en" sz="2400">
                <a:solidFill>
                  <a:srgbClr val="000000"/>
                </a:solidFill>
                <a:latin typeface="Consolas"/>
                <a:ea typeface="Consolas"/>
                <a:cs typeface="Consolas"/>
                <a:sym typeface="Consolas"/>
              </a:rPr>
              <a:t> displayString = </a:t>
            </a:r>
            <a:r>
              <a:rPr lang="en" sz="2400">
                <a:solidFill>
                  <a:srgbClr val="A31515"/>
                </a:solidFill>
                <a:latin typeface="Consolas"/>
                <a:ea typeface="Consolas"/>
                <a:cs typeface="Consolas"/>
                <a:sym typeface="Consolas"/>
              </a:rPr>
              <a:t>"&lt;h1&gt;"</a:t>
            </a:r>
            <a:r>
              <a:rPr lang="en" sz="2400">
                <a:solidFill>
                  <a:srgbClr val="000000"/>
                </a:solidFill>
                <a:latin typeface="Consolas"/>
                <a:ea typeface="Consolas"/>
                <a:cs typeface="Consolas"/>
                <a:sym typeface="Consolas"/>
              </a:rPr>
              <a:t>+returnValue()+</a:t>
            </a:r>
            <a:r>
              <a:rPr lang="en" sz="2400">
                <a:solidFill>
                  <a:srgbClr val="A31515"/>
                </a:solidFill>
                <a:latin typeface="Consolas"/>
                <a:ea typeface="Consolas"/>
                <a:cs typeface="Consolas"/>
                <a:sym typeface="Consolas"/>
              </a:rPr>
              <a:t>"&lt;/h1&gt;"</a:t>
            </a: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0" lvl="0" indent="0" rtl="0">
              <a:lnSpc>
                <a:spcPct val="135714"/>
              </a:lnSpc>
              <a:spcBef>
                <a:spcPts val="0"/>
              </a:spcBef>
              <a:spcAft>
                <a:spcPts val="0"/>
              </a:spcAft>
              <a:buNone/>
            </a:pPr>
            <a:r>
              <a:rPr lang="en" sz="2400">
                <a:solidFill>
                  <a:srgbClr val="000000"/>
                </a:solidFill>
                <a:latin typeface="Consolas"/>
                <a:ea typeface="Consolas"/>
                <a:cs typeface="Consolas"/>
                <a:sym typeface="Consolas"/>
              </a:rPr>
              <a:t>display.innerHTML = displayString;</a:t>
            </a:r>
            <a:endParaRPr sz="2400">
              <a:solidFill>
                <a:srgbClr val="000000"/>
              </a:solidFill>
              <a:latin typeface="Consolas"/>
              <a:ea typeface="Consolas"/>
              <a:cs typeface="Consolas"/>
              <a:sym typeface="Consolas"/>
            </a:endParaRPr>
          </a:p>
          <a:p>
            <a:pPr marL="0" lvl="0" indent="0">
              <a:spcBef>
                <a:spcPts val="0"/>
              </a:spcBef>
              <a:spcAft>
                <a:spcPts val="1600"/>
              </a:spcAft>
              <a:buNone/>
            </a:pPr>
            <a:r>
              <a:rPr lang="en"/>
              <a:t>Try using the Chrome Dev Tools to inspect your web page. What does it show in the HTML?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Tying it all together</a:t>
            </a:r>
            <a:endParaRPr/>
          </a:p>
        </p:txBody>
      </p:sp>
      <p:sp>
        <p:nvSpPr>
          <p:cNvPr id="266" name="Shape 26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Make a new webpage called my-first-app.html</a:t>
            </a:r>
            <a:endParaRPr/>
          </a:p>
          <a:p>
            <a:pPr marL="457200" lvl="0" indent="-342900" rtl="0">
              <a:spcBef>
                <a:spcPts val="0"/>
              </a:spcBef>
              <a:spcAft>
                <a:spcPts val="0"/>
              </a:spcAft>
              <a:buSzPts val="1800"/>
              <a:buAutoNum type="arabicPeriod"/>
            </a:pPr>
            <a:r>
              <a:rPr lang="en"/>
              <a:t>Create a stylesheet for it and link it to your page</a:t>
            </a:r>
            <a:endParaRPr/>
          </a:p>
          <a:p>
            <a:pPr marL="457200" lvl="0" indent="-342900" rtl="0">
              <a:spcBef>
                <a:spcPts val="0"/>
              </a:spcBef>
              <a:spcAft>
                <a:spcPts val="0"/>
              </a:spcAft>
              <a:buSzPts val="1800"/>
              <a:buAutoNum type="arabicPeriod"/>
            </a:pPr>
            <a:r>
              <a:rPr lang="en"/>
              <a:t>Create a JavaScript file for your app and link it to your page</a:t>
            </a:r>
            <a:endParaRPr/>
          </a:p>
          <a:p>
            <a:pPr marL="457200" lvl="0" indent="-342900" rtl="0">
              <a:spcBef>
                <a:spcPts val="0"/>
              </a:spcBef>
              <a:spcAft>
                <a:spcPts val="0"/>
              </a:spcAft>
              <a:buSzPts val="1800"/>
              <a:buAutoNum type="arabicPeriod"/>
            </a:pPr>
            <a:r>
              <a:rPr lang="en"/>
              <a:t>Your app should be similar to the display.html page but use CSS to make it your own. Change colors, fonts, borders and background.</a:t>
            </a:r>
            <a:endParaRPr/>
          </a:p>
          <a:p>
            <a:pPr marL="457200" lvl="0" indent="-342900">
              <a:spcBef>
                <a:spcPts val="0"/>
              </a:spcBef>
              <a:spcAft>
                <a:spcPts val="0"/>
              </a:spcAft>
              <a:buSzPts val="1800"/>
              <a:buAutoNum type="arabicPeriod"/>
            </a:pPr>
            <a:r>
              <a:rPr lang="en"/>
              <a:t>Write JavaScript that will display the text “My First JavaScript App” on your page. Use heading tags and CSS to make this text large and noticeable.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Tying it all together Part II</a:t>
            </a:r>
            <a:endParaRPr/>
          </a:p>
        </p:txBody>
      </p:sp>
      <p:sp>
        <p:nvSpPr>
          <p:cNvPr id="272" name="Shape 272"/>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1.Convert your first app so that the text you are displaying on your page comes from the return value of a function.</a:t>
            </a:r>
            <a:endParaRPr/>
          </a:p>
          <a:p>
            <a:pPr marL="0" lvl="0" indent="0">
              <a:spcBef>
                <a:spcPts val="1600"/>
              </a:spcBef>
              <a:spcAft>
                <a:spcPts val="1600"/>
              </a:spcAft>
              <a:buNone/>
            </a:pPr>
            <a:r>
              <a:rPr lang="en"/>
              <a:t>2. Log “all done!” to the console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Free Code Camp on JavaScript</a:t>
            </a:r>
            <a:endParaRPr/>
          </a:p>
        </p:txBody>
      </p:sp>
      <p:sp>
        <p:nvSpPr>
          <p:cNvPr id="278" name="Shape 278"/>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Let’s head over to Free Code Camp and see if we can complete a few of their JavaScript exercises. </a:t>
            </a:r>
            <a:endParaRPr/>
          </a:p>
          <a:p>
            <a:pPr marL="0" lvl="0" indent="0">
              <a:spcBef>
                <a:spcPts val="1600"/>
              </a:spcBef>
              <a:spcAft>
                <a:spcPts val="1600"/>
              </a:spcAft>
              <a:buNone/>
            </a:pPr>
            <a:r>
              <a:rPr lang="en"/>
              <a:t>We’ll have to skip the Bootstrap and jQuery sections for now.</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Homework</a:t>
            </a:r>
            <a:endParaRPr/>
          </a:p>
        </p:txBody>
      </p:sp>
      <p:sp>
        <p:nvSpPr>
          <p:cNvPr id="284" name="Shape 28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Basic JavaScript curriculum at Free Code Camp is a good introduction to the topic. </a:t>
            </a:r>
            <a:endParaRPr/>
          </a:p>
          <a:p>
            <a:pPr marL="0" lvl="0" indent="0">
              <a:spcBef>
                <a:spcPts val="1600"/>
              </a:spcBef>
              <a:spcAft>
                <a:spcPts val="0"/>
              </a:spcAft>
              <a:buNone/>
            </a:pPr>
            <a:r>
              <a:rPr lang="en"/>
              <a:t>Over the next two weeks, try to complete all of the basic JavaScript exercises.</a:t>
            </a:r>
            <a:endParaRPr/>
          </a:p>
          <a:p>
            <a:pPr marL="0" lvl="0" indent="0">
              <a:spcBef>
                <a:spcPts val="1600"/>
              </a:spcBef>
              <a:spcAft>
                <a:spcPts val="0"/>
              </a:spcAft>
              <a:buNone/>
            </a:pPr>
            <a:r>
              <a:rPr lang="en"/>
              <a:t>Remember, getting stuck while coding happens to everyone. That doesn’t mean you’re terrible at JavaScript. It’s just a challenge to work through. </a:t>
            </a:r>
            <a:endParaRPr/>
          </a:p>
          <a:p>
            <a:pPr marL="0" lvl="0" indent="0" algn="ctr">
              <a:spcBef>
                <a:spcPts val="1600"/>
              </a:spcBef>
              <a:spcAft>
                <a:spcPts val="1600"/>
              </a:spcAft>
              <a:buNone/>
            </a:pPr>
            <a:r>
              <a:rPr lang="en" sz="2400" b="1"/>
              <a:t>Tenacity &gt; Talent.</a:t>
            </a:r>
            <a:r>
              <a:rPr lang="en"/>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xEl>
                                              <p:pRg st="0" end="0"/>
                                            </p:txEl>
                                          </p:spTgt>
                                        </p:tgtEl>
                                        <p:attrNameLst>
                                          <p:attrName>style.visibility</p:attrName>
                                        </p:attrNameLst>
                                      </p:cBhvr>
                                      <p:to>
                                        <p:strVal val="visible"/>
                                      </p:to>
                                    </p:set>
                                    <p:animEffect transition="in" filter="fade">
                                      <p:cBhvr>
                                        <p:cTn id="7" dur="1000"/>
                                        <p:tgtEl>
                                          <p:spTgt spid="2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4">
                                            <p:txEl>
                                              <p:pRg st="1" end="1"/>
                                            </p:txEl>
                                          </p:spTgt>
                                        </p:tgtEl>
                                        <p:attrNameLst>
                                          <p:attrName>style.visibility</p:attrName>
                                        </p:attrNameLst>
                                      </p:cBhvr>
                                      <p:to>
                                        <p:strVal val="visible"/>
                                      </p:to>
                                    </p:set>
                                    <p:animEffect transition="in" filter="fade">
                                      <p:cBhvr>
                                        <p:cTn id="12" dur="1000"/>
                                        <p:tgtEl>
                                          <p:spTgt spid="2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4">
                                            <p:txEl>
                                              <p:pRg st="2" end="2"/>
                                            </p:txEl>
                                          </p:spTgt>
                                        </p:tgtEl>
                                        <p:attrNameLst>
                                          <p:attrName>style.visibility</p:attrName>
                                        </p:attrNameLst>
                                      </p:cBhvr>
                                      <p:to>
                                        <p:strVal val="visible"/>
                                      </p:to>
                                    </p:set>
                                    <p:animEffect transition="in" filter="fade">
                                      <p:cBhvr>
                                        <p:cTn id="17" dur="1000"/>
                                        <p:tgtEl>
                                          <p:spTgt spid="2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4">
                                            <p:txEl>
                                              <p:pRg st="3" end="3"/>
                                            </p:txEl>
                                          </p:spTgt>
                                        </p:tgtEl>
                                        <p:attrNameLst>
                                          <p:attrName>style.visibility</p:attrName>
                                        </p:attrNameLst>
                                      </p:cBhvr>
                                      <p:to>
                                        <p:strVal val="visible"/>
                                      </p:to>
                                    </p:set>
                                    <p:animEffect transition="in" filter="fade">
                                      <p:cBhvr>
                                        <p:cTn id="22" dur="1000"/>
                                        <p:tgtEl>
                                          <p:spTgt spid="2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do we do with JavaScript?</a:t>
            </a:r>
            <a:endParaRPr/>
          </a:p>
        </p:txBody>
      </p:sp>
      <p:sp>
        <p:nvSpPr>
          <p:cNvPr id="75" name="Shape 7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JavaScript allows us to move beyond static web pages and into web applications.</a:t>
            </a:r>
            <a:endParaRPr/>
          </a:p>
          <a:p>
            <a:pPr marL="0" lvl="0" indent="0">
              <a:spcBef>
                <a:spcPts val="1600"/>
              </a:spcBef>
              <a:spcAft>
                <a:spcPts val="0"/>
              </a:spcAft>
              <a:buNone/>
            </a:pPr>
            <a:r>
              <a:rPr lang="en"/>
              <a:t>With JavaScript we can accept user input, communicate with web servers, run calculations on data, and much more.</a:t>
            </a:r>
            <a:endParaRPr/>
          </a:p>
          <a:p>
            <a:pPr marL="0" lvl="0" indent="0">
              <a:spcBef>
                <a:spcPts val="1600"/>
              </a:spcBef>
              <a:spcAft>
                <a:spcPts val="1600"/>
              </a:spcAft>
              <a:buNone/>
            </a:pPr>
            <a:r>
              <a:rPr lang="en"/>
              <a:t>JavaScript is used to create everything from email applications (gmail) to music playing applications (Pandora, Spotify) to video games (HexGL, Sketchout, Bejeweled.)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fade">
                                      <p:cBhvr>
                                        <p:cTn id="7" dur="1000"/>
                                        <p:tgtEl>
                                          <p:spTgt spid="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
                                            <p:txEl>
                                              <p:pRg st="1" end="1"/>
                                            </p:txEl>
                                          </p:spTgt>
                                        </p:tgtEl>
                                        <p:attrNameLst>
                                          <p:attrName>style.visibility</p:attrName>
                                        </p:attrNameLst>
                                      </p:cBhvr>
                                      <p:to>
                                        <p:strVal val="visible"/>
                                      </p:to>
                                    </p:set>
                                    <p:animEffect transition="in" filter="fade">
                                      <p:cBhvr>
                                        <p:cTn id="12" dur="1000"/>
                                        <p:tgtEl>
                                          <p:spTgt spid="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
                                            <p:txEl>
                                              <p:pRg st="2" end="2"/>
                                            </p:txEl>
                                          </p:spTgt>
                                        </p:tgtEl>
                                        <p:attrNameLst>
                                          <p:attrName>style.visibility</p:attrName>
                                        </p:attrNameLst>
                                      </p:cBhvr>
                                      <p:to>
                                        <p:strVal val="visible"/>
                                      </p:to>
                                    </p:set>
                                    <p:animEffect transition="in" filter="fade">
                                      <p:cBhvr>
                                        <p:cTn id="17" dur="1000"/>
                                        <p:tgtEl>
                                          <p:spTgt spid="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Coming Up</a:t>
            </a:r>
            <a:endParaRPr/>
          </a:p>
        </p:txBody>
      </p:sp>
      <p:sp>
        <p:nvSpPr>
          <p:cNvPr id="290" name="Shape 29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 Session Five we’ll continue our introduction to JavaScript, and we’ll create a more complex application that accepts and processes user input. </a:t>
            </a:r>
            <a:endParaRPr/>
          </a:p>
          <a:p>
            <a:pPr marL="0" lvl="0" indent="0">
              <a:spcBef>
                <a:spcPts val="1600"/>
              </a:spcBef>
              <a:spcAft>
                <a:spcPts val="1600"/>
              </a:spcAft>
              <a:buNone/>
            </a:pPr>
            <a:r>
              <a:rPr lang="en"/>
              <a:t>Session Six will feature talks from local developers and CEOs. We’ll hear from the people who know about the realities of learning to code, the opportunities available to those who do, and what things you should watch out for.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animEffect transition="in" filter="fade">
                                      <p:cBhvr>
                                        <p:cTn id="7" dur="1000"/>
                                        <p:tgtEl>
                                          <p:spTgt spid="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0">
                                            <p:txEl>
                                              <p:pRg st="1" end="1"/>
                                            </p:txEl>
                                          </p:spTgt>
                                        </p:tgtEl>
                                        <p:attrNameLst>
                                          <p:attrName>style.visibility</p:attrName>
                                        </p:attrNameLst>
                                      </p:cBhvr>
                                      <p:to>
                                        <p:strVal val="visible"/>
                                      </p:to>
                                    </p:set>
                                    <p:animEffect transition="in" filter="fade">
                                      <p:cBhvr>
                                        <p:cTn id="12" dur="1000"/>
                                        <p:tgtEl>
                                          <p:spTgt spid="2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303150" y="2197650"/>
            <a:ext cx="8537700" cy="7482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Questions?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Code 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 JavaScript can only be used on webpages?</a:t>
            </a:r>
            <a:endParaRPr/>
          </a:p>
        </p:txBody>
      </p:sp>
      <p:sp>
        <p:nvSpPr>
          <p:cNvPr id="81" name="Shape 81"/>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Not anymore. JavaScript was originally limited to front-end (client side) applications on web pages but now, with frameworks like Node.js, React, and Electron JavaScript can be used for mobile applications, server side applications, desktop applications, and even things like robotics and IoT devices. </a:t>
            </a:r>
            <a:endParaRPr/>
          </a:p>
          <a:p>
            <a:pPr marL="0" lvl="0" indent="0">
              <a:spcBef>
                <a:spcPts val="1600"/>
              </a:spcBef>
              <a:spcAft>
                <a:spcPts val="1600"/>
              </a:spcAft>
              <a:buNone/>
            </a:pPr>
            <a:r>
              <a:rPr lang="en"/>
              <a:t>The future of JavaScript is very bright.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fade">
                                      <p:cBhvr>
                                        <p:cTn id="7" dur="10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fade">
                                      <p:cBhvr>
                                        <p:cTn id="12" dur="1000"/>
                                        <p:tgtEl>
                                          <p:spTgt spid="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Why JavaScript is hard</a:t>
            </a:r>
            <a:endParaRPr/>
          </a:p>
        </p:txBody>
      </p:sp>
      <p:sp>
        <p:nvSpPr>
          <p:cNvPr id="87" name="Shape 87"/>
          <p:cNvSpPr txBox="1">
            <a:spLocks noGrp="1"/>
          </p:cNvSpPr>
          <p:nvPr>
            <p:ph type="body" idx="1"/>
          </p:nvPr>
        </p:nvSpPr>
        <p:spPr>
          <a:xfrm>
            <a:off x="311700" y="1228675"/>
            <a:ext cx="8520600" cy="3639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b="1"/>
              <a:t>There’s a lot you can do with it</a:t>
            </a:r>
            <a:r>
              <a:rPr lang="en"/>
              <a:t>. Where HTML and CSS each have only one job, JavaScript is an all-purpose tool. It can do almost anything you want, so long as you know how to write the code. With that power comes complexity.</a:t>
            </a:r>
            <a:endParaRPr/>
          </a:p>
          <a:p>
            <a:pPr marL="457200" lvl="0" indent="-342900" rtl="0">
              <a:spcBef>
                <a:spcPts val="0"/>
              </a:spcBef>
              <a:spcAft>
                <a:spcPts val="0"/>
              </a:spcAft>
              <a:buSzPts val="1800"/>
              <a:buAutoNum type="arabicPeriod"/>
            </a:pPr>
            <a:r>
              <a:rPr lang="en" b="1"/>
              <a:t>It’s abstract.</a:t>
            </a:r>
            <a:r>
              <a:rPr lang="en"/>
              <a:t> JavaScript can be harder to explain than HTML for the same reason that x + y is harder to explain than 3 + 2. </a:t>
            </a:r>
            <a:endParaRPr/>
          </a:p>
          <a:p>
            <a:pPr marL="457200" lvl="0" indent="-342900">
              <a:spcBef>
                <a:spcPts val="0"/>
              </a:spcBef>
              <a:spcAft>
                <a:spcPts val="0"/>
              </a:spcAft>
              <a:buSzPts val="1800"/>
              <a:buAutoNum type="arabicPeriod"/>
            </a:pPr>
            <a:r>
              <a:rPr lang="en" b="1"/>
              <a:t>It’s a new way of thinking</a:t>
            </a:r>
            <a:r>
              <a:rPr lang="en"/>
              <a:t>. Programming requires very clear, logical thinking. It takes awhile to train your brain to think like this.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animEffect transition="in" filter="fade">
                                      <p:cBhvr>
                                        <p:cTn id="7" dur="1000"/>
                                        <p:tgtEl>
                                          <p:spTgt spid="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xEl>
                                              <p:pRg st="1" end="1"/>
                                            </p:txEl>
                                          </p:spTgt>
                                        </p:tgtEl>
                                        <p:attrNameLst>
                                          <p:attrName>style.visibility</p:attrName>
                                        </p:attrNameLst>
                                      </p:cBhvr>
                                      <p:to>
                                        <p:strVal val="visible"/>
                                      </p:to>
                                    </p:set>
                                    <p:animEffect transition="in" filter="fade">
                                      <p:cBhvr>
                                        <p:cTn id="12" dur="1000"/>
                                        <p:tgtEl>
                                          <p:spTgt spid="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7">
                                            <p:txEl>
                                              <p:pRg st="2" end="2"/>
                                            </p:txEl>
                                          </p:spTgt>
                                        </p:tgtEl>
                                        <p:attrNameLst>
                                          <p:attrName>style.visibility</p:attrName>
                                        </p:attrNameLst>
                                      </p:cBhvr>
                                      <p:to>
                                        <p:strVal val="visible"/>
                                      </p:to>
                                    </p:set>
                                    <p:animEffect transition="in" filter="fade">
                                      <p:cBhvr>
                                        <p:cTn id="17" dur="1000"/>
                                        <p:tgtEl>
                                          <p:spTgt spid="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Let’s Get Started</a:t>
            </a:r>
            <a:endParaRPr/>
          </a:p>
        </p:txBody>
      </p:sp>
      <p:sp>
        <p:nvSpPr>
          <p:cNvPr id="93" name="Shape 9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good news is that JavaScript doesn’t require installation on your computer. All web browsers come with JavaScript interpreters. </a:t>
            </a:r>
            <a:endParaRPr/>
          </a:p>
          <a:p>
            <a:pPr marL="0" lvl="0" indent="0">
              <a:spcBef>
                <a:spcPts val="1600"/>
              </a:spcBef>
              <a:spcAft>
                <a:spcPts val="1600"/>
              </a:spcAft>
              <a:buNone/>
            </a:pPr>
            <a:r>
              <a:rPr lang="en"/>
              <a:t>All we need to do is to create a JavaScript file and attach it to a web page.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animEffect transition="in" filter="fade">
                                      <p:cBhvr>
                                        <p:cTn id="7" dur="1000"/>
                                        <p:tgtEl>
                                          <p:spTgt spid="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xEl>
                                              <p:pRg st="1" end="1"/>
                                            </p:txEl>
                                          </p:spTgt>
                                        </p:tgtEl>
                                        <p:attrNameLst>
                                          <p:attrName>style.visibility</p:attrName>
                                        </p:attrNameLst>
                                      </p:cBhvr>
                                      <p:to>
                                        <p:strVal val="visible"/>
                                      </p:to>
                                    </p:set>
                                    <p:animEffect transition="in" filter="fade">
                                      <p:cBhvr>
                                        <p:cTn id="12" dur="1000"/>
                                        <p:tgtEl>
                                          <p:spTgt spid="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Create a Javascript file</a:t>
            </a:r>
            <a:endParaRPr/>
          </a:p>
        </p:txBody>
      </p:sp>
      <p:sp>
        <p:nvSpPr>
          <p:cNvPr id="99" name="Shape 9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Create a new project folder for today’s session.</a:t>
            </a:r>
            <a:endParaRPr/>
          </a:p>
          <a:p>
            <a:pPr marL="457200" lvl="0" indent="-342900" rtl="0">
              <a:spcBef>
                <a:spcPts val="0"/>
              </a:spcBef>
              <a:spcAft>
                <a:spcPts val="0"/>
              </a:spcAft>
              <a:buSzPts val="1800"/>
              <a:buAutoNum type="arabicPeriod"/>
            </a:pPr>
            <a:r>
              <a:rPr lang="en"/>
              <a:t>In Visual Studio Code, create a new file and name it script.js. Save this to your new project folder.</a:t>
            </a:r>
            <a:endParaRPr/>
          </a:p>
          <a:p>
            <a:pPr marL="457200" lvl="0" indent="-342900" rtl="0">
              <a:spcBef>
                <a:spcPts val="0"/>
              </a:spcBef>
              <a:spcAft>
                <a:spcPts val="0"/>
              </a:spcAft>
              <a:buSzPts val="1800"/>
              <a:buAutoNum type="arabicPeriod"/>
            </a:pPr>
            <a:r>
              <a:rPr lang="en"/>
              <a:t>There is no step three.</a:t>
            </a:r>
            <a:endParaRPr/>
          </a:p>
          <a:p>
            <a:pPr marL="0" lvl="0" indent="0" rtl="0">
              <a:spcBef>
                <a:spcPts val="1600"/>
              </a:spcBef>
              <a:spcAft>
                <a:spcPts val="0"/>
              </a:spcAft>
              <a:buNone/>
            </a:pPr>
            <a:endParaRPr/>
          </a:p>
          <a:p>
            <a:pPr marL="0" lvl="0" indent="0" rtl="0">
              <a:spcBef>
                <a:spcPts val="1600"/>
              </a:spcBef>
              <a:spcAft>
                <a:spcPts val="1600"/>
              </a:spcAft>
              <a:buNone/>
            </a:pPr>
            <a:r>
              <a:rPr lang="en"/>
              <a:t>Note: The name ‘script’ is arbitrary, any legal filename will do. The important part is the .js extension.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Add a comment</a:t>
            </a:r>
            <a:endParaRPr/>
          </a:p>
        </p:txBody>
      </p:sp>
      <p:sp>
        <p:nvSpPr>
          <p:cNvPr id="105" name="Shape 10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 your new script file, add the following line:</a:t>
            </a:r>
            <a:endParaRPr/>
          </a:p>
          <a:p>
            <a:pPr marL="0" lvl="0" indent="0">
              <a:spcBef>
                <a:spcPts val="1600"/>
              </a:spcBef>
              <a:spcAft>
                <a:spcPts val="0"/>
              </a:spcAft>
              <a:buNone/>
            </a:pPr>
            <a:r>
              <a:rPr lang="en" b="1"/>
              <a:t>// this is a comment.</a:t>
            </a:r>
            <a:endParaRPr b="1"/>
          </a:p>
          <a:p>
            <a:pPr marL="0" lvl="0" indent="0">
              <a:spcBef>
                <a:spcPts val="1600"/>
              </a:spcBef>
              <a:spcAft>
                <a:spcPts val="0"/>
              </a:spcAft>
              <a:buNone/>
            </a:pPr>
            <a:r>
              <a:rPr lang="en"/>
              <a:t>If you’ve saved this file with a .js extension, VS Code will color your text green. </a:t>
            </a:r>
            <a:endParaRPr/>
          </a:p>
          <a:p>
            <a:pPr marL="0" lvl="0" indent="0">
              <a:spcBef>
                <a:spcPts val="1600"/>
              </a:spcBef>
              <a:spcAft>
                <a:spcPts val="1600"/>
              </a:spcAft>
              <a:buNone/>
            </a:pPr>
            <a:r>
              <a:rPr lang="en"/>
              <a:t>What you’ve created is a </a:t>
            </a:r>
            <a:r>
              <a:rPr lang="en" b="1"/>
              <a:t>comment</a:t>
            </a:r>
            <a:r>
              <a:rPr lang="en"/>
              <a:t>. Comments can be read by humans, but are ignored by the browser.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Effect transition="in" filter="fade">
                                      <p:cBhvr>
                                        <p:cTn id="7" dur="1000"/>
                                        <p:tgtEl>
                                          <p:spTgt spid="1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xEl>
                                              <p:pRg st="1" end="1"/>
                                            </p:txEl>
                                          </p:spTgt>
                                        </p:tgtEl>
                                        <p:attrNameLst>
                                          <p:attrName>style.visibility</p:attrName>
                                        </p:attrNameLst>
                                      </p:cBhvr>
                                      <p:to>
                                        <p:strVal val="visible"/>
                                      </p:to>
                                    </p:set>
                                    <p:animEffect transition="in" filter="fade">
                                      <p:cBhvr>
                                        <p:cTn id="12" dur="1000"/>
                                        <p:tgtEl>
                                          <p:spTgt spid="1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5">
                                            <p:txEl>
                                              <p:pRg st="2" end="2"/>
                                            </p:txEl>
                                          </p:spTgt>
                                        </p:tgtEl>
                                        <p:attrNameLst>
                                          <p:attrName>style.visibility</p:attrName>
                                        </p:attrNameLst>
                                      </p:cBhvr>
                                      <p:to>
                                        <p:strVal val="visible"/>
                                      </p:to>
                                    </p:set>
                                    <p:animEffect transition="in" filter="fade">
                                      <p:cBhvr>
                                        <p:cTn id="17" dur="1000"/>
                                        <p:tgtEl>
                                          <p:spTgt spid="10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5">
                                            <p:txEl>
                                              <p:pRg st="3" end="3"/>
                                            </p:txEl>
                                          </p:spTgt>
                                        </p:tgtEl>
                                        <p:attrNameLst>
                                          <p:attrName>style.visibility</p:attrName>
                                        </p:attrNameLst>
                                      </p:cBhvr>
                                      <p:to>
                                        <p:strVal val="visible"/>
                                      </p:to>
                                    </p:set>
                                    <p:animEffect transition="in" filter="fade">
                                      <p:cBhvr>
                                        <p:cTn id="22" dur="1000"/>
                                        <p:tgtEl>
                                          <p:spTgt spid="10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2402</Words>
  <Application>Microsoft Office PowerPoint</Application>
  <PresentationFormat>On-screen Show (16:9)</PresentationFormat>
  <Paragraphs>183</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Amatic SC</vt:lpstr>
      <vt:lpstr>Arial</vt:lpstr>
      <vt:lpstr>Consolas</vt:lpstr>
      <vt:lpstr>Source Code Pro</vt:lpstr>
      <vt:lpstr>Beach Day</vt:lpstr>
      <vt:lpstr>Learn to Code Part IV JavaScript</vt:lpstr>
      <vt:lpstr>Clone Today’s Files</vt:lpstr>
      <vt:lpstr>What is JavaScript?</vt:lpstr>
      <vt:lpstr>What do we do with JavaScript?</vt:lpstr>
      <vt:lpstr>So JavaScript can only be used on webpages?</vt:lpstr>
      <vt:lpstr>Why JavaScript is hard</vt:lpstr>
      <vt:lpstr>Let’s Get Started</vt:lpstr>
      <vt:lpstr>Exercise: Create a Javascript file</vt:lpstr>
      <vt:lpstr>Add a comment</vt:lpstr>
      <vt:lpstr>Link a JavaScript file to a webpage</vt:lpstr>
      <vt:lpstr>A sample script tag</vt:lpstr>
      <vt:lpstr>Our First JavaScript program</vt:lpstr>
      <vt:lpstr>How did that work?</vt:lpstr>
      <vt:lpstr>Exercise: Customize your alert</vt:lpstr>
      <vt:lpstr>The JavaScript console</vt:lpstr>
      <vt:lpstr>Exercise: Console.log</vt:lpstr>
      <vt:lpstr>What good is console.log?</vt:lpstr>
      <vt:lpstr>Using javaScript in a webpage</vt:lpstr>
      <vt:lpstr>The DOM</vt:lpstr>
      <vt:lpstr>Exercise: Changing the dom with JavaScript</vt:lpstr>
      <vt:lpstr>Variables</vt:lpstr>
      <vt:lpstr>Exercise: Add a variable</vt:lpstr>
      <vt:lpstr>Strings</vt:lpstr>
      <vt:lpstr>Exercise: Play with the application</vt:lpstr>
      <vt:lpstr>Variable names</vt:lpstr>
      <vt:lpstr>More fun with variables</vt:lpstr>
      <vt:lpstr>Exercise: Strings and HTML</vt:lpstr>
      <vt:lpstr>Functions</vt:lpstr>
      <vt:lpstr>What functions do</vt:lpstr>
      <vt:lpstr>Exercise: A Sample Function</vt:lpstr>
      <vt:lpstr>PowerPoint Presentation</vt:lpstr>
      <vt:lpstr>Functions that return a value</vt:lpstr>
      <vt:lpstr>Return Values are important to understand</vt:lpstr>
      <vt:lpstr>Concatenation</vt:lpstr>
      <vt:lpstr>Exercise: Displaying a return value</vt:lpstr>
      <vt:lpstr>Exercise: Tying it all together</vt:lpstr>
      <vt:lpstr>Exercise: Tying it all together Part II</vt:lpstr>
      <vt:lpstr>Free Code Camp on JavaScript</vt:lpstr>
      <vt:lpstr>Homework</vt:lpstr>
      <vt:lpstr>Coming Up</vt:lpstr>
      <vt:lpstr>Questions?</vt:lpstr>
      <vt:lpstr>Code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to Code Part IV JavaScript</dc:title>
  <dc:creator>Matt West</dc:creator>
  <cp:lastModifiedBy>Matt West</cp:lastModifiedBy>
  <cp:revision>2</cp:revision>
  <dcterms:modified xsi:type="dcterms:W3CDTF">2018-03-21T22:03:34Z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