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9" r:id="rId3"/>
    <p:sldId id="338" r:id="rId4"/>
    <p:sldId id="292" r:id="rId5"/>
    <p:sldId id="318" r:id="rId6"/>
    <p:sldId id="343" r:id="rId7"/>
    <p:sldId id="340" r:id="rId8"/>
    <p:sldId id="342" r:id="rId9"/>
    <p:sldId id="341" r:id="rId10"/>
    <p:sldId id="297" r:id="rId11"/>
    <p:sldId id="330" r:id="rId12"/>
    <p:sldId id="332" r:id="rId13"/>
    <p:sldId id="346" r:id="rId14"/>
    <p:sldId id="334" r:id="rId15"/>
    <p:sldId id="331" r:id="rId16"/>
    <p:sldId id="336" r:id="rId17"/>
    <p:sldId id="337" r:id="rId18"/>
    <p:sldId id="344" r:id="rId19"/>
    <p:sldId id="335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4E92"/>
    <a:srgbClr val="F77643"/>
    <a:srgbClr val="FFAE37"/>
    <a:srgbClr val="FFBE3B"/>
    <a:srgbClr val="00FF00"/>
    <a:srgbClr val="FFFF99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82822" autoAdjust="0"/>
  </p:normalViewPr>
  <p:slideViewPr>
    <p:cSldViewPr>
      <p:cViewPr varScale="1">
        <p:scale>
          <a:sx n="137" d="100"/>
          <a:sy n="137" d="100"/>
        </p:scale>
        <p:origin x="102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11/14/22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10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12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22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31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49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13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77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5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a</a:t>
            </a:r>
            <a:r>
              <a:rPr lang="da-DK" baseline="0" dirty="0"/>
              <a:t> class</a:t>
            </a:r>
            <a:r>
              <a:rPr lang="da-DK" dirty="0"/>
              <a:t> </a:t>
            </a:r>
            <a:r>
              <a:rPr lang="da-DK" dirty="0" err="1"/>
              <a:t>through</a:t>
            </a:r>
            <a:r>
              <a:rPr lang="da-DK" baseline="0" dirty="0"/>
              <a:t> </a:t>
            </a:r>
            <a:r>
              <a:rPr lang="da-DK" baseline="0" dirty="0" err="1"/>
              <a:t>its</a:t>
            </a:r>
            <a:r>
              <a:rPr lang="da-DK" baseline="0" dirty="0"/>
              <a:t> interface, the </a:t>
            </a:r>
            <a:r>
              <a:rPr lang="da-DK" baseline="0" dirty="0" err="1"/>
              <a:t>concrete</a:t>
            </a:r>
            <a:r>
              <a:rPr lang="da-DK" baseline="0" dirty="0"/>
              <a:t> </a:t>
            </a:r>
            <a:r>
              <a:rPr lang="da-DK" baseline="0" dirty="0" err="1"/>
              <a:t>implementation</a:t>
            </a:r>
            <a:r>
              <a:rPr lang="da-DK" baseline="0" dirty="0"/>
              <a:t> of the interface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change</a:t>
            </a:r>
            <a:r>
              <a:rPr lang="da-DK" baseline="0" dirty="0"/>
              <a:t> </a:t>
            </a:r>
            <a:r>
              <a:rPr lang="da-DK" baseline="0" dirty="0" err="1"/>
              <a:t>without</a:t>
            </a:r>
            <a:r>
              <a:rPr lang="da-DK" baseline="0" dirty="0"/>
              <a:t> </a:t>
            </a:r>
            <a:r>
              <a:rPr lang="da-DK" baseline="0" dirty="0" err="1"/>
              <a:t>changes</a:t>
            </a:r>
            <a:r>
              <a:rPr lang="da-DK" baseline="0" dirty="0"/>
              <a:t> to the rest of the software. OCP! OCP! OCP!!!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2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5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0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23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9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2892"/>
            <a:ext cx="8208912" cy="9538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7544" y="1124744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>
                <a:solidFill>
                  <a:schemeClr val="tx1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eilly.com/library/view/design-patterns-and/9781786463593/31537f95-c052-4b37-97ca-6d0c429c28dd.x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5350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da-DK" dirty="0"/>
              <a:t>Design Patterns</a:t>
            </a:r>
            <a:br>
              <a:rPr lang="da-DK" dirty="0"/>
            </a:br>
            <a:br>
              <a:rPr lang="da-DK" dirty="0"/>
            </a:br>
            <a:r>
              <a:rPr lang="da-DK" i="1" dirty="0" err="1"/>
              <a:t>GoF</a:t>
            </a:r>
            <a:r>
              <a:rPr lang="da-DK" i="1" dirty="0"/>
              <a:t> Factory</a:t>
            </a:r>
            <a:r>
              <a:rPr lang="da-DK" dirty="0"/>
              <a:t> </a:t>
            </a:r>
            <a:r>
              <a:rPr lang="da-DK" i="1" dirty="0"/>
              <a:t>Method </a:t>
            </a:r>
            <a:r>
              <a:rPr lang="da-DK" dirty="0"/>
              <a:t>and </a:t>
            </a:r>
            <a:br>
              <a:rPr lang="da-DK" dirty="0"/>
            </a:br>
            <a:r>
              <a:rPr lang="da-DK" i="1" dirty="0"/>
              <a:t>Simple Factory</a:t>
            </a:r>
            <a:br>
              <a:rPr lang="da-DK" dirty="0"/>
            </a:b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4725144"/>
            <a:ext cx="8352928" cy="1752600"/>
          </a:xfrm>
        </p:spPr>
        <p:txBody>
          <a:bodyPr>
            <a:normAutofit/>
          </a:bodyPr>
          <a:lstStyle/>
          <a:p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GoF</a:t>
            </a:r>
            <a:r>
              <a:rPr lang="en-US" dirty="0"/>
              <a:t> Factory Method</a:t>
            </a:r>
            <a:endParaRPr lang="en-US" sz="1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5" y="2942943"/>
            <a:ext cx="4216638" cy="362384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415276" y="1199117"/>
            <a:ext cx="3240360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ShortPaper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endParaRPr lang="da-DK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Abstract());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Introduction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Conclusion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References());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36096" y="2942943"/>
            <a:ext cx="324036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Overview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endParaRPr lang="da-DK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Abstract());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References());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36096" y="4502928"/>
            <a:ext cx="324036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2B91AF"/>
                </a:solidFill>
                <a:latin typeface="Consolas" panose="020B0609020204030204" pitchFamily="49" charset="0"/>
              </a:rPr>
              <a:t>FullPaper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endParaRPr lang="da-DK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Abstract());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Introduction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Methods());</a:t>
            </a:r>
          </a:p>
          <a:p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Discussion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Conclusion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Acknowledgements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References());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7544" y="1207526"/>
            <a:ext cx="4216639" cy="1615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da-DK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paper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ShortPaper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 short paper"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paper.Print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paper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Overview(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"An overview"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paper.Print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paper = </a:t>
            </a:r>
            <a:r>
              <a:rPr lang="en-US" sz="9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FullPaper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A31515"/>
                </a:solidFill>
                <a:latin typeface="Consolas" panose="020B0609020204030204" pitchFamily="49" charset="0"/>
              </a:rPr>
              <a:t>"A full paper"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paper.Print</a:t>
            </a:r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31" name="Straight Arrow Connector 30"/>
          <p:cNvCxnSpPr>
            <a:stCxn id="27" idx="1"/>
          </p:cNvCxnSpPr>
          <p:nvPr/>
        </p:nvCxnSpPr>
        <p:spPr>
          <a:xfrm flipH="1">
            <a:off x="2627784" y="1937781"/>
            <a:ext cx="2787492" cy="15992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1"/>
          </p:cNvCxnSpPr>
          <p:nvPr/>
        </p:nvCxnSpPr>
        <p:spPr>
          <a:xfrm flipH="1">
            <a:off x="2627784" y="3543108"/>
            <a:ext cx="2808312" cy="914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843808" y="5429563"/>
            <a:ext cx="2592288" cy="890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3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072642" y="160764"/>
            <a:ext cx="5379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dirty="0">
                <a:latin typeface="AU Passata" panose="020B0503030502030804" pitchFamily="34" charset="0"/>
              </a:rPr>
              <a:t>Simple Factory</a:t>
            </a:r>
          </a:p>
        </p:txBody>
      </p:sp>
      <p:pic>
        <p:nvPicPr>
          <p:cNvPr id="2052" name="Picture 4" descr="http://www.strategicva.com/images/savings_facto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38" y="2348880"/>
            <a:ext cx="3048273" cy="30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086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</a:t>
            </a: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6856" y="5501181"/>
            <a:ext cx="8229600" cy="648072"/>
          </a:xfrm>
        </p:spPr>
        <p:txBody>
          <a:bodyPr>
            <a:noAutofit/>
          </a:bodyPr>
          <a:lstStyle/>
          <a:p>
            <a:r>
              <a:rPr lang="en-US" sz="1800" dirty="0"/>
              <a:t>Simple Factory: Object creation is separated into a </a:t>
            </a:r>
            <a:r>
              <a:rPr lang="en-US" sz="1800" i="1" dirty="0"/>
              <a:t>stand-alone factory class </a:t>
            </a:r>
            <a:r>
              <a:rPr lang="en-US" sz="1800" dirty="0"/>
              <a:t>which can create different concrete objects of same “kind” (interface or abstract class)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932040" y="2283266"/>
            <a:ext cx="1080120" cy="65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24853"/>
            <a:ext cx="5670949" cy="38677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155" y="6445054"/>
            <a:ext cx="71831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100" dirty="0"/>
              <a:t>Image </a:t>
            </a:r>
            <a:r>
              <a:rPr lang="da-DK" sz="1100" dirty="0" err="1"/>
              <a:t>src</a:t>
            </a:r>
            <a:r>
              <a:rPr lang="da-DK" sz="1100" dirty="0"/>
              <a:t>: </a:t>
            </a:r>
            <a:r>
              <a:rPr lang="da-DK" sz="1100" dirty="0">
                <a:hlinkClick r:id="rId4"/>
              </a:rPr>
              <a:t>https://www.oreilly.com/library/view/design-patterns-and/9781786463593/31537f95-c052-4b37-97ca-6d0c429c28dd.xhtml</a:t>
            </a:r>
            <a:endParaRPr lang="da-DK" sz="1100" dirty="0"/>
          </a:p>
          <a:p>
            <a:endParaRPr lang="da-DK" sz="1100" dirty="0"/>
          </a:p>
        </p:txBody>
      </p:sp>
    </p:spTree>
    <p:extLst>
      <p:ext uri="{BB962C8B-B14F-4D97-AF65-F5344CB8AC3E}">
        <p14:creationId xmlns:p14="http://schemas.microsoft.com/office/powerpoint/2010/main" val="2651414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</a:t>
            </a: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48072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“kind” of object is usually specified using a descriptor (a string) which is passed to the Simple Factory’s </a:t>
            </a:r>
            <a:r>
              <a:rPr lang="en-US" sz="1800" dirty="0" err="1">
                <a:latin typeface="Consolas" panose="020B0609020204030204" pitchFamily="49" charset="0"/>
              </a:rPr>
              <a:t>createXXX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  <a:r>
              <a:rPr lang="en-US" sz="1800" dirty="0"/>
              <a:t>-method</a:t>
            </a:r>
          </a:p>
          <a:p>
            <a:r>
              <a:rPr lang="en-US" sz="1800" dirty="0"/>
              <a:t>This means that the configuration of a system may be described e.g. in a file which is read at start-up and which configures the system.</a:t>
            </a:r>
          </a:p>
          <a:p>
            <a:r>
              <a:rPr lang="en-US" sz="1800" dirty="0"/>
              <a:t>Simple Factory makes the system highly extensible</a:t>
            </a:r>
          </a:p>
          <a:p>
            <a:pPr lvl="1"/>
            <a:r>
              <a:rPr lang="en-US" sz="1800" dirty="0"/>
              <a:t>Need a new type of product? Just add it as a sub-class of the product and add a descriptor for it in the factory.</a:t>
            </a:r>
          </a:p>
          <a:p>
            <a:pPr lvl="1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4932040" y="2283266"/>
            <a:ext cx="1080120" cy="656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761" y="1198030"/>
            <a:ext cx="4260668" cy="290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8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48072"/>
          </a:xfrm>
        </p:spPr>
        <p:txBody>
          <a:bodyPr>
            <a:noAutofit/>
          </a:bodyPr>
          <a:lstStyle/>
          <a:p>
            <a:r>
              <a:rPr lang="en-US" sz="2400" dirty="0"/>
              <a:t>Let’s take a look at the Hospital Bed example/exercise</a:t>
            </a:r>
          </a:p>
          <a:p>
            <a:endParaRPr lang="en-US" sz="2400" dirty="0"/>
          </a:p>
          <a:p>
            <a:r>
              <a:rPr lang="en-US" sz="2400" dirty="0"/>
              <a:t>Different ways to filter:</a:t>
            </a:r>
          </a:p>
          <a:p>
            <a:pPr lvl="1"/>
            <a:r>
              <a:rPr lang="en-US" sz="2000" dirty="0"/>
              <a:t>Raw (input = output)</a:t>
            </a:r>
          </a:p>
          <a:p>
            <a:pPr lvl="1"/>
            <a:r>
              <a:rPr lang="en-US" sz="2000" dirty="0"/>
              <a:t>3 identical input samples in a row =&gt; change of output</a:t>
            </a:r>
          </a:p>
          <a:p>
            <a:pPr lvl="1"/>
            <a:r>
              <a:rPr lang="en-US" sz="20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Different ways to alarm</a:t>
            </a:r>
          </a:p>
          <a:p>
            <a:pPr lvl="1"/>
            <a:r>
              <a:rPr lang="en-US" sz="2000" dirty="0"/>
              <a:t>Buzzer</a:t>
            </a:r>
          </a:p>
          <a:p>
            <a:pPr lvl="1"/>
            <a:r>
              <a:rPr lang="en-US" sz="2000" dirty="0"/>
              <a:t>Light</a:t>
            </a:r>
          </a:p>
          <a:p>
            <a:pPr lvl="1"/>
            <a:r>
              <a:rPr lang="en-US" sz="2000" dirty="0"/>
              <a:t>Text message (SMS)</a:t>
            </a:r>
          </a:p>
          <a:p>
            <a:pPr lvl="1"/>
            <a:r>
              <a:rPr lang="en-US" sz="2000" dirty="0"/>
              <a:t>Email</a:t>
            </a:r>
          </a:p>
          <a:p>
            <a:pPr lvl="1"/>
            <a:r>
              <a:rPr lang="en-US" sz="2000" dirty="0"/>
              <a:t>…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22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48072"/>
          </a:xfrm>
        </p:spPr>
        <p:txBody>
          <a:bodyPr>
            <a:noAutofit/>
          </a:bodyPr>
          <a:lstStyle/>
          <a:p>
            <a:r>
              <a:rPr lang="en-US" sz="2400" dirty="0"/>
              <a:t>Assume all regions in Denmark have bought your system, but with different setups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1591" b="8935"/>
          <a:stretch/>
        </p:blipFill>
        <p:spPr>
          <a:xfrm>
            <a:off x="2987824" y="2132856"/>
            <a:ext cx="3073524" cy="34563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2420888"/>
            <a:ext cx="13545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400" i="1" dirty="0"/>
              <a:t>Filter: </a:t>
            </a:r>
            <a:r>
              <a:rPr lang="da-DK" sz="1400" i="1" dirty="0" err="1"/>
              <a:t>Raw</a:t>
            </a:r>
            <a:r>
              <a:rPr lang="da-DK" sz="1400" i="1" dirty="0"/>
              <a:t> </a:t>
            </a:r>
          </a:p>
          <a:p>
            <a:r>
              <a:rPr lang="da-DK" sz="1400" i="1" dirty="0"/>
              <a:t>Alarm: </a:t>
            </a:r>
            <a:r>
              <a:rPr lang="da-DK" sz="1400" i="1" dirty="0" err="1"/>
              <a:t>Buzzer</a:t>
            </a:r>
            <a:endParaRPr lang="da-DK" sz="1400" i="1" dirty="0"/>
          </a:p>
        </p:txBody>
      </p:sp>
      <p:cxnSp>
        <p:nvCxnSpPr>
          <p:cNvPr id="9" name="Straight Arrow Connector 8"/>
          <p:cNvCxnSpPr>
            <a:stCxn id="6" idx="3"/>
          </p:cNvCxnSpPr>
          <p:nvPr/>
        </p:nvCxnSpPr>
        <p:spPr>
          <a:xfrm>
            <a:off x="2470154" y="2682498"/>
            <a:ext cx="1669798" cy="17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5616" y="3490056"/>
            <a:ext cx="13545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400" i="1" dirty="0"/>
              <a:t>Filter: 3-sample </a:t>
            </a:r>
          </a:p>
          <a:p>
            <a:r>
              <a:rPr lang="da-DK" sz="1400" i="1" dirty="0"/>
              <a:t>Alarm: </a:t>
            </a:r>
            <a:r>
              <a:rPr lang="da-DK" sz="1400" i="1" dirty="0" err="1"/>
              <a:t>Email</a:t>
            </a:r>
            <a:endParaRPr lang="da-DK" sz="1400" i="1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2470154" y="3751666"/>
            <a:ext cx="1669798" cy="17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15616" y="4494062"/>
            <a:ext cx="13545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400" i="1" dirty="0"/>
              <a:t>Filter: 3-sample </a:t>
            </a:r>
          </a:p>
          <a:p>
            <a:r>
              <a:rPr lang="da-DK" sz="1400" i="1" dirty="0"/>
              <a:t>Alarm: Light</a:t>
            </a: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2470154" y="4755672"/>
            <a:ext cx="1381766" cy="91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611208" y="2852936"/>
            <a:ext cx="13545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400" i="1" dirty="0"/>
              <a:t>Filter: 3-sample</a:t>
            </a:r>
          </a:p>
          <a:p>
            <a:r>
              <a:rPr lang="da-DK" sz="1400" i="1" dirty="0"/>
              <a:t>Alarm: SMS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501379" y="3114546"/>
            <a:ext cx="1109829" cy="89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0232" y="4357846"/>
            <a:ext cx="1354538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400" i="1" dirty="0"/>
              <a:t>Filter: </a:t>
            </a:r>
            <a:r>
              <a:rPr lang="da-DK" sz="1400" i="1" dirty="0" err="1"/>
              <a:t>Raw</a:t>
            </a:r>
            <a:endParaRPr lang="da-DK" sz="1400" i="1" dirty="0"/>
          </a:p>
          <a:p>
            <a:r>
              <a:rPr lang="da-DK" sz="1400" i="1" dirty="0"/>
              <a:t>Alarm: SMS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292080" y="4494062"/>
            <a:ext cx="1368153" cy="125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/>
          <p:cNvSpPr txBox="1">
            <a:spLocks/>
          </p:cNvSpPr>
          <p:nvPr/>
        </p:nvSpPr>
        <p:spPr>
          <a:xfrm>
            <a:off x="457200" y="582488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How can you handle this in software?</a:t>
            </a:r>
          </a:p>
        </p:txBody>
      </p:sp>
    </p:spTree>
    <p:extLst>
      <p:ext uri="{BB962C8B-B14F-4D97-AF65-F5344CB8AC3E}">
        <p14:creationId xmlns:p14="http://schemas.microsoft.com/office/powerpoint/2010/main" val="36362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19" grpId="0" animBg="1"/>
      <p:bldP spid="22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601874" y="1628800"/>
            <a:ext cx="1224136" cy="360040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89444" y="1484784"/>
            <a:ext cx="1704317" cy="648072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Nordjylland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242892"/>
            <a:ext cx="1024268" cy="115230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809786" y="1700808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7601874" y="2747183"/>
            <a:ext cx="1224136" cy="360040"/>
          </a:xfrm>
          <a:prstGeom prst="rect">
            <a:avLst/>
          </a:prstGeom>
          <a:solidFill>
            <a:srgbClr val="F7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9444" y="2603167"/>
            <a:ext cx="1704317" cy="648072"/>
          </a:xfrm>
          <a:prstGeom prst="rect">
            <a:avLst/>
          </a:prstGeom>
          <a:solidFill>
            <a:srgbClr val="F7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Midtjylland</a:t>
            </a:r>
            <a:endParaRPr lang="da-DK" dirty="0"/>
          </a:p>
        </p:txBody>
      </p:sp>
      <p:sp>
        <p:nvSpPr>
          <p:cNvPr id="12" name="Right Arrow 11"/>
          <p:cNvSpPr/>
          <p:nvPr/>
        </p:nvSpPr>
        <p:spPr>
          <a:xfrm>
            <a:off x="6809786" y="2819191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7601874" y="3865566"/>
            <a:ext cx="1224136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89444" y="3721550"/>
            <a:ext cx="1704317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Sydjylland</a:t>
            </a:r>
            <a:endParaRPr lang="da-DK" dirty="0"/>
          </a:p>
        </p:txBody>
      </p:sp>
      <p:sp>
        <p:nvSpPr>
          <p:cNvPr id="15" name="Right Arrow 14"/>
          <p:cNvSpPr/>
          <p:nvPr/>
        </p:nvSpPr>
        <p:spPr>
          <a:xfrm>
            <a:off x="6809786" y="3937574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7601874" y="4983949"/>
            <a:ext cx="12241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89444" y="4839933"/>
            <a:ext cx="1704317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Sjælland</a:t>
            </a:r>
            <a:endParaRPr lang="da-DK" dirty="0"/>
          </a:p>
        </p:txBody>
      </p:sp>
      <p:sp>
        <p:nvSpPr>
          <p:cNvPr id="18" name="Right Arrow 17"/>
          <p:cNvSpPr/>
          <p:nvPr/>
        </p:nvSpPr>
        <p:spPr>
          <a:xfrm>
            <a:off x="6809786" y="5055957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/>
          <p:cNvSpPr/>
          <p:nvPr/>
        </p:nvSpPr>
        <p:spPr>
          <a:xfrm>
            <a:off x="7601874" y="610233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89444" y="5958316"/>
            <a:ext cx="1704317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Hovedstaden</a:t>
            </a:r>
            <a:endParaRPr lang="da-DK" dirty="0"/>
          </a:p>
        </p:txBody>
      </p:sp>
      <p:sp>
        <p:nvSpPr>
          <p:cNvPr id="21" name="Right Arrow 20"/>
          <p:cNvSpPr/>
          <p:nvPr/>
        </p:nvSpPr>
        <p:spPr>
          <a:xfrm>
            <a:off x="6809786" y="6174340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67544" y="3361510"/>
            <a:ext cx="4205874" cy="648072"/>
          </a:xfrm>
        </p:spPr>
        <p:txBody>
          <a:bodyPr>
            <a:noAutofit/>
          </a:bodyPr>
          <a:lstStyle/>
          <a:p>
            <a:r>
              <a:rPr lang="en-US" sz="2000" dirty="0"/>
              <a:t>How do the projects differ?</a:t>
            </a:r>
          </a:p>
          <a:p>
            <a:endParaRPr lang="en-US" sz="2000" dirty="0"/>
          </a:p>
          <a:p>
            <a:r>
              <a:rPr lang="en-US" sz="2000" dirty="0"/>
              <a:t>How does this approach work in terms of…</a:t>
            </a:r>
          </a:p>
          <a:p>
            <a:pPr lvl="1"/>
            <a:r>
              <a:rPr lang="en-US" sz="1400" dirty="0"/>
              <a:t>Maintainability, e.g. updates?</a:t>
            </a:r>
          </a:p>
          <a:p>
            <a:pPr lvl="1"/>
            <a:r>
              <a:rPr lang="en-US" sz="1400" dirty="0"/>
              <a:t>Testability?</a:t>
            </a:r>
          </a:p>
          <a:p>
            <a:pPr lvl="1"/>
            <a:r>
              <a:rPr lang="en-US" sz="1400" dirty="0"/>
              <a:t>Changes to configuration?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95535" y="1376772"/>
            <a:ext cx="4277883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5 different application projects, each containing exactly the software they need</a:t>
            </a:r>
            <a:endParaRPr lang="en-US" sz="1800" dirty="0"/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0981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601874" y="1628800"/>
            <a:ext cx="1224136" cy="360040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6" name="Rectangle 5"/>
          <p:cNvSpPr/>
          <p:nvPr/>
        </p:nvSpPr>
        <p:spPr>
          <a:xfrm>
            <a:off x="4889444" y="1484784"/>
            <a:ext cx="1704317" cy="648072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Nordjylland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242892"/>
            <a:ext cx="1024268" cy="115230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6809786" y="1700808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/>
          <p:cNvSpPr/>
          <p:nvPr/>
        </p:nvSpPr>
        <p:spPr>
          <a:xfrm>
            <a:off x="7601874" y="2747183"/>
            <a:ext cx="1224136" cy="360040"/>
          </a:xfrm>
          <a:prstGeom prst="rect">
            <a:avLst/>
          </a:prstGeom>
          <a:solidFill>
            <a:srgbClr val="F7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89444" y="2603167"/>
            <a:ext cx="1704317" cy="648072"/>
          </a:xfrm>
          <a:prstGeom prst="rect">
            <a:avLst/>
          </a:prstGeom>
          <a:solidFill>
            <a:srgbClr val="F7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Midtjylland</a:t>
            </a:r>
            <a:endParaRPr lang="da-DK" dirty="0"/>
          </a:p>
        </p:txBody>
      </p:sp>
      <p:sp>
        <p:nvSpPr>
          <p:cNvPr id="12" name="Right Arrow 11"/>
          <p:cNvSpPr/>
          <p:nvPr/>
        </p:nvSpPr>
        <p:spPr>
          <a:xfrm>
            <a:off x="6809786" y="2819191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/>
          <p:cNvSpPr/>
          <p:nvPr/>
        </p:nvSpPr>
        <p:spPr>
          <a:xfrm>
            <a:off x="7601874" y="3865566"/>
            <a:ext cx="1224136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89444" y="3721550"/>
            <a:ext cx="1704317" cy="64807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Sydjylland</a:t>
            </a:r>
            <a:endParaRPr lang="da-DK" dirty="0"/>
          </a:p>
        </p:txBody>
      </p:sp>
      <p:sp>
        <p:nvSpPr>
          <p:cNvPr id="15" name="Right Arrow 14"/>
          <p:cNvSpPr/>
          <p:nvPr/>
        </p:nvSpPr>
        <p:spPr>
          <a:xfrm>
            <a:off x="6809786" y="3937574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7601874" y="4983949"/>
            <a:ext cx="12241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89444" y="4839933"/>
            <a:ext cx="1704317" cy="6480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Sjælland</a:t>
            </a:r>
            <a:endParaRPr lang="da-DK" dirty="0"/>
          </a:p>
        </p:txBody>
      </p:sp>
      <p:sp>
        <p:nvSpPr>
          <p:cNvPr id="18" name="Right Arrow 17"/>
          <p:cNvSpPr/>
          <p:nvPr/>
        </p:nvSpPr>
        <p:spPr>
          <a:xfrm>
            <a:off x="6809786" y="5055957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ctangle 18"/>
          <p:cNvSpPr/>
          <p:nvPr/>
        </p:nvSpPr>
        <p:spPr>
          <a:xfrm>
            <a:off x="7601874" y="6102332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889444" y="5958316"/>
            <a:ext cx="1704317" cy="6480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/>
              <a:t>HospitalBed</a:t>
            </a:r>
            <a:r>
              <a:rPr lang="da-DK" sz="1400" dirty="0"/>
              <a:t>.</a:t>
            </a:r>
          </a:p>
          <a:p>
            <a:pPr algn="ctr"/>
            <a:r>
              <a:rPr lang="da-DK" sz="1400" dirty="0"/>
              <a:t>Application.</a:t>
            </a:r>
          </a:p>
          <a:p>
            <a:pPr algn="ctr"/>
            <a:r>
              <a:rPr lang="da-DK" sz="1400" dirty="0"/>
              <a:t>Hovedstaden</a:t>
            </a:r>
            <a:endParaRPr lang="da-DK" dirty="0"/>
          </a:p>
        </p:txBody>
      </p:sp>
      <p:sp>
        <p:nvSpPr>
          <p:cNvPr id="21" name="Right Arrow 20"/>
          <p:cNvSpPr/>
          <p:nvPr/>
        </p:nvSpPr>
        <p:spPr>
          <a:xfrm>
            <a:off x="6809786" y="6174340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95536" y="1376772"/>
            <a:ext cx="427788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 application library containing all code, referenced by 5 different application projects</a:t>
            </a:r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83569" y="3721550"/>
            <a:ext cx="122413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HospitalBed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03910" y="3865566"/>
            <a:ext cx="12241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HospitalBed.dll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967775" y="3937574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ight Arrow 42"/>
          <p:cNvSpPr/>
          <p:nvPr/>
        </p:nvSpPr>
        <p:spPr>
          <a:xfrm rot="18159828">
            <a:off x="3436331" y="2891782"/>
            <a:ext cx="1887982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ight Arrow 43"/>
          <p:cNvSpPr/>
          <p:nvPr/>
        </p:nvSpPr>
        <p:spPr>
          <a:xfrm rot="19398500">
            <a:off x="3941039" y="3521382"/>
            <a:ext cx="1024777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ight Arrow 44"/>
          <p:cNvSpPr/>
          <p:nvPr/>
        </p:nvSpPr>
        <p:spPr>
          <a:xfrm>
            <a:off x="4070712" y="3974744"/>
            <a:ext cx="668753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ight Arrow 45"/>
          <p:cNvSpPr/>
          <p:nvPr/>
        </p:nvSpPr>
        <p:spPr>
          <a:xfrm rot="1678998">
            <a:off x="3892700" y="4453398"/>
            <a:ext cx="1024777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ight Arrow 46"/>
          <p:cNvSpPr/>
          <p:nvPr/>
        </p:nvSpPr>
        <p:spPr>
          <a:xfrm rot="3590090">
            <a:off x="3310829" y="5193681"/>
            <a:ext cx="1887982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67544" y="4653136"/>
            <a:ext cx="4205874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How do the projects differ?</a:t>
            </a:r>
          </a:p>
          <a:p>
            <a:endParaRPr lang="en-US" sz="2000" dirty="0"/>
          </a:p>
          <a:p>
            <a:r>
              <a:rPr lang="en-US" sz="2000" dirty="0"/>
              <a:t>How does this approach work in terms of…</a:t>
            </a:r>
          </a:p>
          <a:p>
            <a:pPr lvl="1"/>
            <a:r>
              <a:rPr lang="en-US" sz="1400" dirty="0"/>
              <a:t>Maintainability, e.g. updates?</a:t>
            </a:r>
          </a:p>
          <a:p>
            <a:pPr lvl="1"/>
            <a:r>
              <a:rPr lang="en-US" sz="1400" dirty="0"/>
              <a:t>Testability?</a:t>
            </a:r>
          </a:p>
          <a:p>
            <a:pPr lvl="1"/>
            <a:r>
              <a:rPr lang="en-US" sz="1400" dirty="0"/>
              <a:t>Changes to configuration?</a:t>
            </a:r>
          </a:p>
        </p:txBody>
      </p:sp>
    </p:spTree>
    <p:extLst>
      <p:ext uri="{BB962C8B-B14F-4D97-AF65-F5344CB8AC3E}">
        <p14:creationId xmlns:p14="http://schemas.microsoft.com/office/powerpoint/2010/main" val="218827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3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360" y="242892"/>
            <a:ext cx="1024268" cy="115230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89444" y="2603167"/>
            <a:ext cx="1704317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HospitalBed</a:t>
            </a:r>
            <a:r>
              <a:rPr lang="da-DK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da-DK" sz="140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6809786" y="2852936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95536" y="1376772"/>
            <a:ext cx="7344816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1 application library containing all code, referenced by 1 application project which is </a:t>
            </a:r>
            <a:r>
              <a:rPr lang="en-US" sz="2000" i="1" dirty="0"/>
              <a:t>configured</a:t>
            </a:r>
            <a:r>
              <a:rPr lang="en-US" sz="2000" dirty="0"/>
              <a:t> by 5 individual text files</a:t>
            </a:r>
            <a:endParaRPr lang="en-US" sz="1800" dirty="0"/>
          </a:p>
          <a:p>
            <a:pPr lvl="1"/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683569" y="2676054"/>
            <a:ext cx="1224136" cy="6480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 err="1">
                <a:solidFill>
                  <a:schemeClr val="tx1"/>
                </a:solidFill>
              </a:rPr>
              <a:t>HospitalBed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603910" y="2820070"/>
            <a:ext cx="1224136" cy="360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>
                <a:solidFill>
                  <a:schemeClr val="tx1"/>
                </a:solidFill>
              </a:rPr>
              <a:t>HospitalBed.dll</a:t>
            </a:r>
          </a:p>
        </p:txBody>
      </p:sp>
      <p:sp>
        <p:nvSpPr>
          <p:cNvPr id="42" name="Right Arrow 41"/>
          <p:cNvSpPr/>
          <p:nvPr/>
        </p:nvSpPr>
        <p:spPr>
          <a:xfrm>
            <a:off x="1967775" y="2892078"/>
            <a:ext cx="576064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ight Arrow 44"/>
          <p:cNvSpPr/>
          <p:nvPr/>
        </p:nvSpPr>
        <p:spPr>
          <a:xfrm>
            <a:off x="4070712" y="2868072"/>
            <a:ext cx="668753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TextBox 52"/>
          <p:cNvSpPr txBox="1"/>
          <p:nvPr/>
        </p:nvSpPr>
        <p:spPr>
          <a:xfrm>
            <a:off x="2562138" y="3975336"/>
            <a:ext cx="1457904" cy="461665"/>
          </a:xfrm>
          <a:prstGeom prst="rect">
            <a:avLst/>
          </a:prstGeom>
          <a:solidFill>
            <a:srgbClr val="FFAE37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Raw</a:t>
            </a:r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Buzzer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79461" y="4941071"/>
            <a:ext cx="1753280" cy="461665"/>
          </a:xfrm>
          <a:prstGeom prst="rect">
            <a:avLst/>
          </a:prstGeom>
          <a:solidFill>
            <a:srgbClr val="F7764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Email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780687" y="4922559"/>
            <a:ext cx="1605163" cy="4616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 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Light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08015" y="5664380"/>
            <a:ext cx="1612918" cy="461665"/>
          </a:xfrm>
          <a:prstGeom prst="rect">
            <a:avLst/>
          </a:prstGeom>
          <a:solidFill>
            <a:srgbClr val="2E4E9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3-sample</a:t>
            </a: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SMS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140727" y="4013557"/>
            <a:ext cx="116757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Filter: </a:t>
            </a:r>
            <a:r>
              <a:rPr lang="da-DK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Raw</a:t>
            </a:r>
            <a:endParaRPr lang="da-DK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a-DK" sz="1200" dirty="0">
                <a:solidFill>
                  <a:schemeClr val="bg1"/>
                </a:solidFill>
                <a:latin typeface="Consolas" panose="020B0609020204030204" pitchFamily="49" charset="0"/>
              </a:rPr>
              <a:t>Alarm: SMS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562138" y="3763359"/>
            <a:ext cx="1111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Nordjylland.txt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579461" y="4697084"/>
            <a:ext cx="1098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Midtjylland.txt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765401" y="5326608"/>
            <a:ext cx="1016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Sydjylland.txt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32494" y="5436006"/>
            <a:ext cx="917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Sjælland.txt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042224" y="4437001"/>
            <a:ext cx="1201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/>
              <a:t>Hovedstaden.txt</a:t>
            </a:r>
            <a:endParaRPr lang="da-DK" sz="1200" i="1" dirty="0"/>
          </a:p>
        </p:txBody>
      </p:sp>
      <p:sp>
        <p:nvSpPr>
          <p:cNvPr id="63" name="Right Arrow 62"/>
          <p:cNvSpPr/>
          <p:nvPr/>
        </p:nvSpPr>
        <p:spPr>
          <a:xfrm rot="18590431">
            <a:off x="3935994" y="3701473"/>
            <a:ext cx="1100755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ight Arrow 63"/>
          <p:cNvSpPr/>
          <p:nvPr/>
        </p:nvSpPr>
        <p:spPr>
          <a:xfrm rot="18054762">
            <a:off x="3977711" y="4020782"/>
            <a:ext cx="1730902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ight Arrow 64"/>
          <p:cNvSpPr/>
          <p:nvPr/>
        </p:nvSpPr>
        <p:spPr>
          <a:xfrm rot="17089402">
            <a:off x="4261840" y="4393413"/>
            <a:ext cx="2361943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ight Arrow 65"/>
          <p:cNvSpPr/>
          <p:nvPr/>
        </p:nvSpPr>
        <p:spPr>
          <a:xfrm rot="16200000">
            <a:off x="5233763" y="3972598"/>
            <a:ext cx="1447237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ight Arrow 66"/>
          <p:cNvSpPr/>
          <p:nvPr/>
        </p:nvSpPr>
        <p:spPr>
          <a:xfrm rot="15351592">
            <a:off x="6115985" y="3523068"/>
            <a:ext cx="504056" cy="2160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ctangle 67"/>
          <p:cNvSpPr/>
          <p:nvPr/>
        </p:nvSpPr>
        <p:spPr>
          <a:xfrm>
            <a:off x="7601874" y="1811958"/>
            <a:ext cx="1224136" cy="360040"/>
          </a:xfrm>
          <a:prstGeom prst="rect">
            <a:avLst/>
          </a:prstGeom>
          <a:solidFill>
            <a:srgbClr val="FFBE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601874" y="2273317"/>
            <a:ext cx="1224136" cy="360040"/>
          </a:xfrm>
          <a:prstGeom prst="rect">
            <a:avLst/>
          </a:prstGeom>
          <a:solidFill>
            <a:srgbClr val="F77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601874" y="3198134"/>
            <a:ext cx="1224136" cy="36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612492" y="2736775"/>
            <a:ext cx="1224136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601874" y="3659493"/>
            <a:ext cx="1224136" cy="3600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200" dirty="0"/>
              <a:t>HospitalBed.exe</a:t>
            </a:r>
          </a:p>
        </p:txBody>
      </p:sp>
    </p:spTree>
    <p:extLst>
      <p:ext uri="{BB962C8B-B14F-4D97-AF65-F5344CB8AC3E}">
        <p14:creationId xmlns:p14="http://schemas.microsoft.com/office/powerpoint/2010/main" val="227417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9" grpId="0" animBg="1"/>
      <p:bldP spid="41" grpId="0" animBg="1"/>
      <p:bldP spid="42" grpId="0" animBg="1"/>
      <p:bldP spid="45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Factory – an example</a:t>
            </a:r>
            <a:endParaRPr lang="en-US" sz="1800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395536" y="1376772"/>
            <a:ext cx="828092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Time for some code…</a:t>
            </a:r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6" y="2348880"/>
            <a:ext cx="8100900" cy="36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8410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objects</a:t>
            </a:r>
            <a:endParaRPr lang="en-US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r>
              <a:rPr lang="en-US" sz="2800" i="1" dirty="0"/>
              <a:t>Creating objects </a:t>
            </a:r>
            <a:r>
              <a:rPr lang="en-US" sz="2800" dirty="0"/>
              <a:t>is an inherent necessity of object-oriented programming</a:t>
            </a:r>
          </a:p>
          <a:p>
            <a:endParaRPr lang="en-US" sz="2800" dirty="0"/>
          </a:p>
          <a:p>
            <a:r>
              <a:rPr lang="en-US" sz="2800" dirty="0"/>
              <a:t>However, when we create objects we also bind ourselves to a concrete </a:t>
            </a:r>
            <a:r>
              <a:rPr lang="en-US" sz="2800" i="1" dirty="0"/>
              <a:t>implementation</a:t>
            </a:r>
            <a:r>
              <a:rPr lang="en-US" sz="2800" dirty="0"/>
              <a:t>: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3960346"/>
            <a:ext cx="3413114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House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Bedroom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_bedroom;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Kitchen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_kitchen;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FrontDoor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_door;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House()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_bedroom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Bedroom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_kitchen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Kitchen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_door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FrontDoor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3" name="Right Arrow 2"/>
          <p:cNvSpPr/>
          <p:nvPr/>
        </p:nvSpPr>
        <p:spPr>
          <a:xfrm>
            <a:off x="3707904" y="5472514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ight Arrow 5"/>
          <p:cNvSpPr/>
          <p:nvPr/>
        </p:nvSpPr>
        <p:spPr>
          <a:xfrm>
            <a:off x="3707904" y="5616530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ight Arrow 6"/>
          <p:cNvSpPr/>
          <p:nvPr/>
        </p:nvSpPr>
        <p:spPr>
          <a:xfrm>
            <a:off x="3707904" y="5760546"/>
            <a:ext cx="504056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extBox 9"/>
          <p:cNvSpPr txBox="1"/>
          <p:nvPr/>
        </p:nvSpPr>
        <p:spPr>
          <a:xfrm>
            <a:off x="1187624" y="5493709"/>
            <a:ext cx="22506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400" i="1" dirty="0"/>
              <a:t>Concrete objects</a:t>
            </a:r>
          </a:p>
        </p:txBody>
      </p:sp>
    </p:spTree>
    <p:extLst>
      <p:ext uri="{BB962C8B-B14F-4D97-AF65-F5344CB8AC3E}">
        <p14:creationId xmlns:p14="http://schemas.microsoft.com/office/powerpoint/2010/main" val="57210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62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Master Yoda?</a:t>
            </a:r>
            <a:endParaRPr lang="en-US" sz="18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25882"/>
            <a:ext cx="5400600" cy="2900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6856" y="4221088"/>
            <a:ext cx="8229600" cy="2304256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Coding to an interface insulates us from the impact of </a:t>
            </a:r>
            <a:r>
              <a:rPr lang="en-US" sz="2400" i="1" dirty="0"/>
              <a:t>change</a:t>
            </a:r>
          </a:p>
          <a:p>
            <a:endParaRPr lang="en-US" sz="2400" dirty="0"/>
          </a:p>
          <a:p>
            <a:r>
              <a:rPr lang="en-US" sz="2400" dirty="0"/>
              <a:t>But at some point we will </a:t>
            </a:r>
            <a:r>
              <a:rPr lang="en-US" sz="2400" i="1" dirty="0"/>
              <a:t>need</a:t>
            </a:r>
            <a:r>
              <a:rPr lang="en-US" sz="2400" dirty="0"/>
              <a:t> to create the concrete objects</a:t>
            </a:r>
          </a:p>
          <a:p>
            <a:pPr lvl="1"/>
            <a:r>
              <a:rPr lang="en-US" sz="2100" dirty="0"/>
              <a:t>Startup -&gt; Constructor injection</a:t>
            </a:r>
          </a:p>
          <a:p>
            <a:pPr lvl="1"/>
            <a:r>
              <a:rPr lang="en-US" sz="2100" dirty="0"/>
              <a:t>Run-time creation of objects?</a:t>
            </a:r>
          </a:p>
          <a:p>
            <a:pPr lvl="1"/>
            <a:endParaRPr lang="en-US" sz="2100" dirty="0"/>
          </a:p>
          <a:p>
            <a:r>
              <a:rPr lang="en-US" sz="2200" dirty="0"/>
              <a:t>When object creation becomes a responsibility of its own, and/or when types vary over time, it’s time to use </a:t>
            </a:r>
            <a:r>
              <a:rPr lang="en-US" sz="2200" i="1" dirty="0"/>
              <a:t>factories</a:t>
            </a:r>
          </a:p>
        </p:txBody>
      </p:sp>
    </p:spTree>
    <p:extLst>
      <p:ext uri="{BB962C8B-B14F-4D97-AF65-F5344CB8AC3E}">
        <p14:creationId xmlns:p14="http://schemas.microsoft.com/office/powerpoint/2010/main" val="63797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Factories in software design</a:t>
            </a:r>
            <a:endParaRPr lang="en-US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52"/>
          </a:xfrm>
        </p:spPr>
        <p:txBody>
          <a:bodyPr>
            <a:normAutofit/>
          </a:bodyPr>
          <a:lstStyle/>
          <a:p>
            <a:r>
              <a:rPr lang="en-US" sz="2800" dirty="0"/>
              <a:t>The general idea of factories is to separate </a:t>
            </a:r>
            <a:r>
              <a:rPr lang="en-US" sz="2800" i="1" dirty="0"/>
              <a:t>creation</a:t>
            </a:r>
            <a:r>
              <a:rPr lang="en-US" sz="2800" dirty="0"/>
              <a:t> of objects from their </a:t>
            </a:r>
            <a:r>
              <a:rPr lang="en-US" sz="2800" i="1" dirty="0"/>
              <a:t>use.</a:t>
            </a:r>
          </a:p>
          <a:p>
            <a:pPr lvl="1"/>
            <a:r>
              <a:rPr lang="en-US" sz="2400" dirty="0"/>
              <a:t>Testability, SRP, OCP, configurability, maintainability, …</a:t>
            </a:r>
          </a:p>
          <a:p>
            <a:endParaRPr lang="en-US" sz="2800" dirty="0"/>
          </a:p>
          <a:p>
            <a:r>
              <a:rPr lang="en-US" sz="2800" dirty="0"/>
              <a:t>Factories come in many different flavors – we will look at two classics:</a:t>
            </a:r>
          </a:p>
          <a:p>
            <a:pPr lvl="1"/>
            <a:r>
              <a:rPr lang="en-US" sz="2400" i="1" dirty="0" err="1"/>
              <a:t>GoF</a:t>
            </a:r>
            <a:r>
              <a:rPr lang="en-US" sz="2400" i="1" dirty="0"/>
              <a:t> Factory Method</a:t>
            </a:r>
            <a:r>
              <a:rPr lang="en-US" sz="2400" dirty="0"/>
              <a:t>: Define an interface for creating an object, but let the classes that implement the interface decide which object to instantiate.</a:t>
            </a:r>
          </a:p>
          <a:p>
            <a:pPr lvl="1"/>
            <a:endParaRPr lang="en-US" sz="2400" dirty="0"/>
          </a:p>
          <a:p>
            <a:pPr lvl="1"/>
            <a:r>
              <a:rPr lang="en-US" sz="2400" i="1" dirty="0"/>
              <a:t>Simple Factory</a:t>
            </a:r>
            <a:r>
              <a:rPr lang="en-US" sz="2400" dirty="0"/>
              <a:t>: Define a factory for creating objects</a:t>
            </a:r>
          </a:p>
          <a:p>
            <a:endParaRPr lang="en-US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4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15616" y="160764"/>
            <a:ext cx="70686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dirty="0" err="1">
                <a:latin typeface="AU Passata" panose="020B0503030502030804" pitchFamily="34" charset="0"/>
              </a:rPr>
              <a:t>GoF</a:t>
            </a:r>
            <a:r>
              <a:rPr lang="da-DK" sz="6000" dirty="0">
                <a:latin typeface="AU Passata" panose="020B0503030502030804" pitchFamily="34" charset="0"/>
              </a:rPr>
              <a:t> Factory Method</a:t>
            </a:r>
          </a:p>
        </p:txBody>
      </p:sp>
      <p:pic>
        <p:nvPicPr>
          <p:cNvPr id="2052" name="Picture 4" descr="http://www.strategicva.com/images/savings_factor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38" y="2348880"/>
            <a:ext cx="3048273" cy="30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26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GoF</a:t>
            </a:r>
            <a:r>
              <a:rPr lang="en-US" dirty="0"/>
              <a:t> Factory Method</a:t>
            </a:r>
            <a:endParaRPr lang="en-US" sz="18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648072"/>
          </a:xfrm>
        </p:spPr>
        <p:txBody>
          <a:bodyPr>
            <a:noAutofit/>
          </a:bodyPr>
          <a:lstStyle/>
          <a:p>
            <a:r>
              <a:rPr lang="en-US" sz="2000" dirty="0"/>
              <a:t>In </a:t>
            </a:r>
            <a:r>
              <a:rPr lang="en-US" sz="2000" i="1" dirty="0"/>
              <a:t>Factory Method</a:t>
            </a:r>
            <a:r>
              <a:rPr lang="en-US" sz="2000" dirty="0"/>
              <a:t> we define a class with an abstract method for creating objects, but we let sub-classes decide which object(s) to actually instantiate.</a:t>
            </a:r>
          </a:p>
          <a:p>
            <a:pPr lvl="1"/>
            <a:endParaRPr lang="en-US" sz="1600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57200" y="472514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94E92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Let’s take a look at an example: Journal papers</a:t>
            </a:r>
          </a:p>
          <a:p>
            <a:pPr lvl="1"/>
            <a:r>
              <a:rPr lang="en-US" sz="1400" dirty="0"/>
              <a:t>Most of the handling of the paper is the same: printing, sharing, saving, …</a:t>
            </a:r>
          </a:p>
          <a:p>
            <a:pPr lvl="1"/>
            <a:r>
              <a:rPr lang="en-US" sz="1400" dirty="0"/>
              <a:t>But the contents differ according to the version of the paper:</a:t>
            </a:r>
          </a:p>
          <a:p>
            <a:pPr lvl="1"/>
            <a:r>
              <a:rPr lang="en-US" sz="1400" i="1" dirty="0"/>
              <a:t>Overviews </a:t>
            </a:r>
            <a:r>
              <a:rPr lang="en-US" sz="1400" dirty="0"/>
              <a:t>only hint to the contents of the paper</a:t>
            </a:r>
          </a:p>
          <a:p>
            <a:pPr lvl="1"/>
            <a:r>
              <a:rPr lang="en-US" sz="1400" i="1" dirty="0"/>
              <a:t>Short versions </a:t>
            </a:r>
            <a:r>
              <a:rPr lang="en-US" sz="1400" dirty="0"/>
              <a:t>contains the goodies, but not all details</a:t>
            </a:r>
          </a:p>
          <a:p>
            <a:pPr lvl="1"/>
            <a:r>
              <a:rPr lang="en-US" sz="1400" i="1" dirty="0"/>
              <a:t>Full versions</a:t>
            </a:r>
            <a:r>
              <a:rPr lang="en-US" sz="1400" dirty="0"/>
              <a:t> contain everything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514" y="2379755"/>
            <a:ext cx="5945877" cy="234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5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GoF</a:t>
            </a:r>
            <a:r>
              <a:rPr lang="en-US" dirty="0"/>
              <a:t> Factory Method - example</a:t>
            </a:r>
            <a:endParaRPr lang="en-US" sz="1800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6314334" y="3512083"/>
            <a:ext cx="152944" cy="31139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>
            <a:off x="881353" y="1628800"/>
            <a:ext cx="3884115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i="1" dirty="0"/>
              <a:t>All handling of general document functions (print, share, save, …) is implemented in the superclass. </a:t>
            </a:r>
            <a:r>
              <a:rPr lang="en-US" sz="1200" i="1" dirty="0" err="1">
                <a:latin typeface="Consolas" panose="020B0609020204030204" pitchFamily="49" charset="0"/>
              </a:rPr>
              <a:t>CreateSections</a:t>
            </a:r>
            <a:r>
              <a:rPr lang="en-US" sz="1200" i="1" dirty="0">
                <a:latin typeface="Consolas" panose="020B0609020204030204" pitchFamily="49" charset="0"/>
              </a:rPr>
              <a:t>()</a:t>
            </a:r>
            <a:r>
              <a:rPr lang="en-US" sz="1400" i="1" dirty="0"/>
              <a:t>, the </a:t>
            </a:r>
            <a:r>
              <a:rPr lang="en-US" sz="1400" b="1" i="1" dirty="0"/>
              <a:t>factory method</a:t>
            </a:r>
            <a:r>
              <a:rPr lang="en-US" sz="1400" i="1" dirty="0"/>
              <a:t>, is abstract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74859" y="5069057"/>
            <a:ext cx="3075631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i="1" dirty="0"/>
              <a:t>Sections are created by the subclasses’ </a:t>
            </a:r>
            <a:r>
              <a:rPr lang="en-US" sz="1200" i="1" dirty="0" err="1">
                <a:latin typeface="Consolas" panose="020B0609020204030204" pitchFamily="49" charset="0"/>
              </a:rPr>
              <a:t>CreateSections</a:t>
            </a:r>
            <a:r>
              <a:rPr lang="en-US" sz="1200" i="1" dirty="0">
                <a:latin typeface="Consolas" panose="020B0609020204030204" pitchFamily="49" charset="0"/>
              </a:rPr>
              <a:t>()</a:t>
            </a:r>
            <a:r>
              <a:rPr lang="en-US" sz="1400" i="1" dirty="0"/>
              <a:t>, which each create a distinct set of </a:t>
            </a:r>
            <a:r>
              <a:rPr lang="en-US" sz="1200" i="1" dirty="0">
                <a:latin typeface="Consolas" panose="020B0609020204030204" pitchFamily="49" charset="0"/>
              </a:rPr>
              <a:t>Section</a:t>
            </a:r>
            <a:r>
              <a:rPr lang="en-US" sz="1400" i="1" dirty="0"/>
              <a:t> objects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33830" y="5282044"/>
            <a:ext cx="3194553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0" lvl="1"/>
            <a:r>
              <a:rPr lang="en-US" sz="1400" i="1" dirty="0"/>
              <a:t>The different types of sections (products) that the factory methods may produce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16" idx="2"/>
          </p:cNvCxnSpPr>
          <p:nvPr/>
        </p:nvCxnSpPr>
        <p:spPr>
          <a:xfrm>
            <a:off x="2823411" y="2367464"/>
            <a:ext cx="190061" cy="19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1835696" y="4322565"/>
            <a:ext cx="869318" cy="750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165851" y="4322565"/>
            <a:ext cx="758077" cy="74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321" y="2557748"/>
            <a:ext cx="898299" cy="80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859" y="3339765"/>
            <a:ext cx="2963546" cy="982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0935" y="2690595"/>
            <a:ext cx="2476618" cy="92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868" y="2570281"/>
            <a:ext cx="898299" cy="504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3244" y="3043352"/>
            <a:ext cx="2963546" cy="1932000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17" idx="0"/>
            <a:endCxn id="9" idx="2"/>
          </p:cNvCxnSpPr>
          <p:nvPr/>
        </p:nvCxnSpPr>
        <p:spPr>
          <a:xfrm flipH="1" flipV="1">
            <a:off x="2856632" y="4322565"/>
            <a:ext cx="56043" cy="74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Factory Method</a:t>
            </a: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608512" y="1340768"/>
            <a:ext cx="4355976" cy="24006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JournalPaper</a:t>
            </a:r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 Sections =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	</a:t>
            </a:r>
            <a:r>
              <a:rPr lang="da-DK" sz="10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// Call </a:t>
            </a:r>
            <a:r>
              <a:rPr lang="da-DK" sz="10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factory</a:t>
            </a:r>
            <a:r>
              <a:rPr lang="da-DK" sz="10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da-DK" sz="10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method</a:t>
            </a:r>
            <a:endParaRPr lang="da-DK" sz="1000" b="1" i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da-DK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Print() { …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Save() { …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 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Share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() { …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da-DK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8512" y="4350583"/>
            <a:ext cx="367240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FullPaper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Abstract());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Introduction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Methods());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Discussion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Conclusion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Acknowledgements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References());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12" y="4373298"/>
            <a:ext cx="3528392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dirty="0" err="1">
                <a:solidFill>
                  <a:srgbClr val="2B91AF"/>
                </a:solidFill>
                <a:latin typeface="Consolas" panose="020B0609020204030204" pitchFamily="49" charset="0"/>
              </a:rPr>
              <a:t>Overview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JournalPaper</a:t>
            </a:r>
            <a:endParaRPr lang="da-DK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da-DK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CreateSections</a:t>
            </a:r>
            <a:r>
              <a:rPr lang="da-DK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Abstract());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da-DK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Sections.Add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1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References());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a-DK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da-DK" sz="1000" dirty="0">
              <a:solidFill>
                <a:srgbClr val="000000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endParaRPr lang="da-DK" sz="10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395714" y="3415453"/>
            <a:ext cx="1193071" cy="12376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71600" y="3392740"/>
            <a:ext cx="216024" cy="957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2771800" y="1483633"/>
            <a:ext cx="1836712" cy="439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72" y="1301784"/>
            <a:ext cx="3496185" cy="209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0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“products” of the factory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234224"/>
            <a:ext cx="2963546" cy="2410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74232" y="1868626"/>
            <a:ext cx="4774232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>
                <a:solidFill>
                  <a:srgbClr val="2B91AF"/>
                </a:solidFill>
                <a:latin typeface="Consolas" panose="020B0609020204030204" pitchFamily="49" charset="0"/>
              </a:rPr>
              <a:t>Abstract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dirty="0">
                <a:solidFill>
                  <a:srgbClr val="A31515"/>
                </a:solidFill>
                <a:latin typeface="Consolas" panose="020B0609020204030204" pitchFamily="49" charset="0"/>
              </a:rPr>
              <a:t>"Abstract"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Introduction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Print() =&gt;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Introduction</a:t>
            </a:r>
            <a:r>
              <a:rPr lang="da-DK" sz="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>
                <a:solidFill>
                  <a:srgbClr val="2B91AF"/>
                </a:solidFill>
                <a:latin typeface="Consolas" panose="020B0609020204030204" pitchFamily="49" charset="0"/>
              </a:rPr>
              <a:t>Methods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Print() =&gt;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a-DK" sz="800" dirty="0">
                <a:solidFill>
                  <a:srgbClr val="A31515"/>
                </a:solidFill>
                <a:latin typeface="Consolas" panose="020B0609020204030204" pitchFamily="49" charset="0"/>
              </a:rPr>
              <a:t>"Methods"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Conclusion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fr-FR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800" dirty="0">
                <a:solidFill>
                  <a:srgbClr val="A31515"/>
                </a:solidFill>
                <a:latin typeface="Consolas" panose="020B0609020204030204" pitchFamily="49" charset="0"/>
              </a:rPr>
              <a:t>"Conclusion"</a:t>
            </a:r>
            <a:r>
              <a:rPr lang="fr-FR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Acknowledgements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ISection</a:t>
            </a:r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Print() =&gt;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"Acknowledgements"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74232" y="1196752"/>
            <a:ext cx="4774232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8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800" dirty="0" err="1">
                <a:solidFill>
                  <a:srgbClr val="2B91AF"/>
                </a:solidFill>
                <a:latin typeface="Consolas" panose="020B0609020204030204" pitchFamily="49" charset="0"/>
              </a:rPr>
              <a:t>ISection</a:t>
            </a:r>
            <a:endParaRPr lang="da-DK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a-DK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 Print();</a:t>
            </a:r>
          </a:p>
          <a:p>
            <a:r>
              <a:rPr lang="da-DK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Arrow Connector 8"/>
          <p:cNvCxnSpPr>
            <a:stCxn id="18" idx="1"/>
          </p:cNvCxnSpPr>
          <p:nvPr/>
        </p:nvCxnSpPr>
        <p:spPr>
          <a:xfrm flipH="1" flipV="1">
            <a:off x="2483768" y="1484784"/>
            <a:ext cx="1490464" cy="4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1259632" y="2150612"/>
            <a:ext cx="2714600" cy="34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336179" y="2861981"/>
            <a:ext cx="1619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059832" y="2996952"/>
            <a:ext cx="914400" cy="625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1691680" y="3645024"/>
            <a:ext cx="2264187" cy="738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 flipV="1">
            <a:off x="2616932" y="3622839"/>
            <a:ext cx="1338935" cy="149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81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5732</TotalTime>
  <Words>1486</Words>
  <Application>Microsoft Macintosh PowerPoint</Application>
  <PresentationFormat>On-screen Show (4:3)</PresentationFormat>
  <Paragraphs>320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AU Passata</vt:lpstr>
      <vt:lpstr>Calibri</vt:lpstr>
      <vt:lpstr>Consolas</vt:lpstr>
      <vt:lpstr>Office Theme</vt:lpstr>
      <vt:lpstr>Design Patterns  GoF Factory Method and  Simple Factory </vt:lpstr>
      <vt:lpstr>Creating objects</vt:lpstr>
      <vt:lpstr>Remember Master Yoda?</vt:lpstr>
      <vt:lpstr>Factories in software design</vt:lpstr>
      <vt:lpstr>PowerPoint Presentation</vt:lpstr>
      <vt:lpstr>GoF Factory Method</vt:lpstr>
      <vt:lpstr>GoF Factory Method - example</vt:lpstr>
      <vt:lpstr>The Factory Method</vt:lpstr>
      <vt:lpstr>The “products” of the factory</vt:lpstr>
      <vt:lpstr>GoF Factory Method</vt:lpstr>
      <vt:lpstr>PowerPoint Presentation</vt:lpstr>
      <vt:lpstr>Simple Factory</vt:lpstr>
      <vt:lpstr>Simple Factory</vt:lpstr>
      <vt:lpstr>Simple Factory – an example</vt:lpstr>
      <vt:lpstr>Simple Factory – an example</vt:lpstr>
      <vt:lpstr>Simple Factory – an example</vt:lpstr>
      <vt:lpstr>Simple Factory – an example</vt:lpstr>
      <vt:lpstr>Simple Factory – an example</vt:lpstr>
      <vt:lpstr>Simple Factory – an example</vt:lpstr>
      <vt:lpstr>Questions?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Henrik Bitsch Kirk</cp:lastModifiedBy>
  <cp:revision>399</cp:revision>
  <dcterms:created xsi:type="dcterms:W3CDTF">2011-04-02T15:06:22Z</dcterms:created>
  <dcterms:modified xsi:type="dcterms:W3CDTF">2022-11-14T19:44:06Z</dcterms:modified>
</cp:coreProperties>
</file>