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9" r:id="rId2"/>
    <p:sldId id="256" r:id="rId3"/>
    <p:sldId id="278" r:id="rId4"/>
    <p:sldId id="298" r:id="rId5"/>
    <p:sldId id="280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E92"/>
    <a:srgbClr val="FFFFCC"/>
    <a:srgbClr val="FFFF99"/>
    <a:srgbClr val="FFBE3B"/>
    <a:srgbClr val="FFAE37"/>
    <a:srgbClr val="2E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1" autoAdjust="0"/>
    <p:restoredTop sz="94717"/>
  </p:normalViewPr>
  <p:slideViewPr>
    <p:cSldViewPr>
      <p:cViewPr varScale="1">
        <p:scale>
          <a:sx n="85" d="100"/>
          <a:sy n="85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02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>
                <a:solidFill>
                  <a:schemeClr val="tx1"/>
                </a:solidFill>
              </a:rPr>
              <a:t>-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>
                <a:solidFill>
                  <a:schemeClr val="tx1"/>
                </a:solidFill>
              </a:rPr>
              <a:t>- 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2CDF5C-8C54-E90B-88D2-D5210A43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1026" name="Picture 2" descr="Product Backlog Refinement: Make the Most of It">
            <a:extLst>
              <a:ext uri="{FF2B5EF4-FFF2-40B4-BE49-F238E27FC236}">
                <a16:creationId xmlns:a16="http://schemas.microsoft.com/office/drawing/2014/main" id="{7A3509C7-EAED-D75A-46CB-A767904F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165350"/>
            <a:ext cx="81153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58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OCP newbie dialog II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11560" y="1628799"/>
            <a:ext cx="4104456" cy="592923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Damn…what went wrong? I didn’t want to change </a:t>
            </a:r>
            <a:r>
              <a:rPr lang="en-U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TextEditor</a:t>
            </a:r>
            <a:r>
              <a:rPr lang="en-US" sz="1600" i="1" dirty="0"/>
              <a:t>, only the printer it uses!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915816" y="2564904"/>
            <a:ext cx="5400599" cy="881371"/>
          </a:xfrm>
          <a:prstGeom prst="wedgeRoundRectCallout">
            <a:avLst>
              <a:gd name="adj1" fmla="val 51223"/>
              <a:gd name="adj2" fmla="val 124809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TextEditor</a:t>
            </a:r>
            <a:r>
              <a:rPr lang="en-U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/>
              <a:t>was too tightly coupled to </a:t>
            </a:r>
            <a:r>
              <a:rPr lang="en-U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Printer</a:t>
            </a:r>
            <a:r>
              <a:rPr lang="en-US" sz="1600" i="1" dirty="0"/>
              <a:t>, therefore extensions to the printer used rippled through –</a:t>
            </a:r>
            <a:r>
              <a:rPr lang="en-U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TextEditor</a:t>
            </a:r>
            <a:r>
              <a:rPr lang="en-U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/>
              <a:t>was not closed for modifications when changes were needed…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09554" y="3879985"/>
            <a:ext cx="5690637" cy="826222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But how could I ever avoid that? It is a whole new printer I am trying to use. And what if the supported printer is changed again? Or if we need to support several printers?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064612" y="5157192"/>
            <a:ext cx="4217195" cy="864096"/>
          </a:xfrm>
          <a:prstGeom prst="wedgeRoundRectCallout">
            <a:avLst>
              <a:gd name="adj1" fmla="val 52474"/>
              <a:gd name="adj2" fmla="val 69863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We could apply OCP and make </a:t>
            </a:r>
            <a:r>
              <a:rPr lang="en-U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TextEditor</a:t>
            </a:r>
            <a:r>
              <a:rPr lang="en-US" sz="1600" i="1" dirty="0"/>
              <a:t> open for extension (the new printer or printers) but closed for modifications…let me show you!</a:t>
            </a:r>
          </a:p>
        </p:txBody>
      </p:sp>
    </p:spTree>
    <p:extLst>
      <p:ext uri="{BB962C8B-B14F-4D97-AF65-F5344CB8AC3E}">
        <p14:creationId xmlns:p14="http://schemas.microsoft.com/office/powerpoint/2010/main" val="14089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Editor with 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008" y="4576479"/>
            <a:ext cx="4022255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YeOlePrinterDriver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for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 in t: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(c);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to put ‘c’ on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73861" y="2996952"/>
            <a:ext cx="1024964" cy="1545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48064" y="4151517"/>
            <a:ext cx="432048" cy="39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672" y="1412776"/>
            <a:ext cx="6408712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b="1" dirty="0">
                <a:cs typeface="Consolas" pitchFamily="49" charset="0"/>
              </a:rPr>
              <a:t>TEXT EDITOR REQUIREMENTS SPECIFICATION, rev. 1.0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YeOlePrinter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9778" y="4542855"/>
            <a:ext cx="3732181" cy="18928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b="1" dirty="0" err="1">
                <a:latin typeface="Consolas" pitchFamily="49" charset="0"/>
                <a:cs typeface="Consolas" pitchFamily="49" charset="0"/>
              </a:rPr>
              <a:t>IPrinter</a:t>
            </a:r>
            <a:r>
              <a:rPr lang="da-DK" sz="1300" b="1" dirty="0">
                <a:latin typeface="Consolas" pitchFamily="49" charset="0"/>
                <a:cs typeface="Consolas" pitchFamily="49" charset="0"/>
              </a:rPr>
              <a:t> p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printer = p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printer.printText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107504" y="2283115"/>
            <a:ext cx="2678839" cy="1427673"/>
          </a:xfrm>
          <a:prstGeom prst="cloudCallout">
            <a:avLst>
              <a:gd name="adj1" fmla="val -29367"/>
              <a:gd name="adj2" fmla="val 785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Hmm…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this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looks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likely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to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change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in the future. I am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going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to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apply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OCP!</a:t>
            </a:r>
            <a:endParaRPr lang="da-DK" sz="1300" i="1" dirty="0">
              <a:solidFill>
                <a:schemeClr val="tx1"/>
              </a:solidFill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2443163"/>
            <a:ext cx="2546350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Editor with OCP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9672" y="1412776"/>
            <a:ext cx="6408712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b="1" dirty="0">
                <a:cs typeface="Consolas" pitchFamily="49" charset="0"/>
              </a:rPr>
              <a:t>TEXT EDITOR REQUIREMENTS SPECIFICATION, rev. 2.0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YeOlePrinter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TheNewPrinter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91680" y="1959079"/>
            <a:ext cx="590465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73861" y="2996952"/>
            <a:ext cx="1024964" cy="1545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9778" y="4542855"/>
            <a:ext cx="3732181" cy="18928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b="1" dirty="0" err="1">
                <a:latin typeface="Consolas" pitchFamily="49" charset="0"/>
                <a:cs typeface="Consolas" pitchFamily="49" charset="0"/>
              </a:rPr>
              <a:t>IPrinter</a:t>
            </a:r>
            <a:r>
              <a:rPr lang="da-DK" sz="1300" b="1" dirty="0">
                <a:latin typeface="Consolas" pitchFamily="49" charset="0"/>
                <a:cs typeface="Consolas" pitchFamily="49" charset="0"/>
              </a:rPr>
              <a:t> p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printer = p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printer.printText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4008" y="4576479"/>
            <a:ext cx="4204997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TheNewPrinterDriver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for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line l in t: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(l);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TheNewPrinterDriver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(line l)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to put ‘l’ on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530482" y="4141160"/>
            <a:ext cx="432048" cy="39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Callout 24"/>
          <p:cNvSpPr/>
          <p:nvPr/>
        </p:nvSpPr>
        <p:spPr>
          <a:xfrm>
            <a:off x="6012160" y="2294466"/>
            <a:ext cx="2916324" cy="844188"/>
          </a:xfrm>
          <a:prstGeom prst="cloudCallout">
            <a:avLst>
              <a:gd name="adj1" fmla="val 31626"/>
              <a:gd name="adj2" fmla="val 1229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Ha! I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knew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it!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Salesmen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are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da-DK" sz="1300" i="1" dirty="0">
                <a:solidFill>
                  <a:schemeClr val="tx1"/>
                </a:solidFill>
                <a:cs typeface="Consolas" pitchFamily="49" charset="0"/>
              </a:rPr>
              <a:t>bastards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! Good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thing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I had OCP in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place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…</a:t>
            </a:r>
            <a:endParaRPr lang="da-DK" sz="1300" i="1" dirty="0">
              <a:solidFill>
                <a:schemeClr val="tx1"/>
              </a:solidFill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2696878"/>
            <a:ext cx="3168353" cy="892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>
                <a:cs typeface="Consolas" pitchFamily="49" charset="0"/>
              </a:rPr>
              <a:t>Note </a:t>
            </a:r>
            <a:r>
              <a:rPr lang="da-DK" sz="1300" dirty="0" err="1">
                <a:cs typeface="Consolas" pitchFamily="49" charset="0"/>
              </a:rPr>
              <a:t>how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cs typeface="Consolas" pitchFamily="49" charset="0"/>
              </a:rPr>
              <a:t> did not </a:t>
            </a:r>
            <a:r>
              <a:rPr lang="da-DK" sz="1300" dirty="0" err="1">
                <a:cs typeface="Consolas" pitchFamily="49" charset="0"/>
              </a:rPr>
              <a:t>change</a:t>
            </a:r>
            <a:r>
              <a:rPr lang="da-DK" sz="1300" dirty="0">
                <a:cs typeface="Consolas" pitchFamily="49" charset="0"/>
              </a:rPr>
              <a:t> to </a:t>
            </a:r>
            <a:r>
              <a:rPr lang="da-DK" sz="1300" dirty="0" err="1">
                <a:cs typeface="Consolas" pitchFamily="49" charset="0"/>
              </a:rPr>
              <a:t>use</a:t>
            </a:r>
            <a:r>
              <a:rPr lang="da-DK" sz="1300" dirty="0">
                <a:cs typeface="Consolas" pitchFamily="49" charset="0"/>
              </a:rPr>
              <a:t> the new printer</a:t>
            </a:r>
          </a:p>
          <a:p>
            <a:pPr>
              <a:tabLst>
                <a:tab pos="360363" algn="l"/>
              </a:tabLst>
            </a:pPr>
            <a:r>
              <a:rPr lang="da-DK" sz="1300" dirty="0">
                <a:cs typeface="Consolas" pitchFamily="49" charset="0"/>
                <a:sym typeface="Wingdings" pitchFamily="2" charset="2"/>
              </a:rPr>
              <a:t>	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closed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modifications</a:t>
            </a:r>
            <a:endParaRPr lang="da-DK" sz="1300" dirty="0">
              <a:cs typeface="Consolas" pitchFamily="49" charset="0"/>
            </a:endParaRPr>
          </a:p>
          <a:p>
            <a:pPr>
              <a:tabLst>
                <a:tab pos="360363" algn="l"/>
              </a:tabLst>
            </a:pPr>
            <a:r>
              <a:rPr lang="da-DK" sz="1300" dirty="0">
                <a:cs typeface="Consolas" pitchFamily="49" charset="0"/>
                <a:sym typeface="Wingdings" pitchFamily="2" charset="2"/>
              </a:rPr>
              <a:t>	</a:t>
            </a:r>
            <a:r>
              <a:rPr lang="da-DK" sz="1300" i="1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i="1" dirty="0">
                <a:cs typeface="Consolas" pitchFamily="49" charset="0"/>
              </a:rPr>
              <a:t> </a:t>
            </a:r>
            <a:r>
              <a:rPr lang="da-DK" sz="1300" i="1" dirty="0" err="1">
                <a:cs typeface="Consolas" pitchFamily="49" charset="0"/>
              </a:rPr>
              <a:t>adheres</a:t>
            </a:r>
            <a:r>
              <a:rPr lang="da-DK" sz="1300" i="1" dirty="0">
                <a:cs typeface="Consolas" pitchFamily="49" charset="0"/>
              </a:rPr>
              <a:t> to OCP!</a:t>
            </a:r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 flipH="1">
            <a:off x="1367645" y="3589430"/>
            <a:ext cx="324036" cy="953425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2443163"/>
            <a:ext cx="2546350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27131"/>
            <a:ext cx="11747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6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long.files.wordpress.com/2011/06/hammer_n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8601"/>
            <a:ext cx="6264696" cy="62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final word of caution</a:t>
            </a:r>
          </a:p>
        </p:txBody>
      </p:sp>
    </p:spTree>
    <p:extLst>
      <p:ext uri="{BB962C8B-B14F-4D97-AF65-F5344CB8AC3E}">
        <p14:creationId xmlns:p14="http://schemas.microsoft.com/office/powerpoint/2010/main" val="393605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62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90077"/>
            <a:ext cx="7772400" cy="1470025"/>
          </a:xfrm>
        </p:spPr>
        <p:txBody>
          <a:bodyPr>
            <a:noAutofit/>
          </a:bodyPr>
          <a:lstStyle/>
          <a:p>
            <a:r>
              <a:rPr lang="da-DK" sz="4800" dirty="0"/>
              <a:t>The Open-</a:t>
            </a:r>
            <a:r>
              <a:rPr lang="da-DK" sz="4800" dirty="0" err="1"/>
              <a:t>Closed</a:t>
            </a:r>
            <a:r>
              <a:rPr lang="da-DK" sz="4800" dirty="0"/>
              <a:t> </a:t>
            </a:r>
            <a:r>
              <a:rPr lang="da-DK" sz="4800" dirty="0" err="1"/>
              <a:t>Principle</a:t>
            </a:r>
            <a:r>
              <a:rPr lang="da-DK" sz="4800" dirty="0"/>
              <a:t> (OCP)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5460156"/>
            <a:ext cx="8352928" cy="1017587"/>
          </a:xfrm>
        </p:spPr>
        <p:txBody>
          <a:bodyPr>
            <a:normAutofit/>
          </a:bodyPr>
          <a:lstStyle/>
          <a:p>
            <a:r>
              <a:rPr lang="en-US" sz="2400" i="1" dirty="0"/>
              <a:t>“The critical design tool for software development</a:t>
            </a:r>
          </a:p>
          <a:p>
            <a:r>
              <a:rPr lang="en-US" sz="2400" i="1" dirty="0"/>
              <a:t>is a mind well educated in design principles”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3005487"/>
            <a:ext cx="1497790" cy="2223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005487"/>
            <a:ext cx="1497790" cy="22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SOLID acronym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04456"/>
          </a:xfrm>
        </p:spPr>
        <p:txBody>
          <a:bodyPr>
            <a:normAutofit/>
          </a:bodyPr>
          <a:lstStyle/>
          <a:p>
            <a:r>
              <a:rPr lang="en-US" sz="2800" dirty="0"/>
              <a:t>The SOLID acronym is composed of the first letters of 5 design principles:</a:t>
            </a:r>
          </a:p>
          <a:p>
            <a:pPr lvl="1"/>
            <a:r>
              <a:rPr lang="en-US" b="1" dirty="0"/>
              <a:t>S	 	</a:t>
            </a:r>
            <a:r>
              <a:rPr lang="en-US" dirty="0"/>
              <a:t>Single Responsibility Principle 	(SRP)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	Open Closed Principle 		(OCP)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	 	</a:t>
            </a:r>
            <a:r>
              <a:rPr lang="en-US" dirty="0" err="1"/>
              <a:t>Liskov’s</a:t>
            </a:r>
            <a:r>
              <a:rPr lang="en-US" dirty="0"/>
              <a:t> Substitution Principle 	(LSP)</a:t>
            </a:r>
          </a:p>
          <a:p>
            <a:pPr lvl="1"/>
            <a:r>
              <a:rPr lang="en-US" b="1" dirty="0"/>
              <a:t>I</a:t>
            </a:r>
            <a:r>
              <a:rPr lang="en-US" dirty="0"/>
              <a:t>	 	Interface Segregation Principle 	(ISP)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	Dependency Inversion Principle 	(DIP)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704762"/>
            <a:ext cx="3933478" cy="1966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ight Arrow 4"/>
          <p:cNvSpPr/>
          <p:nvPr/>
        </p:nvSpPr>
        <p:spPr>
          <a:xfrm>
            <a:off x="1619672" y="5373216"/>
            <a:ext cx="26642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SOLID </a:t>
            </a:r>
            <a:r>
              <a:rPr lang="da-DK" dirty="0" err="1"/>
              <a:t>goes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!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9A5A52-5076-CACD-751C-FB093EE04CE0}"/>
              </a:ext>
            </a:extLst>
          </p:cNvPr>
          <p:cNvSpPr/>
          <p:nvPr/>
        </p:nvSpPr>
        <p:spPr>
          <a:xfrm>
            <a:off x="457200" y="2406712"/>
            <a:ext cx="7743314" cy="1008112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1F7AD9-78CB-4083-7182-B6D7FE777EA4}"/>
              </a:ext>
            </a:extLst>
          </p:cNvPr>
          <p:cNvSpPr/>
          <p:nvPr/>
        </p:nvSpPr>
        <p:spPr>
          <a:xfrm>
            <a:off x="457200" y="3293974"/>
            <a:ext cx="7743314" cy="1410788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33B4E-A399-DF16-E115-7A64A2B87C46}"/>
              </a:ext>
            </a:extLst>
          </p:cNvPr>
          <p:cNvSpPr txBox="1"/>
          <p:nvPr/>
        </p:nvSpPr>
        <p:spPr>
          <a:xfrm rot="2329492">
            <a:off x="7262171" y="2989703"/>
            <a:ext cx="19274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DK" sz="2800" dirty="0">
                <a:solidFill>
                  <a:srgbClr val="FF0000"/>
                </a:solidFill>
              </a:rPr>
              <a:t>In SW4SWD</a:t>
            </a:r>
          </a:p>
        </p:txBody>
      </p:sp>
    </p:spTree>
    <p:extLst>
      <p:ext uri="{BB962C8B-B14F-4D97-AF65-F5344CB8AC3E}">
        <p14:creationId xmlns:p14="http://schemas.microsoft.com/office/powerpoint/2010/main" val="407635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eviq.com/Media/Default/Article/OpenClosedPrinci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4"/>
            <a:ext cx="46805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</p:spPr>
        <p:txBody>
          <a:bodyPr>
            <a:normAutofit/>
          </a:bodyPr>
          <a:lstStyle/>
          <a:p>
            <a:r>
              <a:rPr lang="en-US" dirty="0"/>
              <a:t>The Open-Closed Principle (OCP)</a:t>
            </a:r>
          </a:p>
        </p:txBody>
      </p:sp>
    </p:spTree>
    <p:extLst>
      <p:ext uri="{BB962C8B-B14F-4D97-AF65-F5344CB8AC3E}">
        <p14:creationId xmlns:p14="http://schemas.microsoft.com/office/powerpoint/2010/main" val="378870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Open-Closed Principle (OCP)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160240"/>
          </a:xfrm>
        </p:spPr>
        <p:txBody>
          <a:bodyPr>
            <a:noAutofit/>
          </a:bodyPr>
          <a:lstStyle/>
          <a:p>
            <a:pPr defTabSz="738188"/>
            <a:r>
              <a:rPr lang="en-US" dirty="0"/>
              <a:t>The Open-Closed Principle (OCP) helps us develop software that can handle changing requirements in the future.</a:t>
            </a:r>
          </a:p>
          <a:p>
            <a:pPr lvl="1" defTabSz="738188"/>
            <a:r>
              <a:rPr lang="en-US" sz="2000" dirty="0"/>
              <a:t>…and software that is testable, and extensible, and easy to comprehend, and…</a:t>
            </a:r>
          </a:p>
          <a:p>
            <a:pPr defTabSz="738188"/>
            <a:endParaRPr lang="en-US" dirty="0"/>
          </a:p>
          <a:p>
            <a:pPr defTabSz="738188"/>
            <a:r>
              <a:rPr lang="en-US" dirty="0"/>
              <a:t>Let’s have a look…</a:t>
            </a:r>
          </a:p>
          <a:p>
            <a:pPr defTabSz="738188"/>
            <a:endParaRPr lang="en-US" dirty="0"/>
          </a:p>
          <a:p>
            <a:pPr defTabSz="738188"/>
            <a:endParaRPr lang="en-US" dirty="0"/>
          </a:p>
          <a:p>
            <a:pPr defTabSz="738188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122" y="1826821"/>
            <a:ext cx="6010214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738188"/>
            <a:r>
              <a:rPr lang="en-US" sz="2800" i="1" dirty="0"/>
              <a:t>Software entities should be open for extension but closed for modification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34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dissected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544" y="3068959"/>
            <a:ext cx="8229600" cy="2304257"/>
          </a:xfrm>
        </p:spPr>
        <p:txBody>
          <a:bodyPr>
            <a:normAutofit lnSpcReduction="10000"/>
          </a:bodyPr>
          <a:lstStyle/>
          <a:p>
            <a:pPr defTabSz="738188"/>
            <a:r>
              <a:rPr lang="en-US" sz="2000" i="1" dirty="0"/>
              <a:t>“Open for extension”</a:t>
            </a:r>
            <a:r>
              <a:rPr lang="en-US" sz="2000" dirty="0"/>
              <a:t>: You should expect requirements to change, and allow this change to be implemented through </a:t>
            </a:r>
            <a:r>
              <a:rPr lang="en-US" sz="2000" i="1" dirty="0"/>
              <a:t>extension</a:t>
            </a:r>
            <a:r>
              <a:rPr lang="en-US" sz="2000" dirty="0"/>
              <a:t> of the existing design.</a:t>
            </a:r>
          </a:p>
          <a:p>
            <a:pPr defTabSz="738188"/>
            <a:endParaRPr lang="en-US" sz="2000" dirty="0"/>
          </a:p>
          <a:p>
            <a:pPr defTabSz="738188"/>
            <a:r>
              <a:rPr lang="en-US" sz="2000" dirty="0"/>
              <a:t>“Closed for modification”: When the requirements calls for </a:t>
            </a:r>
            <a:r>
              <a:rPr lang="en-US" sz="2000" i="1" dirty="0"/>
              <a:t>extension</a:t>
            </a:r>
            <a:r>
              <a:rPr lang="en-US" sz="2000" dirty="0"/>
              <a:t> of your code, it should not be necessary to </a:t>
            </a:r>
            <a:r>
              <a:rPr lang="en-US" sz="2000" i="1" dirty="0"/>
              <a:t>modify </a:t>
            </a:r>
            <a:r>
              <a:rPr lang="en-US" sz="2000" dirty="0"/>
              <a:t>the existing implementation of the clients.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6122" y="1844824"/>
            <a:ext cx="6010214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738188"/>
            <a:r>
              <a:rPr lang="en-US" sz="2800" i="1" dirty="0"/>
              <a:t>Software entities should be open for extension but closed for modification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44008" y="2348880"/>
            <a:ext cx="2664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19872" y="2708920"/>
            <a:ext cx="38164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7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OCP dialog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11560" y="1628799"/>
            <a:ext cx="4176464" cy="592923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You want to implement changes, but without changing things?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732240" y="2314329"/>
            <a:ext cx="1584174" cy="377315"/>
          </a:xfrm>
          <a:prstGeom prst="wedgeRoundRectCallout">
            <a:avLst>
              <a:gd name="adj1" fmla="val 51223"/>
              <a:gd name="adj2" fmla="val 124809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Basically, yes…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09555" y="2940920"/>
            <a:ext cx="4176464" cy="592923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WTF? Implementing changes without changing stuff?!?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099220" y="3789040"/>
            <a:ext cx="4217195" cy="864096"/>
          </a:xfrm>
          <a:prstGeom prst="wedgeRoundRectCallout">
            <a:avLst>
              <a:gd name="adj1" fmla="val 51223"/>
              <a:gd name="adj2" fmla="val 124809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Yes. Implementing changes do no necessarily mean “changing”. It often means “extending”.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09555" y="4941168"/>
            <a:ext cx="1226141" cy="448907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Sigh…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012160" y="5589240"/>
            <a:ext cx="2304254" cy="377315"/>
          </a:xfrm>
          <a:prstGeom prst="wedgeRoundRectCallout">
            <a:avLst>
              <a:gd name="adj1" fmla="val 51223"/>
              <a:gd name="adj2" fmla="val 124809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Here, let me show you…</a:t>
            </a:r>
          </a:p>
        </p:txBody>
      </p:sp>
    </p:spTree>
    <p:extLst>
      <p:ext uri="{BB962C8B-B14F-4D97-AF65-F5344CB8AC3E}">
        <p14:creationId xmlns:p14="http://schemas.microsoft.com/office/powerpoint/2010/main" val="24070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Editor without 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008" y="5143020"/>
            <a:ext cx="4022255" cy="8925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YeOlePrinter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to put ‘c’ on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73861" y="3645025"/>
            <a:ext cx="1082114" cy="89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5788025" y="3645024"/>
            <a:ext cx="867111" cy="149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672" y="1412776"/>
            <a:ext cx="6408712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b="1" dirty="0">
                <a:cs typeface="Consolas" pitchFamily="49" charset="0"/>
              </a:rPr>
              <a:t>TEXT EDITOR REQUIREMENTS SPECIFICATION, rev. 1.0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YeOlePrinter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9779" y="4542855"/>
            <a:ext cx="3565400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printer = new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YeOlePrinter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for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 in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printer.printChar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071813"/>
            <a:ext cx="24320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4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Editor without 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008" y="5143020"/>
            <a:ext cx="4113627" cy="8925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TheNewPrinter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l)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to put ‘l’ on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5786276" y="3645024"/>
            <a:ext cx="914546" cy="149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672" y="1412776"/>
            <a:ext cx="6408712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b="1" dirty="0">
                <a:cs typeface="Consolas" pitchFamily="49" charset="0"/>
              </a:rPr>
              <a:t>TEXT EDITOR REQUIREMENTS SPECIFICATION, rev. </a:t>
            </a:r>
            <a:r>
              <a:rPr lang="da-DK" sz="1300" b="1" dirty="0">
                <a:solidFill>
                  <a:srgbClr val="FF0000"/>
                </a:solidFill>
                <a:cs typeface="Consolas" pitchFamily="49" charset="0"/>
              </a:rPr>
              <a:t>2.0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YeOlePrinter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TheNewPrinter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91680" y="1959079"/>
            <a:ext cx="590465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16793" y="3645024"/>
            <a:ext cx="1139182" cy="897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3528" y="2696878"/>
            <a:ext cx="2880320" cy="12926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>
                <a:cs typeface="Consolas" pitchFamily="49" charset="0"/>
              </a:rPr>
              <a:t>Note </a:t>
            </a:r>
            <a:r>
              <a:rPr lang="da-DK" sz="1300" dirty="0" err="1">
                <a:cs typeface="Consolas" pitchFamily="49" charset="0"/>
              </a:rPr>
              <a:t>how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cs typeface="Consolas" pitchFamily="49" charset="0"/>
              </a:rPr>
              <a:t> has to </a:t>
            </a:r>
            <a:r>
              <a:rPr lang="da-DK" sz="1300" dirty="0" err="1">
                <a:cs typeface="Consolas" pitchFamily="49" charset="0"/>
              </a:rPr>
              <a:t>change</a:t>
            </a:r>
            <a:r>
              <a:rPr lang="da-DK" sz="1300" dirty="0">
                <a:cs typeface="Consolas" pitchFamily="49" charset="0"/>
              </a:rPr>
              <a:t> to support </a:t>
            </a:r>
            <a:r>
              <a:rPr lang="da-DK" sz="1300" dirty="0" err="1">
                <a:cs typeface="Consolas" pitchFamily="49" charset="0"/>
              </a:rPr>
              <a:t>requirements</a:t>
            </a:r>
            <a:r>
              <a:rPr lang="da-DK" sz="1300" dirty="0">
                <a:cs typeface="Consolas" pitchFamily="49" charset="0"/>
              </a:rPr>
              <a:t> for new printer</a:t>
            </a:r>
          </a:p>
          <a:p>
            <a:pPr>
              <a:tabLst>
                <a:tab pos="360363" algn="l"/>
              </a:tabLst>
            </a:pPr>
            <a:r>
              <a:rPr lang="da-DK" sz="1300" dirty="0">
                <a:cs typeface="Consolas" pitchFamily="49" charset="0"/>
                <a:sym typeface="Wingdings" pitchFamily="2" charset="2"/>
              </a:rPr>
              <a:t>	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cs typeface="Consolas" pitchFamily="49" charset="0"/>
              </a:rPr>
              <a:t> not </a:t>
            </a:r>
            <a:r>
              <a:rPr lang="da-DK" sz="1300" dirty="0" err="1">
                <a:cs typeface="Consolas" pitchFamily="49" charset="0"/>
              </a:rPr>
              <a:t>closed</a:t>
            </a:r>
            <a:r>
              <a:rPr lang="da-DK" sz="1300" dirty="0">
                <a:cs typeface="Consolas" pitchFamily="49" charset="0"/>
              </a:rPr>
              <a:t> for 	</a:t>
            </a:r>
            <a:r>
              <a:rPr lang="da-DK" sz="1300" dirty="0" err="1">
                <a:cs typeface="Consolas" pitchFamily="49" charset="0"/>
              </a:rPr>
              <a:t>modifications</a:t>
            </a:r>
            <a:endParaRPr lang="da-DK" sz="1300" dirty="0">
              <a:cs typeface="Consolas" pitchFamily="49" charset="0"/>
            </a:endParaRPr>
          </a:p>
          <a:p>
            <a:pPr>
              <a:tabLst>
                <a:tab pos="360363" algn="l"/>
              </a:tabLst>
            </a:pPr>
            <a:r>
              <a:rPr lang="da-DK" sz="1300" dirty="0">
                <a:cs typeface="Consolas" pitchFamily="49" charset="0"/>
                <a:sym typeface="Wingdings" pitchFamily="2" charset="2"/>
              </a:rPr>
              <a:t>	</a:t>
            </a:r>
            <a:r>
              <a:rPr lang="da-DK" sz="1300" i="1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i="1" dirty="0">
                <a:cs typeface="Consolas" pitchFamily="49" charset="0"/>
              </a:rPr>
              <a:t> </a:t>
            </a:r>
            <a:r>
              <a:rPr lang="da-DK" sz="1300" i="1" dirty="0" err="1">
                <a:cs typeface="Consolas" pitchFamily="49" charset="0"/>
              </a:rPr>
              <a:t>violates</a:t>
            </a:r>
            <a:r>
              <a:rPr lang="da-DK" sz="1300" i="1" dirty="0">
                <a:cs typeface="Consolas" pitchFamily="49" charset="0"/>
              </a:rPr>
              <a:t> OCP!</a:t>
            </a:r>
          </a:p>
        </p:txBody>
      </p:sp>
      <p:cxnSp>
        <p:nvCxnSpPr>
          <p:cNvPr id="18" name="Straight Arrow Connector 17"/>
          <p:cNvCxnSpPr>
            <a:stCxn id="23" idx="2"/>
          </p:cNvCxnSpPr>
          <p:nvPr/>
        </p:nvCxnSpPr>
        <p:spPr>
          <a:xfrm flipH="1">
            <a:off x="1583668" y="3989540"/>
            <a:ext cx="180020" cy="55331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071813"/>
            <a:ext cx="24320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24" y="3071813"/>
            <a:ext cx="9461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79779" y="4542855"/>
            <a:ext cx="3565400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printer = new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YeOlePrinter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for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 in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printer.printChar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6692" y="4539887"/>
            <a:ext cx="3560051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printer = new </a:t>
            </a:r>
            <a:r>
              <a:rPr lang="da-DK" sz="1300" b="1" dirty="0" err="1">
                <a:latin typeface="Consolas" pitchFamily="49" charset="0"/>
                <a:cs typeface="Consolas" pitchFamily="49" charset="0"/>
              </a:rPr>
              <a:t>TheNewPrinter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for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b="1" dirty="0">
                <a:latin typeface="Consolas" pitchFamily="49" charset="0"/>
                <a:cs typeface="Consolas" pitchFamily="49" charset="0"/>
              </a:rPr>
              <a:t>line l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printer.</a:t>
            </a:r>
            <a:r>
              <a:rPr lang="da-DK" sz="1300" b="1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da-DK" sz="1300" b="1" dirty="0">
                <a:latin typeface="Consolas" pitchFamily="49" charset="0"/>
                <a:cs typeface="Consolas" pitchFamily="49" charset="0"/>
              </a:rPr>
              <a:t>(l)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4008" y="5143020"/>
            <a:ext cx="4022255" cy="8925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YeOlePrinter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to put ‘c’ on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 flipH="1" flipV="1">
            <a:off x="5788026" y="3645024"/>
            <a:ext cx="867110" cy="149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6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15" grpId="0" animBg="1"/>
      <p:bldP spid="1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2634</TotalTime>
  <Words>971</Words>
  <Application>Microsoft Macintosh PowerPoint</Application>
  <PresentationFormat>On-screen Show (4:3)</PresentationFormat>
  <Paragraphs>165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AU Passata</vt:lpstr>
      <vt:lpstr>Calibri</vt:lpstr>
      <vt:lpstr>Consolas</vt:lpstr>
      <vt:lpstr>Office Theme</vt:lpstr>
      <vt:lpstr>PowerPoint Presentation</vt:lpstr>
      <vt:lpstr>The Open-Closed Principle (OCP)</vt:lpstr>
      <vt:lpstr>The SOLID acronym</vt:lpstr>
      <vt:lpstr>The Open-Closed Principle (OCP)</vt:lpstr>
      <vt:lpstr>The Open-Closed Principle (OCP)</vt:lpstr>
      <vt:lpstr>OCP dissected</vt:lpstr>
      <vt:lpstr>The OCP dialog</vt:lpstr>
      <vt:lpstr>Text Editor without OCP</vt:lpstr>
      <vt:lpstr>Text Editor without OCP</vt:lpstr>
      <vt:lpstr>The OCP newbie dialog II</vt:lpstr>
      <vt:lpstr>Text Editor with OCP</vt:lpstr>
      <vt:lpstr>Text Editor with OCP</vt:lpstr>
      <vt:lpstr>A final word of caution</vt:lpstr>
      <vt:lpstr>Questions?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Henrik Bitsch Kirk</cp:lastModifiedBy>
  <cp:revision>140</cp:revision>
  <dcterms:created xsi:type="dcterms:W3CDTF">2011-04-02T15:06:22Z</dcterms:created>
  <dcterms:modified xsi:type="dcterms:W3CDTF">2025-09-04T06:48:51Z</dcterms:modified>
</cp:coreProperties>
</file>