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312" r:id="rId4"/>
    <p:sldId id="314" r:id="rId5"/>
    <p:sldId id="317" r:id="rId6"/>
    <p:sldId id="340" r:id="rId7"/>
    <p:sldId id="315" r:id="rId8"/>
    <p:sldId id="316" r:id="rId9"/>
    <p:sldId id="318" r:id="rId10"/>
    <p:sldId id="320" r:id="rId11"/>
    <p:sldId id="319" r:id="rId12"/>
    <p:sldId id="321" r:id="rId13"/>
    <p:sldId id="327" r:id="rId14"/>
    <p:sldId id="349" r:id="rId15"/>
    <p:sldId id="306" r:id="rId16"/>
    <p:sldId id="324" r:id="rId17"/>
    <p:sldId id="311" r:id="rId18"/>
    <p:sldId id="323" r:id="rId19"/>
    <p:sldId id="325" r:id="rId20"/>
    <p:sldId id="326" r:id="rId21"/>
    <p:sldId id="350" r:id="rId22"/>
    <p:sldId id="328" r:id="rId23"/>
    <p:sldId id="329" r:id="rId24"/>
    <p:sldId id="330" r:id="rId25"/>
    <p:sldId id="341" r:id="rId26"/>
    <p:sldId id="342" r:id="rId27"/>
    <p:sldId id="343" r:id="rId28"/>
    <p:sldId id="344" r:id="rId29"/>
    <p:sldId id="345" r:id="rId30"/>
    <p:sldId id="287" r:id="rId31"/>
    <p:sldId id="259" r:id="rId32"/>
    <p:sldId id="257" r:id="rId33"/>
    <p:sldId id="346" r:id="rId34"/>
    <p:sldId id="347" r:id="rId35"/>
    <p:sldId id="348" r:id="rId3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8" autoAdjust="0"/>
    <p:restoredTop sz="76640" autoAdjust="0"/>
  </p:normalViewPr>
  <p:slideViewPr>
    <p:cSldViewPr snapToGrid="0" showGuides="1">
      <p:cViewPr varScale="1">
        <p:scale>
          <a:sx n="122" d="100"/>
          <a:sy n="122" d="100"/>
        </p:scale>
        <p:origin x="16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31-10-2018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The Sensor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may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reply</a:t>
            </a:r>
            <a:r>
              <a:rPr lang="da-DK" baseline="0" dirty="0" smtClean="0"/>
              <a:t> with data </a:t>
            </a:r>
            <a:r>
              <a:rPr lang="da-DK" baseline="0" dirty="0" err="1" smtClean="0"/>
              <a:t>formatted</a:t>
            </a:r>
            <a:r>
              <a:rPr lang="da-DK" baseline="0" dirty="0" smtClean="0"/>
              <a:t> in a </a:t>
            </a:r>
            <a:r>
              <a:rPr lang="da-DK" baseline="0" dirty="0" err="1" smtClean="0"/>
              <a:t>strange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way</a:t>
            </a:r>
            <a:r>
              <a:rPr lang="da-DK" baseline="0" dirty="0" smtClean="0"/>
              <a:t>, </a:t>
            </a:r>
            <a:r>
              <a:rPr lang="da-DK" baseline="0" dirty="0" err="1" smtClean="0"/>
              <a:t>which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shall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be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tranlated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474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looked</a:t>
            </a:r>
            <a:r>
              <a:rPr lang="da-DK" baseline="0" dirty="0" smtClean="0"/>
              <a:t> at event handles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weeks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ago</a:t>
            </a:r>
            <a:r>
              <a:rPr lang="da-DK" baseline="0" dirty="0" smtClean="0"/>
              <a:t>. This is repetition.</a:t>
            </a:r>
          </a:p>
          <a:p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will</a:t>
            </a:r>
            <a:r>
              <a:rPr lang="da-DK" baseline="0" dirty="0" smtClean="0"/>
              <a:t> </a:t>
            </a:r>
            <a:r>
              <a:rPr lang="da-DK" baseline="0" dirty="0" err="1" smtClean="0"/>
              <a:t>use</a:t>
            </a:r>
            <a:r>
              <a:rPr lang="da-DK" baseline="0" dirty="0" smtClean="0"/>
              <a:t> the </a:t>
            </a:r>
            <a:r>
              <a:rPr lang="da-DK" baseline="0" dirty="0" err="1" smtClean="0"/>
              <a:t>AutoResetEvent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84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8589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7246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6576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3599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Det lyder lige som noget vi har brug for.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4993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0505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// </a:t>
            </a:r>
            <a:r>
              <a:rPr lang="en-US" dirty="0" err="1" smtClean="0"/>
              <a:t>InvalidOperationException</a:t>
            </a:r>
            <a:r>
              <a:rPr lang="en-US" dirty="0" smtClean="0"/>
              <a:t> means that Take() was called on a completed collection.</a:t>
            </a:r>
          </a:p>
          <a:p>
            <a:r>
              <a:rPr lang="en-US" dirty="0" smtClean="0"/>
              <a:t>// Some other thread can call </a:t>
            </a:r>
            <a:r>
              <a:rPr lang="en-US" dirty="0" err="1" smtClean="0"/>
              <a:t>CompleteAdding</a:t>
            </a:r>
            <a:r>
              <a:rPr lang="en-US" dirty="0" smtClean="0"/>
              <a:t> after we pass the</a:t>
            </a:r>
          </a:p>
          <a:p>
            <a:r>
              <a:rPr lang="en-US" dirty="0" smtClean="0"/>
              <a:t>// </a:t>
            </a:r>
            <a:r>
              <a:rPr lang="en-US" dirty="0" err="1" smtClean="0"/>
              <a:t>IsCompleted</a:t>
            </a:r>
            <a:r>
              <a:rPr lang="en-US" dirty="0" smtClean="0"/>
              <a:t> check but before we call Take. </a:t>
            </a:r>
          </a:p>
          <a:p>
            <a:r>
              <a:rPr lang="en-US" dirty="0" smtClean="0"/>
              <a:t>// In this example, we can simply catch the exception since the </a:t>
            </a:r>
          </a:p>
          <a:p>
            <a:r>
              <a:rPr lang="en-US" dirty="0" smtClean="0"/>
              <a:t>// loop will break on the next iteration.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4070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554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7979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9695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5121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515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251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But </a:t>
            </a:r>
            <a:r>
              <a:rPr lang="da-DK" dirty="0" err="1" smtClean="0"/>
              <a:t>every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responsibility</a:t>
            </a:r>
            <a:r>
              <a:rPr lang="da-DK" baseline="0" dirty="0" smtClean="0"/>
              <a:t> is a </a:t>
            </a:r>
            <a:r>
              <a:rPr lang="da-DK" baseline="0" dirty="0" err="1" smtClean="0"/>
              <a:t>reason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5658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73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855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519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5710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3714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 smtClean="0"/>
              <a:t>Let’s</a:t>
            </a:r>
            <a:r>
              <a:rPr lang="da-DK" dirty="0" smtClean="0"/>
              <a:t> </a:t>
            </a:r>
            <a:r>
              <a:rPr lang="da-DK" dirty="0" err="1" smtClean="0"/>
              <a:t>assume</a:t>
            </a:r>
            <a:r>
              <a:rPr lang="da-DK" dirty="0" smtClean="0"/>
              <a:t>, </a:t>
            </a:r>
            <a:r>
              <a:rPr lang="da-DK" dirty="0" err="1" smtClean="0"/>
              <a:t>that</a:t>
            </a:r>
            <a:r>
              <a:rPr lang="da-DK" dirty="0" smtClean="0"/>
              <a:t> the </a:t>
            </a:r>
            <a:r>
              <a:rPr lang="da-DK" dirty="0" err="1" smtClean="0"/>
              <a:t>DataContainer</a:t>
            </a:r>
            <a:r>
              <a:rPr lang="da-DK" dirty="0" smtClean="0"/>
              <a:t> </a:t>
            </a:r>
            <a:r>
              <a:rPr lang="da-DK" dirty="0" err="1" smtClean="0"/>
              <a:t>only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can</a:t>
            </a:r>
            <a:r>
              <a:rPr lang="da-DK" baseline="0" dirty="0" smtClean="0"/>
              <a:t> hold a single </a:t>
            </a:r>
            <a:r>
              <a:rPr lang="da-DK" baseline="0" dirty="0" err="1" smtClean="0"/>
              <a:t>value</a:t>
            </a:r>
            <a:r>
              <a:rPr lang="da-DK" baseline="0" dirty="0" smtClean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820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  <a:endParaRPr lang="en-GB" sz="700" b="0" i="0" u="none" strike="noStrike" kern="1200" cap="all" spc="0" baseline="0" dirty="0">
              <a:solidFill>
                <a:srgbClr val="FFFFFF"/>
              </a:solidFill>
              <a:uFillTx/>
              <a:latin typeface="Gill Sans MT" panose="020B05020201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blockingcollection-overview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microsoft.com/en-us/dotnet/api/system.collections.concurrent.iproducerconsumercollection-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standard/collections/thread-safe/how-to-add-and-take-item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matiptop.com/tpms/img/TPMS-warning-light.jpg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://stockmedia.cc/computing_technology/slides/DSD_8790.jp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smtClean="0"/>
              <a:t>Thread </a:t>
            </a:r>
            <a:r>
              <a:rPr lang="da-DK" dirty="0" err="1" smtClean="0"/>
              <a:t>synchronization</a:t>
            </a:r>
            <a:r>
              <a:rPr lang="da-DK" dirty="0" smtClean="0"/>
              <a:t> pt. 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Monitor </a:t>
            </a:r>
            <a:r>
              <a:rPr lang="da-DK" dirty="0" err="1" smtClean="0"/>
              <a:t>consumes</a:t>
            </a:r>
            <a:r>
              <a:rPr lang="da-DK" dirty="0" smtClean="0"/>
              <a:t> </a:t>
            </a:r>
            <a:r>
              <a:rPr lang="da-DK" b="1" dirty="0" smtClean="0"/>
              <a:t>data</a:t>
            </a:r>
            <a:r>
              <a:rPr lang="da-DK" dirty="0" smtClean="0"/>
              <a:t>, </a:t>
            </a:r>
            <a:r>
              <a:rPr lang="da-DK" dirty="0" err="1" smtClean="0"/>
              <a:t>which</a:t>
            </a:r>
            <a:r>
              <a:rPr lang="da-DK" dirty="0" smtClean="0"/>
              <a:t> the Reader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This is a </a:t>
            </a:r>
            <a:r>
              <a:rPr lang="da-DK" dirty="0" err="1" smtClean="0"/>
              <a:t>very</a:t>
            </a:r>
            <a:r>
              <a:rPr lang="da-DK" dirty="0" smtClean="0"/>
              <a:t> common design: Producer – Consumer.</a:t>
            </a:r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Consumer </a:t>
            </a:r>
            <a:r>
              <a:rPr lang="da-DK" dirty="0" err="1" smtClean="0"/>
              <a:t>consumes</a:t>
            </a:r>
            <a:r>
              <a:rPr lang="da-DK" dirty="0" smtClean="0"/>
              <a:t> </a:t>
            </a:r>
            <a:r>
              <a:rPr lang="da-DK" b="1" dirty="0" smtClean="0"/>
              <a:t>data</a:t>
            </a:r>
            <a:r>
              <a:rPr lang="da-DK" dirty="0" smtClean="0"/>
              <a:t>, </a:t>
            </a:r>
            <a:r>
              <a:rPr lang="da-DK" dirty="0" err="1" smtClean="0"/>
              <a:t>which</a:t>
            </a:r>
            <a:r>
              <a:rPr lang="da-DK" dirty="0" smtClean="0"/>
              <a:t> the Provider provides.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Let’s</a:t>
            </a:r>
            <a:r>
              <a:rPr lang="da-DK" dirty="0" smtClean="0"/>
              <a:t> put </a:t>
            </a:r>
            <a:r>
              <a:rPr lang="da-DK" dirty="0" err="1" smtClean="0"/>
              <a:t>that</a:t>
            </a:r>
            <a:r>
              <a:rPr lang="da-DK" dirty="0" smtClean="0"/>
              <a:t> data </a:t>
            </a:r>
            <a:r>
              <a:rPr lang="da-DK" dirty="0" err="1" smtClean="0"/>
              <a:t>into</a:t>
            </a:r>
            <a:r>
              <a:rPr lang="da-DK" dirty="0" smtClean="0"/>
              <a:t> </a:t>
            </a:r>
            <a:r>
              <a:rPr lang="da-DK" dirty="0" err="1" smtClean="0"/>
              <a:t>another</a:t>
            </a:r>
            <a:r>
              <a:rPr lang="da-DK" dirty="0" smtClean="0"/>
              <a:t> </a:t>
            </a:r>
            <a:r>
              <a:rPr lang="da-DK" dirty="0" err="1" smtClean="0"/>
              <a:t>object</a:t>
            </a:r>
            <a:r>
              <a:rPr lang="da-DK" dirty="0" smtClean="0"/>
              <a:t>, so the Consumer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does</a:t>
            </a:r>
            <a:r>
              <a:rPr lang="da-DK" dirty="0" smtClean="0"/>
              <a:t> not have to </a:t>
            </a:r>
            <a:r>
              <a:rPr lang="da-DK" dirty="0" err="1" smtClean="0"/>
              <a:t>know</a:t>
            </a:r>
            <a:r>
              <a:rPr lang="da-DK" dirty="0" smtClean="0"/>
              <a:t> the Producer </a:t>
            </a:r>
            <a:r>
              <a:rPr lang="da-DK" dirty="0" err="1" smtClean="0"/>
              <a:t>thread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Producer - Consumer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Consumer </a:t>
            </a:r>
            <a:r>
              <a:rPr lang="da-DK" dirty="0" err="1" smtClean="0"/>
              <a:t>would</a:t>
            </a:r>
            <a:r>
              <a:rPr lang="da-DK" dirty="0" smtClean="0"/>
              <a:t> like to </a:t>
            </a:r>
            <a:r>
              <a:rPr lang="da-DK" dirty="0" err="1" smtClean="0"/>
              <a:t>know</a:t>
            </a:r>
            <a:r>
              <a:rPr lang="da-DK" dirty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new data is </a:t>
            </a:r>
            <a:r>
              <a:rPr lang="da-DK" dirty="0" err="1" smtClean="0"/>
              <a:t>available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The Producer </a:t>
            </a:r>
            <a:r>
              <a:rPr lang="da-DK" dirty="0" err="1" smtClean="0"/>
              <a:t>would</a:t>
            </a:r>
            <a:r>
              <a:rPr lang="da-DK" dirty="0" smtClean="0"/>
              <a:t> like to </a:t>
            </a:r>
            <a:r>
              <a:rPr lang="da-DK" dirty="0" err="1" smtClean="0"/>
              <a:t>know</a:t>
            </a:r>
            <a:r>
              <a:rPr lang="da-DK" dirty="0" smtClean="0"/>
              <a:t>, </a:t>
            </a:r>
            <a:r>
              <a:rPr lang="da-DK" dirty="0" err="1" smtClean="0"/>
              <a:t>if</a:t>
            </a:r>
            <a:r>
              <a:rPr lang="da-DK" dirty="0" smtClean="0"/>
              <a:t> the data has </a:t>
            </a:r>
            <a:r>
              <a:rPr lang="da-DK" dirty="0" err="1" smtClean="0"/>
              <a:t>been</a:t>
            </a:r>
            <a:r>
              <a:rPr lang="da-DK" dirty="0" smtClean="0"/>
              <a:t> </a:t>
            </a:r>
            <a:r>
              <a:rPr lang="da-DK" dirty="0" err="1" smtClean="0"/>
              <a:t>consumed</a:t>
            </a:r>
            <a:r>
              <a:rPr lang="da-DK" dirty="0" smtClean="0"/>
              <a:t>, so it </a:t>
            </a:r>
            <a:r>
              <a:rPr lang="da-DK" dirty="0" err="1" smtClean="0"/>
              <a:t>can</a:t>
            </a:r>
            <a:r>
              <a:rPr lang="da-DK" dirty="0" smtClean="0"/>
              <a:t> provide a new </a:t>
            </a:r>
            <a:r>
              <a:rPr lang="da-DK" dirty="0" err="1" smtClean="0"/>
              <a:t>value</a:t>
            </a:r>
            <a:r>
              <a:rPr lang="da-DK" dirty="0" smtClean="0"/>
              <a:t>.</a:t>
            </a:r>
            <a:endParaRPr lang="da-DK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6" y="3049517"/>
            <a:ext cx="4113265" cy="245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3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Diagramming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80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Thread </a:t>
            </a:r>
            <a:r>
              <a:rPr lang="da-DK" dirty="0" err="1" smtClean="0"/>
              <a:t>synchronization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18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AutoResetEvent</a:t>
            </a:r>
            <a:r>
              <a:rPr lang="da-DK" dirty="0" smtClean="0"/>
              <a:t> and </a:t>
            </a:r>
            <a:r>
              <a:rPr lang="da-DK" dirty="0" err="1" smtClean="0"/>
              <a:t>ManualResetEvent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5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 smtClean="0"/>
              <a:t>Event handles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to signal from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to </a:t>
            </a:r>
            <a:r>
              <a:rPr lang="da-DK" dirty="0" err="1" smtClean="0"/>
              <a:t>another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 smtClean="0"/>
              <a:t>ManualResetEvent</a:t>
            </a:r>
            <a:r>
              <a:rPr lang="en-US" dirty="0" smtClean="0"/>
              <a:t> </a:t>
            </a:r>
            <a:r>
              <a:rPr lang="en-US" dirty="0"/>
              <a:t>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790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DataContainer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Objects of the </a:t>
            </a:r>
            <a:r>
              <a:rPr lang="da-DK" dirty="0" err="1" smtClean="0"/>
              <a:t>DataContainer</a:t>
            </a:r>
            <a:r>
              <a:rPr lang="da-DK" dirty="0" smtClean="0"/>
              <a:t> class is </a:t>
            </a:r>
            <a:r>
              <a:rPr lang="da-DK" dirty="0" err="1" smtClean="0"/>
              <a:t>used</a:t>
            </a:r>
            <a:r>
              <a:rPr lang="da-DK" dirty="0" smtClean="0"/>
              <a:t> to </a:t>
            </a:r>
            <a:r>
              <a:rPr lang="da-DK" dirty="0" err="1" smtClean="0"/>
              <a:t>pass</a:t>
            </a:r>
            <a:r>
              <a:rPr lang="da-DK" dirty="0" smtClean="0"/>
              <a:t> data from producer to </a:t>
            </a:r>
            <a:r>
              <a:rPr lang="da-DK" dirty="0" err="1" smtClean="0"/>
              <a:t>consumer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tyrePressure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value;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1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Producer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(true)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dataContainer.SetTyrePressure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(1000);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204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Consumer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The Consumer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new data is </a:t>
            </a:r>
            <a:r>
              <a:rPr lang="da-DK" dirty="0" err="1"/>
              <a:t>available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The Producer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know</a:t>
            </a:r>
            <a:r>
              <a:rPr lang="da-DK" dirty="0"/>
              <a:t>, </a:t>
            </a:r>
            <a:r>
              <a:rPr lang="da-DK" dirty="0" err="1"/>
              <a:t>if</a:t>
            </a:r>
            <a:r>
              <a:rPr lang="da-DK" dirty="0"/>
              <a:t> the data has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consumed</a:t>
            </a:r>
            <a:r>
              <a:rPr lang="da-DK" dirty="0"/>
              <a:t>, so it </a:t>
            </a:r>
            <a:r>
              <a:rPr lang="da-DK" dirty="0" err="1"/>
              <a:t>can</a:t>
            </a:r>
            <a:r>
              <a:rPr lang="da-DK" dirty="0"/>
              <a:t> provide a new </a:t>
            </a:r>
            <a:r>
              <a:rPr lang="da-DK" dirty="0" err="1"/>
              <a:t>value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(true)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539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Producer – Consumer </a:t>
            </a:r>
            <a:r>
              <a:rPr lang="da-DK" dirty="0" err="1" smtClean="0"/>
              <a:t>creation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AutoResetEvent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initialized</a:t>
            </a:r>
            <a:r>
              <a:rPr lang="da-DK" dirty="0" smtClean="0"/>
              <a:t> to </a:t>
            </a:r>
            <a:r>
              <a:rPr lang="da-DK" dirty="0" err="1" smtClean="0"/>
              <a:t>be</a:t>
            </a:r>
            <a:r>
              <a:rPr lang="da-DK" dirty="0" smtClean="0"/>
              <a:t> set (true) or not set (false).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AutoResetEvent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</a:t>
            </a:r>
            <a:r>
              <a:rPr lang="da-DK" dirty="0" err="1" smtClean="0"/>
              <a:t>are</a:t>
            </a:r>
            <a:r>
              <a:rPr lang="da-DK" dirty="0" smtClean="0"/>
              <a:t> </a:t>
            </a:r>
            <a:r>
              <a:rPr lang="da-DK" dirty="0" err="1" smtClean="0"/>
              <a:t>injected</a:t>
            </a:r>
            <a:r>
              <a:rPr lang="da-DK" dirty="0" smtClean="0"/>
              <a:t> </a:t>
            </a:r>
            <a:r>
              <a:rPr lang="da-DK" dirty="0" err="1" smtClean="0"/>
              <a:t>into</a:t>
            </a:r>
            <a:r>
              <a:rPr lang="da-DK" dirty="0" smtClean="0"/>
              <a:t> the </a:t>
            </a:r>
            <a:r>
              <a:rPr lang="da-DK" dirty="0" err="1" smtClean="0"/>
              <a:t>constructor</a:t>
            </a:r>
            <a:r>
              <a:rPr lang="da-DK" dirty="0" smtClean="0"/>
              <a:t> of </a:t>
            </a:r>
            <a:r>
              <a:rPr lang="da-DK" dirty="0" err="1" smtClean="0"/>
              <a:t>both</a:t>
            </a:r>
            <a:r>
              <a:rPr lang="da-DK" dirty="0" smtClean="0"/>
              <a:t> the producer and </a:t>
            </a:r>
            <a:r>
              <a:rPr lang="da-DK" dirty="0" err="1" smtClean="0"/>
              <a:t>consumer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Program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(true);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Producer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en-U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Consumer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endParaRPr lang="en-US" sz="1200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dataReadyEvent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dataConsumedEvent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27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Agenda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Producer-Consumer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Thread </a:t>
            </a:r>
            <a:r>
              <a:rPr lang="da-DK" dirty="0" err="1" smtClean="0"/>
              <a:t>synchronization</a:t>
            </a:r>
            <a:endParaRPr lang="da-DK" dirty="0" smtClean="0"/>
          </a:p>
          <a:p>
            <a:pPr marL="0" indent="0">
              <a:buNone/>
            </a:pPr>
            <a:r>
              <a:rPr lang="da-DK" dirty="0"/>
              <a:t>	</a:t>
            </a:r>
            <a:r>
              <a:rPr lang="da-DK" dirty="0" err="1" smtClean="0"/>
              <a:t>AutoResetEvent</a:t>
            </a: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	</a:t>
            </a:r>
            <a:r>
              <a:rPr lang="da-DK" dirty="0" err="1" smtClean="0"/>
              <a:t>ManualResetEvent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Queues and </a:t>
            </a:r>
            <a:r>
              <a:rPr lang="da-DK" dirty="0" err="1" smtClean="0"/>
              <a:t>BlockingCollection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598" y="716589"/>
            <a:ext cx="7990803" cy="542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Queues and </a:t>
            </a:r>
            <a:r>
              <a:rPr lang="da-DK" dirty="0" err="1" smtClean="0"/>
              <a:t>BlockingCollection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639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Queues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Right </a:t>
            </a:r>
            <a:r>
              <a:rPr lang="da-DK" dirty="0" err="1" smtClean="0"/>
              <a:t>now</a:t>
            </a:r>
            <a:r>
              <a:rPr lang="da-DK" dirty="0" smtClean="0"/>
              <a:t>, the producer and </a:t>
            </a:r>
            <a:r>
              <a:rPr lang="da-DK" dirty="0" err="1" smtClean="0"/>
              <a:t>consumer</a:t>
            </a:r>
            <a:r>
              <a:rPr lang="da-DK" dirty="0" smtClean="0"/>
              <a:t> runs in </a:t>
            </a:r>
            <a:r>
              <a:rPr lang="da-DK" dirty="0" err="1" smtClean="0"/>
              <a:t>lock</a:t>
            </a:r>
            <a:r>
              <a:rPr lang="da-DK" dirty="0" smtClean="0"/>
              <a:t>-step.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6020715" cy="373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1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Queues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1768" y="1311965"/>
            <a:ext cx="3822032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Right </a:t>
            </a:r>
            <a:r>
              <a:rPr lang="da-DK" dirty="0" err="1" smtClean="0"/>
              <a:t>now</a:t>
            </a:r>
            <a:r>
              <a:rPr lang="da-DK" dirty="0" smtClean="0"/>
              <a:t>, the producer and </a:t>
            </a:r>
            <a:r>
              <a:rPr lang="da-DK" dirty="0" err="1" smtClean="0"/>
              <a:t>consumer</a:t>
            </a:r>
            <a:r>
              <a:rPr lang="da-DK" dirty="0" smtClean="0"/>
              <a:t> runs in </a:t>
            </a:r>
            <a:r>
              <a:rPr lang="da-DK" dirty="0" err="1" smtClean="0"/>
              <a:t>lock</a:t>
            </a:r>
            <a:r>
              <a:rPr lang="da-DK" dirty="0" smtClean="0"/>
              <a:t>-step.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To </a:t>
            </a:r>
            <a:r>
              <a:rPr lang="da-DK" dirty="0" err="1" smtClean="0"/>
              <a:t>overcome</a:t>
            </a:r>
            <a:r>
              <a:rPr lang="da-DK" dirty="0" smtClean="0"/>
              <a:t> </a:t>
            </a:r>
            <a:r>
              <a:rPr lang="da-DK" dirty="0" err="1" smtClean="0"/>
              <a:t>this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introduce</a:t>
            </a:r>
            <a:r>
              <a:rPr lang="da-DK" dirty="0" smtClean="0"/>
              <a:t> a </a:t>
            </a:r>
            <a:r>
              <a:rPr lang="da-DK" dirty="0" err="1" smtClean="0"/>
              <a:t>queue</a:t>
            </a:r>
            <a:r>
              <a:rPr lang="da-DK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04472"/>
            <a:ext cx="5949041" cy="37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.Net </a:t>
            </a:r>
            <a:r>
              <a:rPr lang="da-DK" dirty="0" err="1" smtClean="0"/>
              <a:t>System.Collections.Concurrent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 smtClean="0"/>
              <a:t>Access to the </a:t>
            </a:r>
            <a:r>
              <a:rPr lang="da-DK" dirty="0" err="1" smtClean="0"/>
              <a:t>queue</a:t>
            </a:r>
            <a:r>
              <a:rPr lang="da-DK" dirty="0" smtClean="0"/>
              <a:t> must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r>
              <a:rPr lang="da-DK" dirty="0" smtClean="0"/>
              <a:t>. </a:t>
            </a:r>
          </a:p>
          <a:p>
            <a:pPr marL="0" indent="0">
              <a:buNone/>
            </a:pP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do </a:t>
            </a:r>
            <a:r>
              <a:rPr lang="da-DK" dirty="0" err="1" smtClean="0"/>
              <a:t>this</a:t>
            </a:r>
            <a:r>
              <a:rPr lang="da-DK" dirty="0" smtClean="0"/>
              <a:t> with </a:t>
            </a:r>
            <a:r>
              <a:rPr lang="da-DK" b="1" dirty="0" err="1" smtClean="0"/>
              <a:t>locks</a:t>
            </a:r>
            <a:r>
              <a:rPr lang="da-DK" dirty="0" smtClean="0"/>
              <a:t>, but...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.Net has </a:t>
            </a:r>
            <a:r>
              <a:rPr lang="da-DK" dirty="0" err="1" smtClean="0"/>
              <a:t>built</a:t>
            </a:r>
            <a:r>
              <a:rPr lang="da-DK" dirty="0" smtClean="0"/>
              <a:t> in </a:t>
            </a:r>
            <a:r>
              <a:rPr lang="da-DK" dirty="0" err="1" smtClean="0"/>
              <a:t>thread</a:t>
            </a:r>
            <a:r>
              <a:rPr lang="da-DK" dirty="0" smtClean="0"/>
              <a:t> </a:t>
            </a:r>
            <a:r>
              <a:rPr lang="da-DK" dirty="0" err="1" smtClean="0"/>
              <a:t>safe</a:t>
            </a:r>
            <a:r>
              <a:rPr lang="da-DK" dirty="0" smtClean="0"/>
              <a:t> </a:t>
            </a:r>
            <a:r>
              <a:rPr lang="da-DK" dirty="0" err="1" smtClean="0"/>
              <a:t>collections</a:t>
            </a:r>
            <a:r>
              <a:rPr lang="da-DK" dirty="0" smtClean="0"/>
              <a:t>:</a:t>
            </a:r>
          </a:p>
          <a:p>
            <a:pPr marL="457200" lvl="1" indent="0">
              <a:buNone/>
            </a:pPr>
            <a:r>
              <a:rPr lang="da-DK" dirty="0" err="1" smtClean="0"/>
              <a:t>ConcurrentQueue</a:t>
            </a:r>
            <a:r>
              <a:rPr lang="da-DK" dirty="0" smtClean="0"/>
              <a:t>&lt;T&gt;</a:t>
            </a:r>
          </a:p>
          <a:p>
            <a:pPr marL="457200" lvl="1" indent="0">
              <a:buNone/>
            </a:pPr>
            <a:r>
              <a:rPr lang="da-DK" dirty="0" err="1" smtClean="0"/>
              <a:t>ConcurrentStack</a:t>
            </a:r>
            <a:r>
              <a:rPr lang="da-DK" dirty="0" smtClean="0"/>
              <a:t>&lt;T&gt;</a:t>
            </a:r>
          </a:p>
          <a:p>
            <a:pPr marL="457200" lvl="1" indent="0">
              <a:buNone/>
            </a:pPr>
            <a:r>
              <a:rPr lang="da-DK" dirty="0" err="1" smtClean="0"/>
              <a:t>ConcurrentBag</a:t>
            </a:r>
            <a:r>
              <a:rPr lang="da-DK" dirty="0" smtClean="0"/>
              <a:t>&lt;T&gt;</a:t>
            </a:r>
          </a:p>
          <a:p>
            <a:pPr marL="457200" lvl="1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smtClean="0"/>
              <a:t>And </a:t>
            </a:r>
            <a:r>
              <a:rPr lang="da-DK" dirty="0" err="1" smtClean="0"/>
              <a:t>BlockingCollection</a:t>
            </a:r>
            <a:r>
              <a:rPr lang="da-DK" dirty="0" smtClean="0"/>
              <a:t>&lt;T&gt; </a:t>
            </a:r>
            <a:r>
              <a:rPr lang="da-DK" dirty="0" err="1" smtClean="0"/>
              <a:t>which</a:t>
            </a:r>
            <a:r>
              <a:rPr lang="da-DK" dirty="0" smtClean="0"/>
              <a:t> </a:t>
            </a:r>
            <a:r>
              <a:rPr lang="da-DK" dirty="0" err="1" smtClean="0"/>
              <a:t>implements</a:t>
            </a:r>
            <a:r>
              <a:rPr lang="da-DK" dirty="0" smtClean="0"/>
              <a:t> the Producer-Consumer pattern.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33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BlockingCollection</a:t>
            </a:r>
            <a:r>
              <a:rPr lang="da-DK" dirty="0" smtClean="0"/>
              <a:t>&lt;T&gt;</a:t>
            </a:r>
            <a:endParaRPr lang="da-DK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6392985"/>
            <a:ext cx="7766538" cy="2266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6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  <a:hlinkClick r:id="rId3"/>
              </a:rPr>
              <a:t>https://</a:t>
            </a:r>
            <a:r>
              <a:rPr lang="da-DK" dirty="0" smtClean="0">
                <a:latin typeface="Gill Sans MT" panose="020B0502020104020203" pitchFamily="34" charset="0"/>
                <a:hlinkClick r:id="rId3"/>
              </a:rPr>
              <a:t>docs.microsoft.com/en-us/dotnet/standard/collections/thread-safe/blockingcollection-overview</a:t>
            </a:r>
            <a:endParaRPr lang="da-DK" dirty="0" smtClean="0">
              <a:latin typeface="Gill Sans MT" panose="020B05020201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35120"/>
            <a:ext cx="1070512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thread-safe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provides the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following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features: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altLang="da-D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implementation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the Producer-Consumer pattern.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Concurrent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taking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items from multiple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threads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Optional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maximum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capacity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removal operations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when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empty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full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Insertion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removal "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try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 operations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do not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up to a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specified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period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da-DK" altLang="da-DK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Encapsulates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any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collection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type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implements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da-DK" altLang="da-DK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IProducerConsumerCollection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&lt;T&gt;</a:t>
            </a:r>
            <a:r>
              <a:rPr kumimoji="0" lang="da-DK" altLang="da-DK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56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BlockingCollection</a:t>
            </a:r>
            <a:r>
              <a:rPr lang="da-DK" dirty="0" smtClean="0"/>
              <a:t>&lt;T&gt; - Producer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dirty="0" err="1" smtClean="0"/>
              <a:t>We’ll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a </a:t>
            </a:r>
            <a:r>
              <a:rPr lang="da-DK" dirty="0" err="1" smtClean="0"/>
              <a:t>BlockingCollection</a:t>
            </a:r>
            <a:r>
              <a:rPr lang="da-DK" dirty="0" smtClean="0"/>
              <a:t> as the </a:t>
            </a:r>
            <a:r>
              <a:rPr lang="da-DK" dirty="0" err="1" smtClean="0"/>
              <a:t>queue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BlockingCollection</a:t>
            </a:r>
            <a:r>
              <a:rPr lang="da-DK" dirty="0" smtClean="0"/>
              <a:t> handles all </a:t>
            </a:r>
            <a:r>
              <a:rPr lang="da-DK" dirty="0" err="1" smtClean="0"/>
              <a:t>synchronization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Calling</a:t>
            </a:r>
            <a:r>
              <a:rPr lang="da-DK" dirty="0" smtClean="0"/>
              <a:t> </a:t>
            </a:r>
            <a:r>
              <a:rPr lang="da-DK" dirty="0" err="1" smtClean="0"/>
              <a:t>CompleteAdding</a:t>
            </a:r>
            <a:r>
              <a:rPr lang="da-DK" dirty="0" smtClean="0"/>
              <a:t>() signals to the receiver, </a:t>
            </a:r>
            <a:r>
              <a:rPr lang="da-DK" dirty="0" err="1" smtClean="0"/>
              <a:t>that</a:t>
            </a:r>
            <a:r>
              <a:rPr lang="da-DK" dirty="0"/>
              <a:t> </a:t>
            </a:r>
            <a:r>
              <a:rPr lang="da-DK" dirty="0" smtClean="0"/>
              <a:t>it </a:t>
            </a:r>
            <a:r>
              <a:rPr lang="da-DK" dirty="0" err="1" smtClean="0"/>
              <a:t>shall</a:t>
            </a:r>
            <a:r>
              <a:rPr lang="da-DK" dirty="0" smtClean="0"/>
              <a:t> </a:t>
            </a:r>
            <a:r>
              <a:rPr lang="da-DK" dirty="0" err="1" smtClean="0"/>
              <a:t>expect</a:t>
            </a:r>
            <a:r>
              <a:rPr lang="da-DK" dirty="0" smtClean="0"/>
              <a:t> no more data.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class Producer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Random _random = new Random();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50;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&gt; 0)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pressure =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random.Next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(0, 50);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reading = new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reading.SetTyrePressure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(pressure);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(reading);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dataQueue.CompleteAdding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BlockingCollection</a:t>
            </a:r>
            <a:r>
              <a:rPr lang="da-DK" dirty="0" smtClean="0"/>
              <a:t>&lt;T&gt; - Consumer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consumer</a:t>
            </a:r>
            <a:r>
              <a:rPr lang="da-DK" dirty="0" smtClean="0"/>
              <a:t> </a:t>
            </a:r>
            <a:r>
              <a:rPr lang="da-DK" dirty="0" err="1" smtClean="0"/>
              <a:t>takes</a:t>
            </a:r>
            <a:r>
              <a:rPr lang="da-DK" dirty="0" smtClean="0"/>
              <a:t> data from the </a:t>
            </a:r>
            <a:r>
              <a:rPr lang="da-DK" dirty="0" err="1" smtClean="0"/>
              <a:t>queue</a:t>
            </a:r>
            <a:r>
              <a:rPr lang="da-DK" dirty="0" smtClean="0"/>
              <a:t>, </a:t>
            </a:r>
            <a:r>
              <a:rPr lang="da-DK" dirty="0" err="1" smtClean="0"/>
              <a:t>until</a:t>
            </a:r>
            <a:r>
              <a:rPr lang="da-DK" dirty="0" smtClean="0"/>
              <a:t> </a:t>
            </a:r>
            <a:r>
              <a:rPr lang="da-DK" dirty="0" err="1" smtClean="0"/>
              <a:t>IsCompleted</a:t>
            </a:r>
            <a:r>
              <a:rPr lang="da-DK" dirty="0" smtClean="0"/>
              <a:t> is set to true (by </a:t>
            </a:r>
            <a:r>
              <a:rPr lang="da-DK" dirty="0" err="1" smtClean="0"/>
              <a:t>CompleteAdding</a:t>
            </a:r>
            <a:r>
              <a:rPr lang="da-DK" dirty="0" smtClean="0"/>
              <a:t>() by the producer).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 smtClean="0"/>
              <a:t>Remember</a:t>
            </a:r>
            <a:r>
              <a:rPr lang="da-DK" dirty="0" smtClean="0"/>
              <a:t> </a:t>
            </a:r>
            <a:r>
              <a:rPr lang="da-DK" dirty="0" err="1" smtClean="0"/>
              <a:t>try-catch</a:t>
            </a:r>
            <a:r>
              <a:rPr lang="da-DK" dirty="0" smtClean="0"/>
              <a:t> </a:t>
            </a:r>
            <a:r>
              <a:rPr lang="da-DK" dirty="0" err="1" smtClean="0"/>
              <a:t>around</a:t>
            </a:r>
            <a:r>
              <a:rPr lang="da-DK" dirty="0" smtClean="0"/>
              <a:t> the Take() </a:t>
            </a:r>
            <a:r>
              <a:rPr lang="da-DK" dirty="0" err="1" smtClean="0"/>
              <a:t>invocation</a:t>
            </a:r>
            <a:r>
              <a:rPr lang="da-DK" dirty="0" smtClean="0"/>
              <a:t>. The </a:t>
            </a:r>
            <a:r>
              <a:rPr lang="da-DK" dirty="0" err="1" smtClean="0"/>
              <a:t>queue</a:t>
            </a:r>
            <a:r>
              <a:rPr lang="da-DK" dirty="0" smtClean="0"/>
              <a:t> </a:t>
            </a:r>
            <a:r>
              <a:rPr lang="da-DK" dirty="0" err="1" smtClean="0"/>
              <a:t>might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marked as </a:t>
            </a:r>
            <a:r>
              <a:rPr lang="da-DK" dirty="0" err="1" smtClean="0"/>
              <a:t>completed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Consumer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Consumer(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Run()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while (!_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dataQueue.IsCompleted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container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dataQueue.Take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container.GetTyrePressure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Tyre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pressure: {0}", pressure);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catch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InvalidOperationException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// IOE means that Take() was called on a completed collection.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(10);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("No more data expected");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300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BlockingCollection</a:t>
            </a:r>
            <a:r>
              <a:rPr lang="da-DK" dirty="0" smtClean="0"/>
              <a:t>&lt;T&gt; - Creation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847" y="1311965"/>
            <a:ext cx="3775952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99666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static void Main(string[]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new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BlockingCollection</a:t>
            </a:r>
            <a:r>
              <a:rPr lang="en-US" sz="14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DataContainer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Producer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Producer(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Consumer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Consumer(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dataQueue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consumer.Run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producerThread.Start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consumerThread.Start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80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BlockingCollection</a:t>
            </a:r>
            <a:r>
              <a:rPr lang="da-DK" dirty="0" smtClean="0"/>
              <a:t> – </a:t>
            </a:r>
            <a:r>
              <a:rPr lang="da-DK" dirty="0" err="1" smtClean="0"/>
              <a:t>Add</a:t>
            </a:r>
            <a:r>
              <a:rPr lang="da-DK" dirty="0" smtClean="0"/>
              <a:t>/Take with timeouts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0646" y="1311965"/>
            <a:ext cx="4523154" cy="3861820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If </a:t>
            </a:r>
            <a:r>
              <a:rPr lang="da-DK" dirty="0" err="1" smtClean="0"/>
              <a:t>you</a:t>
            </a:r>
            <a:r>
              <a:rPr lang="da-DK" dirty="0" smtClean="0"/>
              <a:t> have </a:t>
            </a:r>
            <a:r>
              <a:rPr lang="da-DK" dirty="0" err="1" smtClean="0"/>
              <a:t>something</a:t>
            </a:r>
            <a:r>
              <a:rPr lang="da-DK" dirty="0" smtClean="0"/>
              <a:t> </a:t>
            </a:r>
            <a:r>
              <a:rPr lang="da-DK" dirty="0" err="1" smtClean="0"/>
              <a:t>else</a:t>
            </a:r>
            <a:r>
              <a:rPr lang="da-DK" dirty="0" smtClean="0"/>
              <a:t> for the </a:t>
            </a:r>
            <a:r>
              <a:rPr lang="da-DK" dirty="0" err="1" smtClean="0"/>
              <a:t>thread</a:t>
            </a:r>
            <a:r>
              <a:rPr lang="da-DK" dirty="0" smtClean="0"/>
              <a:t> to do,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timeouts on the </a:t>
            </a:r>
            <a:r>
              <a:rPr lang="da-DK" dirty="0" err="1" smtClean="0"/>
              <a:t>Add</a:t>
            </a:r>
            <a:r>
              <a:rPr lang="da-DK" dirty="0" smtClean="0"/>
              <a:t> and Take </a:t>
            </a:r>
            <a:r>
              <a:rPr lang="da-DK" dirty="0" err="1" smtClean="0"/>
              <a:t>method</a:t>
            </a:r>
            <a:r>
              <a:rPr lang="da-DK" dirty="0" smtClean="0"/>
              <a:t>.</a:t>
            </a:r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503364" y="1311965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public bool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TryAdd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(T item,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millisecondsTimeout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3363" y="2456919"/>
            <a:ext cx="5577005" cy="68877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public bool TryTake (out T item, TimeSpan timeout);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flipH="1">
            <a:off x="445475" y="5396148"/>
            <a:ext cx="6471139" cy="98754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da-DK" dirty="0" smtClean="0">
              <a:latin typeface="Gill Sans MT" panose="020B05020201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6060" y="5652681"/>
            <a:ext cx="111681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/>
              <a:t>See </a:t>
            </a:r>
            <a:r>
              <a:rPr lang="da-DK" dirty="0" err="1" smtClean="0"/>
              <a:t>code</a:t>
            </a:r>
            <a:r>
              <a:rPr lang="da-DK" dirty="0" smtClean="0"/>
              <a:t> </a:t>
            </a:r>
            <a:r>
              <a:rPr lang="da-DK" dirty="0" err="1" smtClean="0"/>
              <a:t>examples</a:t>
            </a:r>
            <a:r>
              <a:rPr lang="da-DK" dirty="0" smtClean="0"/>
              <a:t> on:</a:t>
            </a:r>
            <a:endParaRPr lang="da-DK" dirty="0" smtClean="0">
              <a:hlinkClick r:id="rId3"/>
            </a:endParaRPr>
          </a:p>
          <a:p>
            <a:r>
              <a:rPr lang="da-DK" dirty="0" smtClean="0">
                <a:hlinkClick r:id="rId3"/>
              </a:rPr>
              <a:t>https</a:t>
            </a:r>
            <a:r>
              <a:rPr lang="da-DK" dirty="0">
                <a:hlinkClick r:id="rId3"/>
              </a:rPr>
              <a:t>://</a:t>
            </a:r>
            <a:r>
              <a:rPr lang="da-DK" dirty="0" smtClean="0">
                <a:hlinkClick r:id="rId3"/>
              </a:rPr>
              <a:t>docs.microsoft.com/en-us/dotnet/standard/collections/thread-safe/how-to-add-and-take-items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9686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Tyre </a:t>
            </a:r>
            <a:r>
              <a:rPr lang="da-DK" dirty="0" err="1" smtClean="0"/>
              <a:t>Pressure</a:t>
            </a:r>
            <a:r>
              <a:rPr lang="da-DK" dirty="0" smtClean="0"/>
              <a:t> Monitor System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86" y="1943650"/>
            <a:ext cx="8092828" cy="3600938"/>
          </a:xfr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 smtClean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1, 2, 3 and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4</a:t>
            </a:r>
            <a:endParaRPr lang="da-DK" sz="6000" b="1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(and 5, 6 and 7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like or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continue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the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from last </a:t>
            </a:r>
            <a:r>
              <a:rPr lang="da-DK" sz="48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week</a:t>
            </a:r>
            <a:r>
              <a:rPr lang="da-DK" sz="48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)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 and image </a:t>
            </a:r>
            <a:r>
              <a:rPr lang="da-DK" dirty="0" err="1" smtClean="0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</a:t>
            </a:r>
            <a:r>
              <a:rPr lang="da-DK" sz="1800" dirty="0" smtClean="0">
                <a:hlinkClick r:id="rId2"/>
              </a:rPr>
              <a:t>i5.walmartimages.com/asr/5bf8c70c-c0f4-46c8-8de2-d14417c3dcdb_2.a974142a063bb1f235f672f9a68eeb10.jpeg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/>
              <a:t>TPMS: </a:t>
            </a:r>
            <a:r>
              <a:rPr lang="da-DK" sz="1800" dirty="0">
                <a:hlinkClick r:id="rId3"/>
              </a:rPr>
              <a:t>http://</a:t>
            </a:r>
            <a:r>
              <a:rPr lang="da-DK" sz="1800" dirty="0" smtClean="0">
                <a:hlinkClick r:id="rId3"/>
              </a:rPr>
              <a:t>www.rematiptop.com/tpms/img/TPMS-warning-light.jpg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 smtClean="0"/>
              <a:t>Computer </a:t>
            </a:r>
            <a:r>
              <a:rPr lang="da-DK" sz="1800" dirty="0"/>
              <a:t>keyboard: </a:t>
            </a:r>
            <a:r>
              <a:rPr lang="da-DK" sz="1800" dirty="0">
                <a:hlinkClick r:id="rId4"/>
              </a:rPr>
              <a:t>http://</a:t>
            </a:r>
            <a:r>
              <a:rPr lang="da-DK" sz="1800" dirty="0" smtClean="0">
                <a:hlinkClick r:id="rId4"/>
              </a:rPr>
              <a:t>stockmedia.cc/computing_technology/slides/DSD_8790.jpg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5"/>
              </a:rPr>
              <a:t>http://</a:t>
            </a:r>
            <a:r>
              <a:rPr lang="da-DK" sz="1800" dirty="0" smtClean="0">
                <a:hlinkClick r:id="rId5"/>
              </a:rPr>
              <a:t>wjreviews.com/reviews-cta/bonus.png</a:t>
            </a:r>
            <a:endParaRPr lang="da-DK" sz="1800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Communication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dirty="0" smtClean="0"/>
              <a:t>Event handles </a:t>
            </a:r>
            <a:r>
              <a:rPr lang="da-DK" dirty="0" err="1" smtClean="0"/>
              <a:t>can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used</a:t>
            </a:r>
            <a:r>
              <a:rPr lang="da-DK" dirty="0" smtClean="0"/>
              <a:t> to signal from 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thread</a:t>
            </a:r>
            <a:r>
              <a:rPr lang="da-DK" dirty="0" smtClean="0"/>
              <a:t> to </a:t>
            </a:r>
            <a:r>
              <a:rPr lang="da-DK" dirty="0" err="1" smtClean="0"/>
              <a:t>another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en-US" b="1" i="1" dirty="0" err="1"/>
              <a:t>AutoResetEvent</a:t>
            </a:r>
            <a:r>
              <a:rPr lang="en-US" dirty="0"/>
              <a:t> changes from signaled to </a:t>
            </a:r>
            <a:r>
              <a:rPr lang="en-US" dirty="0" err="1"/>
              <a:t>unsignaled</a:t>
            </a:r>
            <a:r>
              <a:rPr lang="en-US" dirty="0"/>
              <a:t> automatically any time it activates a thread.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 smtClean="0"/>
              <a:t>ManualResetEvent</a:t>
            </a:r>
            <a:r>
              <a:rPr lang="en-US" dirty="0" smtClean="0"/>
              <a:t> </a:t>
            </a:r>
            <a:r>
              <a:rPr lang="en-US" dirty="0"/>
              <a:t>allows any number of threads to be activated by its signaled state, and will only revert to an </a:t>
            </a:r>
            <a:r>
              <a:rPr lang="en-US" dirty="0" err="1"/>
              <a:t>unsignaled</a:t>
            </a:r>
            <a:r>
              <a:rPr lang="en-US" dirty="0"/>
              <a:t> state when its Reset method is called.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Worker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string _name;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Worker(string name,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_name = 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("{0} #{1}", _name,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6683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Communication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Program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event1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event2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writer1 = new Worker("W1", 10, event1, event2);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writer2 = new Worker("W2", 10, event2, event1);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myThread1 = new Thread(writer1.DoWork);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myThread2 = new Thread(writer2.DoWork);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myThread1.Start();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myThread2.Start();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491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Communication</a:t>
            </a:r>
            <a:r>
              <a:rPr lang="da-DK" dirty="0" smtClean="0"/>
              <a:t> </a:t>
            </a:r>
            <a:r>
              <a:rPr lang="da-DK" dirty="0" err="1" smtClean="0"/>
              <a:t>between</a:t>
            </a:r>
            <a:r>
              <a:rPr lang="da-DK" dirty="0" smtClean="0"/>
              <a:t> </a:t>
            </a:r>
            <a:r>
              <a:rPr lang="da-DK" dirty="0" err="1" smtClean="0"/>
              <a:t>threads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6819090" y="1298516"/>
            <a:ext cx="519457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Program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static void Main(string[]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event1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event2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(false);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writer1 = new Worker("W1", 10, event1, event2);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Worker writer2 = new Worker("W2", 10, event2, event1);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myThread1 = new Thread(writer1.DoWork);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Thread myThread2 = new Thread(writer2.DoWork);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myThread1.Start();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myThread2.Start();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Console.ReadKey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Worker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string _name;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Worker(string name,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AutoResetEvent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_name = name;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numberOfIterations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("{0} #{1}", _name,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eventToSignal.Set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eventToWaitFor.WaitOne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664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TPMS 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 smtClean="0"/>
              <a:t>TyrePressureMonitor</a:t>
            </a:r>
            <a:r>
              <a:rPr lang="da-DK" dirty="0" smtClean="0"/>
              <a:t> has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responsibilities</a:t>
            </a:r>
            <a:r>
              <a:rPr lang="da-DK" dirty="0" smtClean="0"/>
              <a:t>: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sz="2400" dirty="0" smtClean="0"/>
              <a:t>Read the </a:t>
            </a:r>
            <a:r>
              <a:rPr lang="da-DK" sz="2400" dirty="0" err="1" smtClean="0"/>
              <a:t>pressure</a:t>
            </a:r>
            <a:r>
              <a:rPr lang="da-DK" sz="2400" dirty="0" smtClean="0"/>
              <a:t> </a:t>
            </a:r>
            <a:r>
              <a:rPr lang="da-DK" sz="2400" dirty="0" err="1" smtClean="0"/>
              <a:t>using</a:t>
            </a:r>
            <a:r>
              <a:rPr lang="da-DK" sz="2400" dirty="0" smtClean="0"/>
              <a:t> the </a:t>
            </a:r>
            <a:r>
              <a:rPr lang="da-DK" sz="2400" dirty="0" err="1" smtClean="0"/>
              <a:t>TyrePressureSensor</a:t>
            </a:r>
            <a:r>
              <a:rPr lang="da-DK" sz="2400" dirty="0" smtClean="0"/>
              <a:t>.</a:t>
            </a:r>
          </a:p>
          <a:p>
            <a:r>
              <a:rPr lang="da-DK" sz="2400" dirty="0" err="1" smtClean="0"/>
              <a:t>Determine</a:t>
            </a:r>
            <a:r>
              <a:rPr lang="da-DK" sz="2400" dirty="0" smtClean="0"/>
              <a:t> </a:t>
            </a:r>
            <a:r>
              <a:rPr lang="da-DK" sz="2400" dirty="0" err="1" smtClean="0"/>
              <a:t>if</a:t>
            </a:r>
            <a:r>
              <a:rPr lang="da-DK" sz="2400" dirty="0" smtClean="0"/>
              <a:t> the </a:t>
            </a:r>
            <a:r>
              <a:rPr lang="da-DK" sz="2400" dirty="0" err="1" smtClean="0"/>
              <a:t>pressure</a:t>
            </a:r>
            <a:r>
              <a:rPr lang="da-DK" sz="2400" dirty="0" smtClean="0"/>
              <a:t> is </a:t>
            </a:r>
            <a:r>
              <a:rPr lang="da-DK" sz="2400" dirty="0" err="1" smtClean="0"/>
              <a:t>too</a:t>
            </a:r>
            <a:r>
              <a:rPr lang="da-DK" sz="2400" dirty="0" smtClean="0"/>
              <a:t> low.</a:t>
            </a:r>
          </a:p>
          <a:p>
            <a:r>
              <a:rPr lang="da-DK" sz="2400" dirty="0" err="1" smtClean="0"/>
              <a:t>Turn</a:t>
            </a:r>
            <a:r>
              <a:rPr lang="da-DK" sz="2400" dirty="0" smtClean="0"/>
              <a:t> on/</a:t>
            </a:r>
            <a:r>
              <a:rPr lang="da-DK" sz="2400" dirty="0" err="1" smtClean="0"/>
              <a:t>off</a:t>
            </a:r>
            <a:r>
              <a:rPr lang="da-DK" sz="2400" dirty="0" smtClean="0"/>
              <a:t> the </a:t>
            </a:r>
            <a:r>
              <a:rPr lang="da-DK" sz="2400" dirty="0" err="1" smtClean="0"/>
              <a:t>PressureLowIndicator</a:t>
            </a:r>
            <a:endParaRPr lang="da-DK" sz="2400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2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96975"/>
          </a:xfrm>
        </p:spPr>
        <p:txBody>
          <a:bodyPr>
            <a:normAutofit/>
          </a:bodyPr>
          <a:lstStyle/>
          <a:p>
            <a:r>
              <a:rPr lang="da-DK" dirty="0" smtClean="0"/>
              <a:t>Design </a:t>
            </a:r>
            <a:r>
              <a:rPr lang="da-DK" dirty="0" err="1" smtClean="0"/>
              <a:t>principle</a:t>
            </a:r>
            <a:r>
              <a:rPr lang="da-DK" dirty="0" smtClean="0"/>
              <a:t>: Single </a:t>
            </a:r>
            <a:r>
              <a:rPr lang="da-DK" dirty="0" err="1" smtClean="0"/>
              <a:t>Responsibility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 smtClean="0"/>
              <a:t>THERE </a:t>
            </a:r>
            <a:r>
              <a:rPr lang="en-US" sz="3600" dirty="0"/>
              <a:t>SHOULD NEVER BE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MORE </a:t>
            </a:r>
            <a:r>
              <a:rPr lang="en-US" sz="3600" dirty="0"/>
              <a:t>THAN ONE REASON </a:t>
            </a:r>
            <a:endParaRPr lang="en-US" sz="3600" dirty="0" smtClean="0"/>
          </a:p>
          <a:p>
            <a:pPr marL="0" indent="0" algn="ctr">
              <a:buNone/>
            </a:pPr>
            <a:r>
              <a:rPr lang="en-US" sz="3600" dirty="0" smtClean="0"/>
              <a:t>FOR A CLASS </a:t>
            </a:r>
            <a:r>
              <a:rPr lang="en-US" sz="3600" dirty="0"/>
              <a:t>TO CHANGE</a:t>
            </a:r>
          </a:p>
          <a:p>
            <a:endParaRPr lang="da-DK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23850" y="6383696"/>
            <a:ext cx="8801100" cy="4286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1400" dirty="0" smtClean="0"/>
              <a:t>Robert Martin: The </a:t>
            </a:r>
            <a:r>
              <a:rPr lang="da-DK" sz="1400" dirty="0"/>
              <a:t>Single </a:t>
            </a:r>
            <a:r>
              <a:rPr lang="da-DK" sz="1400" dirty="0" err="1"/>
              <a:t>Responsibility</a:t>
            </a:r>
            <a:r>
              <a:rPr lang="da-DK" sz="1400" dirty="0"/>
              <a:t> </a:t>
            </a:r>
            <a:r>
              <a:rPr lang="da-DK" sz="1400" dirty="0" err="1"/>
              <a:t>Principle</a:t>
            </a:r>
            <a:endParaRPr lang="da-DK" sz="1400" dirty="0" smtClean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7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TPMS design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 smtClean="0"/>
              <a:t>TyrePressureMonitor</a:t>
            </a:r>
            <a:r>
              <a:rPr lang="da-DK" dirty="0" smtClean="0"/>
              <a:t> has </a:t>
            </a:r>
            <a:r>
              <a:rPr lang="da-DK" dirty="0" err="1" smtClean="0"/>
              <a:t>many</a:t>
            </a:r>
            <a:r>
              <a:rPr lang="da-DK" dirty="0" smtClean="0"/>
              <a:t> </a:t>
            </a:r>
            <a:r>
              <a:rPr lang="da-DK" dirty="0" err="1" smtClean="0"/>
              <a:t>responsibilities</a:t>
            </a:r>
            <a:r>
              <a:rPr lang="da-DK" dirty="0" smtClean="0"/>
              <a:t>:</a:t>
            </a:r>
          </a:p>
          <a:p>
            <a:pPr marL="0" indent="0">
              <a:buNone/>
            </a:pPr>
            <a:endParaRPr lang="da-DK" dirty="0" smtClean="0"/>
          </a:p>
          <a:p>
            <a:r>
              <a:rPr lang="da-DK" sz="2400" dirty="0" smtClean="0"/>
              <a:t>Read the </a:t>
            </a:r>
            <a:r>
              <a:rPr lang="da-DK" sz="2400" dirty="0" err="1" smtClean="0"/>
              <a:t>pressure</a:t>
            </a:r>
            <a:r>
              <a:rPr lang="da-DK" sz="2400" dirty="0" smtClean="0"/>
              <a:t> </a:t>
            </a:r>
            <a:r>
              <a:rPr lang="da-DK" sz="2400" dirty="0" err="1" smtClean="0"/>
              <a:t>using</a:t>
            </a:r>
            <a:r>
              <a:rPr lang="da-DK" sz="2400" dirty="0" smtClean="0"/>
              <a:t> the </a:t>
            </a:r>
            <a:r>
              <a:rPr lang="da-DK" sz="2400" dirty="0" err="1" smtClean="0"/>
              <a:t>TyrePressureSensor</a:t>
            </a:r>
            <a:r>
              <a:rPr lang="da-DK" sz="2400" dirty="0" smtClean="0"/>
              <a:t>.</a:t>
            </a:r>
          </a:p>
          <a:p>
            <a:r>
              <a:rPr lang="da-DK" sz="2400" dirty="0" err="1" smtClean="0"/>
              <a:t>Determine</a:t>
            </a:r>
            <a:r>
              <a:rPr lang="da-DK" sz="2400" dirty="0" smtClean="0"/>
              <a:t> </a:t>
            </a:r>
            <a:r>
              <a:rPr lang="da-DK" sz="2400" dirty="0" err="1" smtClean="0"/>
              <a:t>if</a:t>
            </a:r>
            <a:r>
              <a:rPr lang="da-DK" sz="2400" dirty="0" smtClean="0"/>
              <a:t> the </a:t>
            </a:r>
            <a:r>
              <a:rPr lang="da-DK" sz="2400" dirty="0" err="1" smtClean="0"/>
              <a:t>pressure</a:t>
            </a:r>
            <a:r>
              <a:rPr lang="da-DK" sz="2400" dirty="0" smtClean="0"/>
              <a:t> is </a:t>
            </a:r>
            <a:r>
              <a:rPr lang="da-DK" sz="2400" dirty="0" err="1" smtClean="0"/>
              <a:t>too</a:t>
            </a:r>
            <a:r>
              <a:rPr lang="da-DK" sz="2400" dirty="0" smtClean="0"/>
              <a:t> low.</a:t>
            </a:r>
          </a:p>
          <a:p>
            <a:r>
              <a:rPr lang="da-DK" sz="2400" dirty="0" err="1" smtClean="0"/>
              <a:t>Turn</a:t>
            </a:r>
            <a:r>
              <a:rPr lang="da-DK" sz="2400" dirty="0" smtClean="0"/>
              <a:t> on/</a:t>
            </a:r>
            <a:r>
              <a:rPr lang="da-DK" sz="2400" dirty="0" err="1" smtClean="0"/>
              <a:t>off</a:t>
            </a:r>
            <a:r>
              <a:rPr lang="da-DK" sz="2400" dirty="0" smtClean="0"/>
              <a:t> the </a:t>
            </a:r>
            <a:r>
              <a:rPr lang="da-DK" sz="2400" dirty="0" err="1" smtClean="0"/>
              <a:t>PressureLowIndicator</a:t>
            </a:r>
            <a:endParaRPr lang="da-DK" sz="2400" dirty="0" smtClean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9425" y="1311965"/>
            <a:ext cx="4524375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Now, </a:t>
            </a:r>
            <a:r>
              <a:rPr lang="da-DK" dirty="0" err="1" smtClean="0"/>
              <a:t>reading</a:t>
            </a:r>
            <a:r>
              <a:rPr lang="da-DK" dirty="0" smtClean="0"/>
              <a:t> the </a:t>
            </a:r>
            <a:r>
              <a:rPr lang="da-DK" dirty="0" err="1" smtClean="0"/>
              <a:t>pressure</a:t>
            </a:r>
            <a:r>
              <a:rPr lang="da-DK" dirty="0" smtClean="0"/>
              <a:t> is </a:t>
            </a:r>
            <a:r>
              <a:rPr lang="da-DK" dirty="0" err="1" smtClean="0"/>
              <a:t>separated</a:t>
            </a:r>
            <a:r>
              <a:rPr lang="da-DK" dirty="0" smtClean="0"/>
              <a:t> out.</a:t>
            </a:r>
          </a:p>
          <a:p>
            <a:pPr marL="0" indent="0">
              <a:buNone/>
            </a:pPr>
            <a:endParaRPr lang="da-DK" dirty="0" smtClean="0"/>
          </a:p>
          <a:p>
            <a:pPr marL="0" indent="0">
              <a:buNone/>
            </a:pPr>
            <a:r>
              <a:rPr lang="da-DK" dirty="0" err="1" smtClean="0"/>
              <a:t>Wouldn’t</a:t>
            </a:r>
            <a:r>
              <a:rPr lang="da-DK" dirty="0" smtClean="0"/>
              <a:t> it </a:t>
            </a:r>
            <a:r>
              <a:rPr lang="da-DK" dirty="0" err="1" smtClean="0"/>
              <a:t>be</a:t>
            </a:r>
            <a:r>
              <a:rPr lang="da-DK" dirty="0" smtClean="0"/>
              <a:t> </a:t>
            </a:r>
            <a:r>
              <a:rPr lang="da-DK" dirty="0" err="1" smtClean="0"/>
              <a:t>nice</a:t>
            </a:r>
            <a:r>
              <a:rPr lang="da-DK" dirty="0" smtClean="0"/>
              <a:t>, </a:t>
            </a:r>
            <a:r>
              <a:rPr lang="da-DK" dirty="0" err="1" smtClean="0"/>
              <a:t>if</a:t>
            </a:r>
            <a:r>
              <a:rPr lang="da-DK" dirty="0" smtClean="0"/>
              <a:t> the </a:t>
            </a:r>
            <a:r>
              <a:rPr lang="da-DK" dirty="0" err="1" smtClean="0"/>
              <a:t>pressure</a:t>
            </a:r>
            <a:r>
              <a:rPr lang="da-DK" dirty="0" smtClean="0"/>
              <a:t> monitor did not have to </a:t>
            </a:r>
            <a:r>
              <a:rPr lang="da-DK" dirty="0" err="1" smtClean="0"/>
              <a:t>control</a:t>
            </a:r>
            <a:r>
              <a:rPr lang="da-DK" dirty="0" smtClean="0"/>
              <a:t> </a:t>
            </a:r>
            <a:r>
              <a:rPr lang="da-DK" dirty="0" err="1" smtClean="0"/>
              <a:t>when</a:t>
            </a:r>
            <a:r>
              <a:rPr lang="da-DK" dirty="0" smtClean="0"/>
              <a:t> the </a:t>
            </a:r>
            <a:r>
              <a:rPr lang="da-DK" dirty="0" err="1" smtClean="0"/>
              <a:t>pressure</a:t>
            </a:r>
            <a:r>
              <a:rPr lang="da-DK" dirty="0" smtClean="0"/>
              <a:t> </a:t>
            </a:r>
            <a:r>
              <a:rPr lang="da-DK" dirty="0" err="1" smtClean="0"/>
              <a:t>was</a:t>
            </a:r>
            <a:r>
              <a:rPr lang="da-DK" dirty="0" smtClean="0"/>
              <a:t> </a:t>
            </a:r>
            <a:r>
              <a:rPr lang="da-DK" dirty="0" err="1" smtClean="0"/>
              <a:t>read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6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 smtClean="0"/>
              <a:t>Let’s</a:t>
            </a:r>
            <a:r>
              <a:rPr lang="da-DK" dirty="0" smtClean="0"/>
              <a:t> put the </a:t>
            </a:r>
            <a:r>
              <a:rPr lang="da-DK" dirty="0" err="1" smtClean="0"/>
              <a:t>TyrePressureReader</a:t>
            </a:r>
            <a:r>
              <a:rPr lang="da-DK" dirty="0" smtClean="0"/>
              <a:t> on a separate </a:t>
            </a:r>
            <a:r>
              <a:rPr lang="da-DK" dirty="0" err="1" smtClean="0"/>
              <a:t>thread</a:t>
            </a:r>
            <a:r>
              <a:rPr lang="da-DK" dirty="0" smtClean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How </a:t>
            </a:r>
            <a:r>
              <a:rPr lang="da-DK" dirty="0" err="1" smtClean="0"/>
              <a:t>does</a:t>
            </a:r>
            <a:r>
              <a:rPr lang="da-DK" dirty="0" smtClean="0"/>
              <a:t> the </a:t>
            </a:r>
            <a:r>
              <a:rPr lang="da-DK" dirty="0" err="1" smtClean="0"/>
              <a:t>TyrePressureMonitor</a:t>
            </a:r>
            <a:r>
              <a:rPr lang="da-DK" dirty="0" smtClean="0"/>
              <a:t> </a:t>
            </a:r>
            <a:r>
              <a:rPr lang="da-DK" dirty="0" err="1" smtClean="0"/>
              <a:t>know</a:t>
            </a:r>
            <a:r>
              <a:rPr lang="da-DK" dirty="0" smtClean="0"/>
              <a:t>, </a:t>
            </a:r>
            <a:r>
              <a:rPr lang="da-DK" dirty="0" err="1" smtClean="0"/>
              <a:t>when</a:t>
            </a:r>
            <a:r>
              <a:rPr lang="da-DK" dirty="0" smtClean="0"/>
              <a:t> a new </a:t>
            </a:r>
            <a:r>
              <a:rPr lang="da-DK" dirty="0" err="1" smtClean="0"/>
              <a:t>reading</a:t>
            </a:r>
            <a:r>
              <a:rPr lang="da-DK" dirty="0" smtClean="0"/>
              <a:t> has </a:t>
            </a:r>
            <a:r>
              <a:rPr lang="da-DK" dirty="0" err="1" smtClean="0"/>
              <a:t>taken</a:t>
            </a:r>
            <a:r>
              <a:rPr lang="da-DK" dirty="0" smtClean="0"/>
              <a:t> </a:t>
            </a:r>
            <a:r>
              <a:rPr lang="da-DK" dirty="0" err="1" smtClean="0"/>
              <a:t>place</a:t>
            </a:r>
            <a:r>
              <a:rPr lang="da-DK" dirty="0" smtClean="0"/>
              <a:t>?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0" y="1311965"/>
            <a:ext cx="45339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smtClean="0"/>
              <a:t>The Monitor </a:t>
            </a:r>
            <a:r>
              <a:rPr lang="da-DK" dirty="0" err="1" smtClean="0"/>
              <a:t>consumes</a:t>
            </a:r>
            <a:r>
              <a:rPr lang="da-DK" dirty="0" smtClean="0"/>
              <a:t> </a:t>
            </a:r>
            <a:r>
              <a:rPr lang="da-DK" b="1" dirty="0" smtClean="0"/>
              <a:t>data</a:t>
            </a:r>
            <a:r>
              <a:rPr lang="da-DK" dirty="0" smtClean="0"/>
              <a:t>, </a:t>
            </a:r>
            <a:r>
              <a:rPr lang="da-DK" dirty="0" err="1" smtClean="0"/>
              <a:t>which</a:t>
            </a:r>
            <a:r>
              <a:rPr lang="da-DK" dirty="0" smtClean="0"/>
              <a:t> the Reader provides.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18" y="1568090"/>
            <a:ext cx="4113265" cy="37408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417" y="1568089"/>
            <a:ext cx="4113265" cy="3740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416" y="1568089"/>
            <a:ext cx="4113265" cy="374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4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9254</TotalTime>
  <Words>2008</Words>
  <Application>Microsoft Office PowerPoint</Application>
  <PresentationFormat>Widescreen</PresentationFormat>
  <Paragraphs>430</Paragraphs>
  <Slides>35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Agenda</vt:lpstr>
      <vt:lpstr>Tyre Pressure Monitor System</vt:lpstr>
      <vt:lpstr>TPMS design</vt:lpstr>
      <vt:lpstr>Design principle: Single Responsibility</vt:lpstr>
      <vt:lpstr>TPMS design</vt:lpstr>
      <vt:lpstr>PowerPoint Presentation</vt:lpstr>
      <vt:lpstr>PowerPoint Presentation</vt:lpstr>
      <vt:lpstr>PowerPoint Presentation</vt:lpstr>
      <vt:lpstr>Producer - Consumer</vt:lpstr>
      <vt:lpstr>Producer - Consumer</vt:lpstr>
      <vt:lpstr>Producer - Consumer</vt:lpstr>
      <vt:lpstr>Diagramming</vt:lpstr>
      <vt:lpstr>Thread synchronization</vt:lpstr>
      <vt:lpstr>AutoResetEvent and ManualResetEvent</vt:lpstr>
      <vt:lpstr>DataContainer</vt:lpstr>
      <vt:lpstr>Producer</vt:lpstr>
      <vt:lpstr>Consumer</vt:lpstr>
      <vt:lpstr>Producer – Consumer creation</vt:lpstr>
      <vt:lpstr>PowerPoint Presentation</vt:lpstr>
      <vt:lpstr>Queues and BlockingCollection</vt:lpstr>
      <vt:lpstr>Queues</vt:lpstr>
      <vt:lpstr>Queues</vt:lpstr>
      <vt:lpstr>.Net System.Collections.Concurrent</vt:lpstr>
      <vt:lpstr>BlockingCollection&lt;T&gt;</vt:lpstr>
      <vt:lpstr>BlockingCollection&lt;T&gt; - Producer</vt:lpstr>
      <vt:lpstr>BlockingCollection&lt;T&gt; - Consumer</vt:lpstr>
      <vt:lpstr>BlockingCollection&lt;T&gt; - Creation</vt:lpstr>
      <vt:lpstr>BlockingCollection – Add/Take with timeouts</vt:lpstr>
      <vt:lpstr>Your turn</vt:lpstr>
      <vt:lpstr>References and image sources</vt:lpstr>
      <vt:lpstr>PowerPoint Presentation</vt:lpstr>
      <vt:lpstr>Communication between threads</vt:lpstr>
      <vt:lpstr>Communication between threads</vt:lpstr>
      <vt:lpstr>Communication between threads</vt:lpstr>
    </vt:vector>
  </TitlesOfParts>
  <Company>Aarhus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176</cp:revision>
  <dcterms:created xsi:type="dcterms:W3CDTF">2017-09-19T09:05:55Z</dcterms:created>
  <dcterms:modified xsi:type="dcterms:W3CDTF">2018-10-31T10:38:40Z</dcterms:modified>
</cp:coreProperties>
</file>