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6" r:id="rId4"/>
    <p:sldId id="258" r:id="rId5"/>
    <p:sldId id="274" r:id="rId6"/>
    <p:sldId id="283" r:id="rId7"/>
    <p:sldId id="290" r:id="rId8"/>
    <p:sldId id="279" r:id="rId9"/>
    <p:sldId id="284" r:id="rId10"/>
    <p:sldId id="285" r:id="rId11"/>
    <p:sldId id="287" r:id="rId12"/>
    <p:sldId id="286" r:id="rId13"/>
    <p:sldId id="288" r:id="rId14"/>
    <p:sldId id="289" r:id="rId15"/>
    <p:sldId id="291" r:id="rId16"/>
    <p:sldId id="292" r:id="rId17"/>
    <p:sldId id="259" r:id="rId18"/>
    <p:sldId id="257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40" autoAdjust="0"/>
  </p:normalViewPr>
  <p:slideViewPr>
    <p:cSldViewPr snapToGrid="0" showGuides="1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04-10-2017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6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709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70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BackgroundWorker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seems</a:t>
            </a:r>
            <a:r>
              <a:rPr lang="da-DK" baseline="0" dirty="0" smtClean="0"/>
              <a:t> to fit </a:t>
            </a:r>
            <a:r>
              <a:rPr lang="da-DK" baseline="0" dirty="0" err="1" smtClean="0"/>
              <a:t>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goals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36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244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890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91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178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496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95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03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  <a:endParaRPr lang="en-GB" sz="700" b="0" i="0" u="none" strike="noStrike" kern="1200" cap="all" spc="0" baseline="0" dirty="0">
              <a:solidFill>
                <a:srgbClr val="FFFFFF"/>
              </a:solidFill>
              <a:uFillTx/>
              <a:latin typeface="Gill Sans MT" panose="020B05020201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www.raymond.cc/blog/forcefully-close-full-screen-application-or-game-with-superf4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?view=netframework-4.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csharp/programming-guide/concepts/threading/walkthrough-multithreading-with-the-backgroundworker-compone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dowork?view=netframework-4.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async?view=netframework-4.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030997" y="1311965"/>
            <a:ext cx="9755188" cy="1274331"/>
          </a:xfrm>
        </p:spPr>
        <p:txBody>
          <a:bodyPr/>
          <a:lstStyle/>
          <a:p>
            <a:r>
              <a:rPr lang="da-DK" dirty="0" err="1" smtClean="0"/>
              <a:t>Threading</a:t>
            </a:r>
            <a:r>
              <a:rPr lang="da-DK" dirty="0" smtClean="0"/>
              <a:t> and Windows Forms</a:t>
            </a:r>
            <a:endParaRPr lang="da-DK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79" y="2312890"/>
            <a:ext cx="5982643" cy="37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6" y="365126"/>
            <a:ext cx="8545688" cy="3239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backgroundWorker1_DoWork(object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System.ComponentModel.BackgroundWorker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System.ComponentModel.BackgroundWorker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Words object and call the main method.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Words WC = (Words)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WC.CountWords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(worker, e);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2800" y="3324578"/>
            <a:ext cx="7320844" cy="3285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StartThread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method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runs on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this.WordsCounted.Text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= "0";</a:t>
            </a:r>
          </a:p>
          <a:p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worker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calls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Words WC = new Words();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WC.CompareString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this.CompareString.Text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WC.SourceFile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this.SourceFile.Text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Start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asynchronous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operation.  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backgroundWorker1.RunWorkerAsync(WC);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Down Arrow 7"/>
          <p:cNvSpPr/>
          <p:nvPr/>
        </p:nvSpPr>
        <p:spPr>
          <a:xfrm rot="14065562">
            <a:off x="4063999" y="3326591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484488" y="4967111"/>
            <a:ext cx="2743200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 smtClean="0">
                <a:latin typeface="Gill Sans MT" panose="020B0502020104020203" pitchFamily="34" charset="0"/>
              </a:rPr>
              <a:t>Called</a:t>
            </a:r>
            <a:r>
              <a:rPr lang="da-DK" sz="2000" dirty="0" smtClean="0">
                <a:latin typeface="Gill Sans MT" panose="020B0502020104020203" pitchFamily="34" charset="0"/>
              </a:rPr>
              <a:t> </a:t>
            </a:r>
            <a:r>
              <a:rPr lang="da-DK" sz="2000" dirty="0" err="1" smtClean="0">
                <a:latin typeface="Gill Sans MT" panose="020B0502020104020203" pitchFamily="34" charset="0"/>
              </a:rPr>
              <a:t>when</a:t>
            </a:r>
            <a:r>
              <a:rPr lang="da-DK" sz="2000" dirty="0" smtClean="0">
                <a:latin typeface="Gill Sans MT" panose="020B0502020104020203" pitchFamily="34" charset="0"/>
              </a:rPr>
              <a:t> the Start </a:t>
            </a:r>
            <a:r>
              <a:rPr lang="da-DK" sz="2000" dirty="0" err="1" smtClean="0">
                <a:latin typeface="Gill Sans MT" panose="020B0502020104020203" pitchFamily="34" charset="0"/>
              </a:rPr>
              <a:t>button</a:t>
            </a:r>
            <a:r>
              <a:rPr lang="da-DK" sz="2000" dirty="0" smtClean="0">
                <a:latin typeface="Gill Sans MT" panose="020B0502020104020203" pitchFamily="34" charset="0"/>
              </a:rPr>
              <a:t> is </a:t>
            </a:r>
            <a:r>
              <a:rPr lang="da-DK" sz="2000" dirty="0" err="1" smtClean="0">
                <a:latin typeface="Gill Sans MT" panose="020B0502020104020203" pitchFamily="34" charset="0"/>
              </a:rPr>
              <a:t>clicked</a:t>
            </a:r>
            <a:r>
              <a:rPr lang="da-DK" sz="2000" dirty="0" smtClean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0" name="Down Arrow 9"/>
          <p:cNvSpPr/>
          <p:nvPr/>
        </p:nvSpPr>
        <p:spPr>
          <a:xfrm rot="6127987">
            <a:off x="8262962" y="68456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9458841" y="519290"/>
            <a:ext cx="2484803" cy="1817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 smtClean="0">
                <a:latin typeface="Gill Sans MT" panose="020B0502020104020203" pitchFamily="34" charset="0"/>
              </a:rPr>
              <a:t>Set as the </a:t>
            </a:r>
            <a:r>
              <a:rPr lang="da-DK" sz="2000" dirty="0" err="1" smtClean="0">
                <a:latin typeface="Gill Sans MT" panose="020B0502020104020203" pitchFamily="34" charset="0"/>
              </a:rPr>
              <a:t>DoWork</a:t>
            </a:r>
            <a:r>
              <a:rPr lang="da-DK" sz="2000" dirty="0" smtClean="0">
                <a:latin typeface="Gill Sans MT" panose="020B0502020104020203" pitchFamily="34" charset="0"/>
              </a:rPr>
              <a:t> event handler on the </a:t>
            </a:r>
            <a:r>
              <a:rPr lang="da-DK" sz="2000" dirty="0" err="1" smtClean="0">
                <a:latin typeface="Gill Sans MT" panose="020B0502020104020203" pitchFamily="34" charset="0"/>
              </a:rPr>
              <a:t>background</a:t>
            </a:r>
            <a:r>
              <a:rPr lang="da-DK" sz="2000" dirty="0" smtClean="0">
                <a:latin typeface="Gill Sans MT" panose="020B0502020104020203" pitchFamily="34" charset="0"/>
              </a:rPr>
              <a:t> </a:t>
            </a:r>
            <a:r>
              <a:rPr lang="da-DK" sz="2000" dirty="0" err="1" smtClean="0">
                <a:latin typeface="Gill Sans MT" panose="020B0502020104020203" pitchFamily="34" charset="0"/>
              </a:rPr>
              <a:t>worker</a:t>
            </a:r>
            <a:r>
              <a:rPr lang="da-DK" sz="2000" dirty="0" smtClean="0">
                <a:latin typeface="Gill Sans MT" panose="020B0502020104020203" pitchFamily="34" charset="0"/>
              </a:rPr>
              <a:t>.</a:t>
            </a:r>
          </a:p>
          <a:p>
            <a:endParaRPr lang="da-DK" sz="2000" dirty="0" smtClean="0">
              <a:latin typeface="Gill Sans MT" panose="020B0502020104020203" pitchFamily="34" charset="0"/>
            </a:endParaRPr>
          </a:p>
          <a:p>
            <a:r>
              <a:rPr lang="da-DK" sz="2000" dirty="0" err="1" smtClean="0">
                <a:latin typeface="Gill Sans MT" panose="020B0502020104020203" pitchFamily="34" charset="0"/>
              </a:rPr>
              <a:t>Called</a:t>
            </a:r>
            <a:r>
              <a:rPr lang="da-DK" sz="2000" dirty="0" smtClean="0">
                <a:latin typeface="Gill Sans MT" panose="020B0502020104020203" pitchFamily="34" charset="0"/>
              </a:rPr>
              <a:t> on a </a:t>
            </a:r>
            <a:r>
              <a:rPr lang="da-DK" sz="2000" dirty="0" err="1" smtClean="0">
                <a:latin typeface="Gill Sans MT" panose="020B0502020104020203" pitchFamily="34" charset="0"/>
              </a:rPr>
              <a:t>background</a:t>
            </a:r>
            <a:r>
              <a:rPr lang="da-DK" sz="2000" dirty="0" smtClean="0">
                <a:latin typeface="Gill Sans MT" panose="020B0502020104020203" pitchFamily="34" charset="0"/>
              </a:rPr>
              <a:t> </a:t>
            </a:r>
            <a:r>
              <a:rPr lang="da-DK" sz="2000" dirty="0" err="1" smtClean="0">
                <a:latin typeface="Gill Sans MT" panose="020B0502020104020203" pitchFamily="34" charset="0"/>
              </a:rPr>
              <a:t>thread</a:t>
            </a:r>
            <a:r>
              <a:rPr lang="da-DK" sz="2000" dirty="0" smtClean="0">
                <a:latin typeface="Gill Sans MT" panose="020B0502020104020203" pitchFamily="34" charset="0"/>
              </a:rPr>
              <a:t> at </a:t>
            </a:r>
            <a:r>
              <a:rPr lang="da-DK" sz="2000" dirty="0" err="1" smtClean="0">
                <a:latin typeface="Gill Sans MT" panose="020B0502020104020203" pitchFamily="34" charset="0"/>
              </a:rPr>
              <a:t>some</a:t>
            </a:r>
            <a:r>
              <a:rPr lang="da-DK" sz="2000" dirty="0" smtClean="0">
                <a:latin typeface="Gill Sans MT" panose="020B0502020104020203" pitchFamily="34" charset="0"/>
              </a:rPr>
              <a:t> point in time.</a:t>
            </a:r>
          </a:p>
        </p:txBody>
      </p:sp>
      <p:sp>
        <p:nvSpPr>
          <p:cNvPr id="13" name="Down Arrow 12"/>
          <p:cNvSpPr/>
          <p:nvPr/>
        </p:nvSpPr>
        <p:spPr>
          <a:xfrm rot="1097222">
            <a:off x="9618356" y="3233305"/>
            <a:ext cx="327378" cy="294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9306441" y="2477865"/>
            <a:ext cx="2484803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 smtClean="0">
                <a:latin typeface="Gill Sans MT" panose="020B0502020104020203" pitchFamily="34" charset="0"/>
              </a:rPr>
              <a:t>Argument to the </a:t>
            </a:r>
            <a:r>
              <a:rPr lang="da-DK" sz="2000" dirty="0" err="1" smtClean="0">
                <a:latin typeface="Gill Sans MT" panose="020B0502020104020203" pitchFamily="34" charset="0"/>
              </a:rPr>
              <a:t>DoWork</a:t>
            </a:r>
            <a:r>
              <a:rPr lang="da-DK" sz="2000" dirty="0" smtClean="0">
                <a:latin typeface="Gill Sans MT" panose="020B0502020104020203" pitchFamily="34" charset="0"/>
              </a:rPr>
              <a:t>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2099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Reporting progress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hlinkClick r:id="rId3"/>
              </a:rPr>
              <a:t>ReportProgress</a:t>
            </a:r>
            <a:endParaRPr lang="da-DK" i="1" dirty="0" smtClean="0"/>
          </a:p>
          <a:p>
            <a:pPr marL="0" indent="0">
              <a:buNone/>
            </a:pPr>
            <a:r>
              <a:rPr lang="da-DK" dirty="0" err="1" smtClean="0"/>
              <a:t>takes</a:t>
            </a:r>
            <a:r>
              <a:rPr lang="da-DK" dirty="0" smtClean="0"/>
              <a:t> a </a:t>
            </a:r>
            <a:r>
              <a:rPr lang="da-DK" dirty="0" err="1" smtClean="0"/>
              <a:t>percentage</a:t>
            </a:r>
            <a:r>
              <a:rPr lang="da-DK" dirty="0" smtClean="0"/>
              <a:t> </a:t>
            </a:r>
            <a:r>
              <a:rPr lang="da-DK" dirty="0" err="1" smtClean="0"/>
              <a:t>complete</a:t>
            </a:r>
            <a:r>
              <a:rPr lang="da-DK" dirty="0" smtClean="0"/>
              <a:t> and a </a:t>
            </a:r>
            <a:r>
              <a:rPr lang="da-DK" dirty="0" err="1" smtClean="0"/>
              <a:t>custom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 as arguments.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105232"/>
            <a:ext cx="7699022" cy="56003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// Object to store the current state, for passing to the caller.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CurrentState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LinesCounted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WordsMatched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CountWords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System.ComponentModel.BackgroundWorker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System.ComponentModel.DoWorkEventArgs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// do some work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state.LinesCounted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LinesCounted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state.WordsMatched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WordCount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(0, state);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// do some more work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</a:t>
            </a:r>
            <a:r>
              <a:rPr lang="en-US" sz="3600" dirty="0" smtClean="0"/>
              <a:t>progress reports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receive notifications of progress updates, handle the </a:t>
            </a:r>
            <a:r>
              <a:rPr lang="en-US" dirty="0" err="1">
                <a:hlinkClick r:id="rId3"/>
              </a:rPr>
              <a:t>ProgressChanged</a:t>
            </a:r>
            <a:r>
              <a:rPr lang="en-US" dirty="0"/>
              <a:t>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backgroundWorker1_ProgressChanged(object sender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					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ProgressChangedEventArgs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Words.CurrentState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 =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Words.CurrentState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this.LinesCounted.Text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state.LinesCounted.ToString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this.WordsCounted.Text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state.WordsMatched.ToString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Listen for events that signal when your operation is finished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receive a notification when the operation is completed, handle 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event.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backgroundWorker1_RunWorkerCompleted(object sender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RunWorkerCompletedEventArgs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called when the background thread finishes.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null)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("Error: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e.Error.Message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("Word counting canceled.");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("Finished counting words.");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Cancel</a:t>
            </a:r>
            <a:r>
              <a:rPr lang="da-DK" sz="3200" dirty="0"/>
              <a:t> the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err="1" smtClean="0">
                <a:hlinkClick r:id="rId3"/>
              </a:rPr>
              <a:t>RunWorkerCompleted</a:t>
            </a:r>
            <a:r>
              <a:rPr lang="en-US" sz="2400" dirty="0" smtClean="0"/>
              <a:t> event handler will be called after cancellation.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Cancel_Click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Cancel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this.backgroundWorker1.CancelAsync();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6602675">
            <a:off x="5588159" y="1618856"/>
            <a:ext cx="327378" cy="569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8583293" y="5199179"/>
            <a:ext cx="2743200" cy="790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 smtClean="0">
                <a:latin typeface="Gill Sans MT" panose="020B0502020104020203" pitchFamily="34" charset="0"/>
              </a:rPr>
              <a:t>Called</a:t>
            </a:r>
            <a:r>
              <a:rPr lang="da-DK" sz="2000" dirty="0" smtClean="0">
                <a:latin typeface="Gill Sans MT" panose="020B0502020104020203" pitchFamily="34" charset="0"/>
              </a:rPr>
              <a:t> </a:t>
            </a:r>
            <a:r>
              <a:rPr lang="da-DK" sz="2000" dirty="0" err="1" smtClean="0">
                <a:latin typeface="Gill Sans MT" panose="020B0502020104020203" pitchFamily="34" charset="0"/>
              </a:rPr>
              <a:t>when</a:t>
            </a:r>
            <a:r>
              <a:rPr lang="da-DK" sz="2000" dirty="0" smtClean="0">
                <a:latin typeface="Gill Sans MT" panose="020B0502020104020203" pitchFamily="34" charset="0"/>
              </a:rPr>
              <a:t> the </a:t>
            </a:r>
            <a:r>
              <a:rPr lang="da-DK" sz="2000" dirty="0" err="1" smtClean="0">
                <a:latin typeface="Gill Sans MT" panose="020B0502020104020203" pitchFamily="34" charset="0"/>
              </a:rPr>
              <a:t>Cancel</a:t>
            </a:r>
            <a:r>
              <a:rPr lang="da-DK" sz="2000" dirty="0" smtClean="0">
                <a:latin typeface="Gill Sans MT" panose="020B0502020104020203" pitchFamily="34" charset="0"/>
              </a:rPr>
              <a:t> </a:t>
            </a:r>
            <a:r>
              <a:rPr lang="da-DK" sz="2000" dirty="0" err="1" smtClean="0">
                <a:latin typeface="Gill Sans MT" panose="020B0502020104020203" pitchFamily="34" charset="0"/>
              </a:rPr>
              <a:t>button</a:t>
            </a:r>
            <a:r>
              <a:rPr lang="da-DK" sz="2000" dirty="0" smtClean="0">
                <a:latin typeface="Gill Sans MT" panose="020B0502020104020203" pitchFamily="34" charset="0"/>
              </a:rPr>
              <a:t> is </a:t>
            </a:r>
            <a:r>
              <a:rPr lang="da-DK" sz="2000" dirty="0" err="1" smtClean="0">
                <a:latin typeface="Gill Sans MT" panose="020B0502020104020203" pitchFamily="34" charset="0"/>
              </a:rPr>
              <a:t>clicked</a:t>
            </a:r>
            <a:r>
              <a:rPr lang="da-DK" sz="2000" dirty="0" smtClean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9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2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3, 4, 5 and 6</a:t>
            </a:r>
            <a:endParaRPr lang="da-DK" sz="6000" b="1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 and image </a:t>
            </a:r>
            <a:r>
              <a:rPr lang="da-DK" dirty="0" err="1" smtClean="0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smtClean="0"/>
              <a:t>Images:</a:t>
            </a:r>
          </a:p>
          <a:p>
            <a:pPr marL="0" indent="0">
              <a:buNone/>
            </a:pPr>
            <a:r>
              <a:rPr lang="da-DK" sz="1800" dirty="0" err="1" smtClean="0"/>
              <a:t>BadApp</a:t>
            </a:r>
            <a:r>
              <a:rPr lang="da-DK" sz="1800" dirty="0" smtClean="0"/>
              <a:t> not </a:t>
            </a:r>
            <a:r>
              <a:rPr lang="da-DK" sz="1800" dirty="0" err="1" smtClean="0"/>
              <a:t>responding</a:t>
            </a:r>
            <a:r>
              <a:rPr lang="da-DK" sz="1800" dirty="0" smtClean="0"/>
              <a:t>: </a:t>
            </a:r>
            <a:r>
              <a:rPr lang="da-DK" sz="1800" dirty="0">
                <a:hlinkClick r:id="rId2"/>
              </a:rPr>
              <a:t>https://www.raymond.cc/blog/forcefully-close-full-screen-application-or-game-with-superf4</a:t>
            </a:r>
            <a:r>
              <a:rPr lang="da-DK" sz="1800" dirty="0" smtClean="0">
                <a:hlinkClick r:id="rId2"/>
              </a:rPr>
              <a:t>/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 smtClean="0"/>
              <a:t>Computer </a:t>
            </a:r>
            <a:r>
              <a:rPr lang="da-DK" sz="1800" dirty="0"/>
              <a:t>keyboard: </a:t>
            </a:r>
            <a:r>
              <a:rPr lang="da-DK" sz="1800" dirty="0">
                <a:hlinkClick r:id="rId3"/>
              </a:rPr>
              <a:t>http://</a:t>
            </a:r>
            <a:r>
              <a:rPr lang="da-DK" sz="1800" dirty="0" smtClean="0">
                <a:hlinkClick r:id="rId3"/>
              </a:rPr>
              <a:t>stockmedia.cc/computing_technology/slides/DSD_8790.jpg</a:t>
            </a:r>
            <a:endParaRPr lang="da-DK" sz="1800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goals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Perform time </a:t>
            </a:r>
            <a:r>
              <a:rPr lang="da-DK" dirty="0" err="1" smtClean="0"/>
              <a:t>consuming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/>
              <a:t> </a:t>
            </a:r>
            <a:r>
              <a:rPr lang="da-DK" dirty="0" smtClean="0"/>
              <a:t>and still have a </a:t>
            </a:r>
            <a:r>
              <a:rPr lang="da-DK" dirty="0" err="1" smtClean="0"/>
              <a:t>responsive</a:t>
            </a:r>
            <a:r>
              <a:rPr lang="da-DK" dirty="0" smtClean="0"/>
              <a:t> UI.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Inform</a:t>
            </a:r>
            <a:r>
              <a:rPr lang="da-DK" dirty="0" smtClean="0"/>
              <a:t> the user </a:t>
            </a:r>
            <a:r>
              <a:rPr lang="da-DK" dirty="0" err="1" smtClean="0"/>
              <a:t>about</a:t>
            </a:r>
            <a:r>
              <a:rPr lang="da-DK" dirty="0" smtClean="0"/>
              <a:t> the </a:t>
            </a:r>
            <a:r>
              <a:rPr lang="da-DK" dirty="0" err="1" smtClean="0"/>
              <a:t>state</a:t>
            </a:r>
            <a:r>
              <a:rPr lang="da-DK" dirty="0" smtClean="0"/>
              <a:t> of the </a:t>
            </a:r>
            <a:r>
              <a:rPr lang="da-DK" dirty="0" err="1" smtClean="0"/>
              <a:t>work</a:t>
            </a:r>
            <a:r>
              <a:rPr lang="da-DK" dirty="0" smtClean="0"/>
              <a:t> in </a:t>
            </a:r>
            <a:r>
              <a:rPr lang="da-DK" dirty="0" err="1" smtClean="0"/>
              <a:t>progress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React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is </a:t>
            </a:r>
            <a:r>
              <a:rPr lang="da-DK" dirty="0" err="1" smtClean="0"/>
              <a:t>complete</a:t>
            </a:r>
            <a:endParaRPr lang="da-DK" dirty="0" smtClean="0"/>
          </a:p>
          <a:p>
            <a:pPr lvl="1">
              <a:buFontTx/>
              <a:buChar char="-"/>
            </a:pPr>
            <a:r>
              <a:rPr lang="da-DK" dirty="0" err="1" smtClean="0"/>
              <a:t>Inform</a:t>
            </a:r>
            <a:r>
              <a:rPr lang="da-DK" dirty="0" smtClean="0"/>
              <a:t> the user.</a:t>
            </a:r>
          </a:p>
          <a:p>
            <a:pPr lvl="1">
              <a:buFontTx/>
              <a:buChar char="-"/>
            </a:pPr>
            <a:r>
              <a:rPr lang="da-DK" dirty="0"/>
              <a:t>D</a:t>
            </a:r>
            <a:r>
              <a:rPr lang="da-DK" dirty="0" smtClean="0"/>
              <a:t>o </a:t>
            </a:r>
            <a:r>
              <a:rPr lang="da-DK" dirty="0" err="1" smtClean="0"/>
              <a:t>something</a:t>
            </a:r>
            <a:r>
              <a:rPr lang="da-DK" dirty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the </a:t>
            </a:r>
            <a:r>
              <a:rPr lang="da-DK" dirty="0" err="1" smtClean="0"/>
              <a:t>result</a:t>
            </a:r>
            <a:r>
              <a:rPr lang="da-DK" dirty="0" smtClean="0"/>
              <a:t>.</a:t>
            </a:r>
          </a:p>
          <a:p>
            <a:pPr lvl="1">
              <a:buFontTx/>
              <a:buChar char="-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Be </a:t>
            </a:r>
            <a:r>
              <a:rPr lang="da-DK" dirty="0" err="1" smtClean="0"/>
              <a:t>able</a:t>
            </a:r>
            <a:r>
              <a:rPr lang="da-DK" dirty="0" smtClean="0"/>
              <a:t> to </a:t>
            </a:r>
            <a:r>
              <a:rPr lang="da-DK" dirty="0" err="1" smtClean="0"/>
              <a:t>cancel</a:t>
            </a:r>
            <a:r>
              <a:rPr lang="da-DK" dirty="0" smtClean="0"/>
              <a:t> the </a:t>
            </a:r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being</a:t>
            </a:r>
            <a:r>
              <a:rPr lang="da-DK" dirty="0" smtClean="0"/>
              <a:t> </a:t>
            </a:r>
            <a:r>
              <a:rPr lang="da-DK" dirty="0" err="1" smtClean="0"/>
              <a:t>performed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15" y="4286929"/>
            <a:ext cx="3714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/ 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System.ComponentModel.BackgroundWorker</a:t>
            </a:r>
            <a:endParaRPr lang="da-DK" dirty="0" smtClean="0"/>
          </a:p>
          <a:p>
            <a:pPr marL="457200" lvl="1" indent="0">
              <a:buNone/>
            </a:pPr>
            <a:r>
              <a:rPr lang="da-DK" dirty="0" err="1" smtClean="0"/>
              <a:t>Initiate</a:t>
            </a:r>
            <a:r>
              <a:rPr lang="da-DK" dirty="0" smtClean="0"/>
              <a:t> a </a:t>
            </a:r>
            <a:r>
              <a:rPr lang="da-DK" dirty="0" err="1" smtClean="0"/>
              <a:t>background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from the UI.</a:t>
            </a:r>
          </a:p>
          <a:p>
            <a:pPr marL="457200" lvl="1" indent="0">
              <a:buNone/>
            </a:pPr>
            <a:r>
              <a:rPr lang="da-DK" dirty="0" smtClean="0"/>
              <a:t>Do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and </a:t>
            </a:r>
            <a:r>
              <a:rPr lang="da-DK" dirty="0" err="1" smtClean="0"/>
              <a:t>then</a:t>
            </a:r>
            <a:r>
              <a:rPr lang="da-DK" dirty="0" smtClean="0"/>
              <a:t> the </a:t>
            </a:r>
            <a:r>
              <a:rPr lang="da-DK" dirty="0" err="1" smtClean="0"/>
              <a:t>thread</a:t>
            </a:r>
            <a:r>
              <a:rPr lang="da-DK" dirty="0" smtClean="0"/>
              <a:t> stops.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thread</a:t>
            </a:r>
            <a:r>
              <a:rPr lang="da-DK" dirty="0" smtClean="0"/>
              <a:t> from the </a:t>
            </a:r>
            <a:r>
              <a:rPr lang="da-DK" dirty="0" err="1" smtClean="0"/>
              <a:t>main</a:t>
            </a:r>
            <a:r>
              <a:rPr lang="da-DK" dirty="0" smtClean="0"/>
              <a:t> program.</a:t>
            </a:r>
          </a:p>
          <a:p>
            <a:pPr marL="457200" lvl="1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keeps</a:t>
            </a:r>
            <a:r>
              <a:rPr lang="da-DK" dirty="0" smtClean="0"/>
              <a:t> </a:t>
            </a:r>
            <a:r>
              <a:rPr lang="da-DK" dirty="0" err="1" smtClean="0"/>
              <a:t>running</a:t>
            </a:r>
            <a:r>
              <a:rPr lang="da-DK" dirty="0" smtClean="0"/>
              <a:t>, </a:t>
            </a:r>
            <a:r>
              <a:rPr lang="da-DK" dirty="0" err="1" smtClean="0"/>
              <a:t>until</a:t>
            </a:r>
            <a:r>
              <a:rPr lang="da-DK" dirty="0" smtClean="0"/>
              <a:t> </a:t>
            </a:r>
            <a:r>
              <a:rPr lang="da-DK" dirty="0" err="1" smtClean="0"/>
              <a:t>stopped</a:t>
            </a:r>
            <a:r>
              <a:rPr lang="da-DK" dirty="0" smtClean="0"/>
              <a:t> by </a:t>
            </a:r>
            <a:r>
              <a:rPr lang="da-DK" dirty="0" err="1" smtClean="0"/>
              <a:t>some</a:t>
            </a:r>
            <a:r>
              <a:rPr lang="da-DK" dirty="0" smtClean="0"/>
              <a:t> of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.</a:t>
            </a:r>
          </a:p>
          <a:p>
            <a:pPr marL="457200" lvl="1" indent="0">
              <a:buNone/>
            </a:pPr>
            <a:r>
              <a:rPr lang="da-DK" dirty="0" smtClean="0"/>
              <a:t>Update the UI with the ”</a:t>
            </a:r>
            <a:r>
              <a:rPr lang="da-DK" dirty="0" err="1" smtClean="0"/>
              <a:t>Invoke</a:t>
            </a:r>
            <a:r>
              <a:rPr lang="da-DK" dirty="0" smtClean="0"/>
              <a:t>” </a:t>
            </a:r>
            <a:r>
              <a:rPr lang="da-DK" dirty="0" err="1" smtClean="0"/>
              <a:t>methods</a:t>
            </a:r>
            <a:r>
              <a:rPr lang="da-DK" dirty="0" smtClean="0"/>
              <a:t>.</a:t>
            </a:r>
          </a:p>
          <a:p>
            <a:pPr marL="457200" lvl="1" indent="0">
              <a:buNone/>
            </a:pPr>
            <a:endParaRPr lang="da-DK" dirty="0" smtClean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class allows you to </a:t>
            </a:r>
            <a:r>
              <a:rPr lang="en-US" b="1" dirty="0"/>
              <a:t>run </a:t>
            </a:r>
            <a:r>
              <a:rPr lang="en-US" b="1" dirty="0" smtClean="0"/>
              <a:t>time-consuming </a:t>
            </a:r>
            <a:r>
              <a:rPr lang="en-US" b="1" dirty="0"/>
              <a:t>operations</a:t>
            </a:r>
            <a:r>
              <a:rPr lang="en-US" dirty="0"/>
              <a:t> like downloads and database transactions </a:t>
            </a:r>
            <a:r>
              <a:rPr lang="en-US" b="1" dirty="0"/>
              <a:t>on a separate, dedicated thread.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and </a:t>
            </a:r>
            <a:r>
              <a:rPr lang="en-US" b="1" dirty="0"/>
              <a:t>listen for events </a:t>
            </a:r>
            <a:r>
              <a:rPr lang="en-US" dirty="0"/>
              <a:t>that report the </a:t>
            </a:r>
            <a:r>
              <a:rPr lang="en-US" b="1" dirty="0"/>
              <a:t>progress</a:t>
            </a:r>
            <a:r>
              <a:rPr lang="en-US" dirty="0"/>
              <a:t> of your operation and signal when your operation is </a:t>
            </a:r>
            <a:r>
              <a:rPr lang="en-US" b="1" dirty="0"/>
              <a:t>finished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create 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programmatically or you can drag it onto your </a:t>
            </a:r>
            <a:r>
              <a:rPr lang="en-US" dirty="0" smtClean="0"/>
              <a:t>form.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822" y="6383696"/>
            <a:ext cx="10543822" cy="2203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 err="1" smtClean="0">
                <a:latin typeface="Gill Sans MT" panose="020B0502020104020203" pitchFamily="34" charset="0"/>
                <a:hlinkClick r:id="rId3"/>
              </a:rPr>
              <a:t>Adapted</a:t>
            </a:r>
            <a:r>
              <a:rPr lang="da-DK" sz="1400" dirty="0" smtClean="0">
                <a:latin typeface="Gill Sans MT" panose="020B0502020104020203" pitchFamily="34" charset="0"/>
                <a:hlinkClick r:id="rId3"/>
              </a:rPr>
              <a:t> from: https</a:t>
            </a:r>
            <a:r>
              <a:rPr lang="da-DK" sz="1400" dirty="0">
                <a:latin typeface="Gill Sans MT" panose="020B0502020104020203" pitchFamily="34" charset="0"/>
                <a:hlinkClick r:id="rId3"/>
              </a:rPr>
              <a:t>://</a:t>
            </a:r>
            <a:r>
              <a:rPr lang="da-DK" sz="1400" dirty="0" smtClean="0">
                <a:latin typeface="Gill Sans MT" panose="020B0502020104020203" pitchFamily="34" charset="0"/>
                <a:hlinkClick r:id="rId3"/>
              </a:rPr>
              <a:t>docs.microsoft.com/en-us/dotnet/api/system.componentmodel.backgroundworker?view=netframework-4.7</a:t>
            </a:r>
            <a:endParaRPr lang="da-DK" sz="1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word</a:t>
            </a:r>
            <a:r>
              <a:rPr lang="da-DK" dirty="0" smtClean="0"/>
              <a:t> </a:t>
            </a:r>
            <a:r>
              <a:rPr lang="da-DK" dirty="0" err="1" smtClean="0"/>
              <a:t>counter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9" y="1535724"/>
            <a:ext cx="6032500" cy="3786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22452"/>
            <a:ext cx="10303933" cy="3612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dirty="0">
                <a:latin typeface="Gill Sans MT" panose="020B0502020104020203" pitchFamily="34" charset="0"/>
                <a:hlinkClick r:id="rId4"/>
              </a:rPr>
              <a:t>https://</a:t>
            </a:r>
            <a:r>
              <a:rPr lang="da-DK" dirty="0" smtClean="0">
                <a:latin typeface="Gill Sans MT" panose="020B0502020104020203" pitchFamily="34" charset="0"/>
                <a:hlinkClick r:id="rId4"/>
              </a:rPr>
              <a:t>docs.microsoft.com/en-us/dotnet/csharp/programming-guide/concepts/threading/walkthrough-multithreading-with-the-backgroundworker-component</a:t>
            </a:r>
            <a:endParaRPr lang="da-DK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a </a:t>
            </a:r>
            <a:r>
              <a:rPr lang="da-DK" dirty="0" err="1" smtClean="0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6118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/>
              <a:t>BackgroundWorker</a:t>
            </a:r>
            <a:r>
              <a:rPr lang="en-US" dirty="0"/>
              <a:t> programmatically or </a:t>
            </a:r>
            <a:r>
              <a:rPr lang="en-US" dirty="0" smtClean="0"/>
              <a:t>drag </a:t>
            </a:r>
            <a:r>
              <a:rPr lang="en-US" dirty="0"/>
              <a:t>it onto your form from the </a:t>
            </a:r>
            <a:r>
              <a:rPr lang="en-US" b="1" dirty="0"/>
              <a:t>Components</a:t>
            </a:r>
            <a:r>
              <a:rPr lang="en-US" dirty="0"/>
              <a:t> tab of the </a:t>
            </a:r>
            <a:r>
              <a:rPr lang="en-US" b="1" dirty="0"/>
              <a:t>Toolbox</a:t>
            </a:r>
            <a:r>
              <a:rPr lang="en-US" dirty="0"/>
              <a:t>. If you create </a:t>
            </a:r>
            <a:r>
              <a:rPr lang="en-US" dirty="0" smtClean="0"/>
              <a:t>it in the </a:t>
            </a:r>
            <a:r>
              <a:rPr lang="en-US" dirty="0"/>
              <a:t>Windows Forms Designer, it will appear in the Component Tray, and its properties will be displayed in the Properties window.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7" y="3102196"/>
            <a:ext cx="10833185" cy="35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Run </a:t>
            </a:r>
            <a:r>
              <a:rPr lang="en-US" sz="3600" dirty="0"/>
              <a:t>time-consuming operations </a:t>
            </a:r>
            <a:r>
              <a:rPr lang="en-US" sz="3600" dirty="0" smtClean="0"/>
              <a:t>on </a:t>
            </a:r>
            <a:r>
              <a:rPr lang="en-US" sz="3600" dirty="0"/>
              <a:t>a </a:t>
            </a:r>
            <a:r>
              <a:rPr lang="en-US" sz="3600" dirty="0" smtClean="0"/>
              <a:t>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set up for a background operation, add an event handler for the </a:t>
            </a:r>
            <a:r>
              <a:rPr lang="en-US" dirty="0" err="1">
                <a:hlinkClick r:id="rId3"/>
              </a:rPr>
              <a:t>DoWork</a:t>
            </a:r>
            <a:r>
              <a:rPr lang="en-US" dirty="0"/>
              <a:t> event.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dirty="0"/>
              <a:t>your time-consuming operation in this event handler.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backgroundWorker1_DoWork(object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System.ComponentModel.BackgroundWorker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System.ComponentModel.BackgroundWorker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Words object and call the main method.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Words WC = (Words)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WC.CountWords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(worker, e);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Run </a:t>
            </a:r>
            <a:r>
              <a:rPr lang="en-US" sz="3600" dirty="0"/>
              <a:t>time-consuming operations </a:t>
            </a:r>
            <a:r>
              <a:rPr lang="en-US" sz="3600" dirty="0" smtClean="0"/>
              <a:t>on </a:t>
            </a:r>
            <a:r>
              <a:rPr lang="en-US" sz="3600" dirty="0"/>
              <a:t>a </a:t>
            </a:r>
            <a:r>
              <a:rPr lang="en-US" sz="3600" dirty="0" smtClean="0"/>
              <a:t>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the operation, call </a:t>
            </a:r>
            <a:r>
              <a:rPr lang="en-US" dirty="0" err="1">
                <a:hlinkClick r:id="rId3"/>
              </a:rPr>
              <a:t>RunWorkerAsync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StartThread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method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runs on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this.WordsCounted.Text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= "0";</a:t>
            </a:r>
          </a:p>
          <a:p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worker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calls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Words WC = new Words();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WC.CompareString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this.CompareString.Text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WC.SourceFile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this.SourceFile.Text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Start the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asynchronous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operation.  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  backgroundWorker1.RunWorkerAsync(WC);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930</Words>
  <Application>Microsoft Office PowerPoint</Application>
  <PresentationFormat>Widescreen</PresentationFormat>
  <Paragraphs>188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Your turn</vt:lpstr>
      <vt:lpstr>Our goals</vt:lpstr>
      <vt:lpstr>Introduction / Agenda</vt:lpstr>
      <vt:lpstr>BackgroundWorker</vt:lpstr>
      <vt:lpstr>The word counter</vt:lpstr>
      <vt:lpstr>Creating a BackgroundWorker</vt:lpstr>
      <vt:lpstr>Run time-consuming operations on a separate thread</vt:lpstr>
      <vt:lpstr>Run time-consuming operations on a separate thread</vt:lpstr>
      <vt:lpstr>PowerPoint Presentation</vt:lpstr>
      <vt:lpstr>Reporting progress</vt:lpstr>
      <vt:lpstr>Listen for progress reports</vt:lpstr>
      <vt:lpstr>Listen for events that signal when your operation is finished</vt:lpstr>
      <vt:lpstr>Cancel the operation</vt:lpstr>
      <vt:lpstr>Your turn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104</cp:revision>
  <dcterms:created xsi:type="dcterms:W3CDTF">2017-09-19T09:05:55Z</dcterms:created>
  <dcterms:modified xsi:type="dcterms:W3CDTF">2017-10-04T07:20:42Z</dcterms:modified>
</cp:coreProperties>
</file>