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258" r:id="rId3"/>
    <p:sldId id="381" r:id="rId4"/>
    <p:sldId id="312" r:id="rId5"/>
    <p:sldId id="377" r:id="rId6"/>
    <p:sldId id="378" r:id="rId7"/>
    <p:sldId id="379" r:id="rId8"/>
    <p:sldId id="380" r:id="rId9"/>
    <p:sldId id="382" r:id="rId10"/>
    <p:sldId id="384" r:id="rId11"/>
    <p:sldId id="383" r:id="rId12"/>
    <p:sldId id="370" r:id="rId13"/>
    <p:sldId id="386" r:id="rId14"/>
    <p:sldId id="387" r:id="rId15"/>
    <p:sldId id="398" r:id="rId16"/>
    <p:sldId id="388" r:id="rId17"/>
    <p:sldId id="389" r:id="rId18"/>
    <p:sldId id="390" r:id="rId19"/>
    <p:sldId id="391" r:id="rId20"/>
    <p:sldId id="392" r:id="rId21"/>
    <p:sldId id="393" r:id="rId22"/>
    <p:sldId id="394" r:id="rId23"/>
    <p:sldId id="403" r:id="rId24"/>
    <p:sldId id="395" r:id="rId25"/>
    <p:sldId id="385" r:id="rId26"/>
    <p:sldId id="397" r:id="rId27"/>
    <p:sldId id="399" r:id="rId28"/>
    <p:sldId id="400" r:id="rId29"/>
    <p:sldId id="401" r:id="rId30"/>
    <p:sldId id="402" r:id="rId31"/>
    <p:sldId id="362" r:id="rId32"/>
    <p:sldId id="404" r:id="rId33"/>
    <p:sldId id="405" r:id="rId34"/>
    <p:sldId id="406" r:id="rId35"/>
    <p:sldId id="407" r:id="rId36"/>
    <p:sldId id="408" r:id="rId37"/>
    <p:sldId id="409" r:id="rId38"/>
    <p:sldId id="410" r:id="rId39"/>
    <p:sldId id="411" r:id="rId40"/>
    <p:sldId id="259" r:id="rId41"/>
    <p:sldId id="257" r:id="rId4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37" autoAdjust="0"/>
    <p:restoredTop sz="76695" autoAdjust="0"/>
  </p:normalViewPr>
  <p:slideViewPr>
    <p:cSldViewPr snapToGrid="0" showGuides="1">
      <p:cViewPr>
        <p:scale>
          <a:sx n="80" d="100"/>
          <a:sy n="80" d="100"/>
        </p:scale>
        <p:origin x="197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10-10-2023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71922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163012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44832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18433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65310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a-DK" dirty="0" smtClean="0"/>
              <a:t>Now </a:t>
            </a:r>
            <a:r>
              <a:rPr lang="da-DK" dirty="0" err="1" smtClean="0"/>
              <a:t>let’s</a:t>
            </a:r>
            <a:r>
              <a:rPr lang="da-DK" dirty="0" smtClean="0"/>
              <a:t> do the </a:t>
            </a:r>
            <a:r>
              <a:rPr lang="da-DK" dirty="0" err="1" smtClean="0"/>
              <a:t>client</a:t>
            </a:r>
            <a:r>
              <a:rPr lang="da-DK" dirty="0" smtClean="0"/>
              <a:t>.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38147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126897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96108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27168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457018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380572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72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5659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20271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47816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02460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018532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80451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0920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6173363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15836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93980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6332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65084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21137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75881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568147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748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30487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smtClean="0"/>
              <a:t>Client-Server </a:t>
            </a:r>
            <a:r>
              <a:rPr lang="da-DK" dirty="0" err="1" smtClean="0"/>
              <a:t>communication</a:t>
            </a:r>
            <a:r>
              <a:rPr lang="da-DK" dirty="0" smtClean="0"/>
              <a:t> in C#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server listens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The Server </a:t>
            </a:r>
            <a:r>
              <a:rPr lang="da-DK" dirty="0" err="1" smtClean="0"/>
              <a:t>specifies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to listen:</a:t>
            </a:r>
          </a:p>
          <a:p>
            <a:r>
              <a:rPr lang="da-DK" dirty="0"/>
              <a:t>IP </a:t>
            </a:r>
            <a:r>
              <a:rPr lang="da-DK" dirty="0" smtClean="0"/>
              <a:t>Address </a:t>
            </a:r>
            <a:endParaRPr lang="da-DK" dirty="0"/>
          </a:p>
          <a:p>
            <a:r>
              <a:rPr lang="da-DK" dirty="0" smtClean="0"/>
              <a:t>Port </a:t>
            </a:r>
            <a:r>
              <a:rPr lang="da-DK" dirty="0" err="1" smtClean="0"/>
              <a:t>number</a:t>
            </a:r>
            <a:endParaRPr lang="da-DK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208" y="1193180"/>
            <a:ext cx="6172709" cy="350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Rounded Rectangle 1"/>
          <p:cNvSpPr/>
          <p:nvPr/>
        </p:nvSpPr>
        <p:spPr>
          <a:xfrm>
            <a:off x="751115" y="1393372"/>
            <a:ext cx="5486399" cy="30588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The server </a:t>
            </a:r>
            <a:r>
              <a:rPr lang="da-DK" dirty="0" err="1" smtClean="0">
                <a:solidFill>
                  <a:schemeClr val="tx1"/>
                </a:solidFill>
              </a:rPr>
              <a:t>can</a:t>
            </a:r>
            <a:r>
              <a:rPr lang="da-DK" dirty="0" smtClean="0">
                <a:solidFill>
                  <a:schemeClr val="tx1"/>
                </a:solidFill>
              </a:rPr>
              <a:t> have multiple </a:t>
            </a:r>
            <a:r>
              <a:rPr lang="da-DK" dirty="0" err="1" smtClean="0">
                <a:solidFill>
                  <a:schemeClr val="tx1"/>
                </a:solidFill>
              </a:rPr>
              <a:t>network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cards</a:t>
            </a:r>
            <a:r>
              <a:rPr lang="da-DK" dirty="0" smtClean="0">
                <a:solidFill>
                  <a:schemeClr val="tx1"/>
                </a:solidFill>
              </a:rPr>
              <a:t> and more </a:t>
            </a:r>
            <a:r>
              <a:rPr lang="da-DK" dirty="0" err="1" smtClean="0">
                <a:solidFill>
                  <a:schemeClr val="tx1"/>
                </a:solidFill>
              </a:rPr>
              <a:t>than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one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address</a:t>
            </a:r>
            <a:r>
              <a:rPr lang="da-DK" dirty="0" smtClean="0">
                <a:solidFill>
                  <a:schemeClr val="tx1"/>
                </a:solidFill>
              </a:rPr>
              <a:t>. 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IP Address to listen to </a:t>
            </a:r>
            <a:r>
              <a:rPr lang="da-DK" dirty="0" err="1" smtClean="0">
                <a:solidFill>
                  <a:schemeClr val="tx1"/>
                </a:solidFill>
              </a:rPr>
              <a:t>can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be</a:t>
            </a:r>
            <a:r>
              <a:rPr lang="da-DK" dirty="0" smtClean="0">
                <a:solidFill>
                  <a:schemeClr val="tx1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 smtClean="0">
                <a:solidFill>
                  <a:schemeClr val="tx1"/>
                </a:solidFill>
              </a:rPr>
              <a:t>Any</a:t>
            </a:r>
            <a:r>
              <a:rPr lang="da-DK" dirty="0" smtClean="0">
                <a:solidFill>
                  <a:schemeClr val="tx1"/>
                </a:solidFill>
              </a:rPr>
              <a:t> &lt;= all </a:t>
            </a:r>
            <a:r>
              <a:rPr lang="da-DK" dirty="0" err="1" smtClean="0">
                <a:solidFill>
                  <a:schemeClr val="tx1"/>
                </a:solidFill>
              </a:rPr>
              <a:t>network</a:t>
            </a:r>
            <a:r>
              <a:rPr lang="da-DK" dirty="0" smtClean="0">
                <a:solidFill>
                  <a:schemeClr val="tx1"/>
                </a:solidFill>
              </a:rPr>
              <a:t>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 smtClean="0">
                <a:solidFill>
                  <a:schemeClr val="tx1"/>
                </a:solidFill>
              </a:rPr>
              <a:t>Loopback</a:t>
            </a:r>
            <a:r>
              <a:rPr lang="da-DK" dirty="0" smtClean="0">
                <a:solidFill>
                  <a:schemeClr val="tx1"/>
                </a:solidFill>
              </a:rPr>
              <a:t> &lt;= 127.0.0.1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tx1"/>
                </a:solidFill>
              </a:rPr>
              <a:t>A </a:t>
            </a:r>
            <a:r>
              <a:rPr lang="da-DK" dirty="0" err="1" smtClean="0">
                <a:solidFill>
                  <a:schemeClr val="tx1"/>
                </a:solidFill>
              </a:rPr>
              <a:t>specific</a:t>
            </a:r>
            <a:r>
              <a:rPr lang="da-DK" dirty="0" smtClean="0">
                <a:solidFill>
                  <a:schemeClr val="tx1"/>
                </a:solidFill>
              </a:rPr>
              <a:t> IP </a:t>
            </a:r>
            <a:r>
              <a:rPr lang="da-DK" dirty="0" err="1" smtClean="0">
                <a:solidFill>
                  <a:schemeClr val="tx1"/>
                </a:solidFill>
              </a:rPr>
              <a:t>address</a:t>
            </a:r>
            <a:endParaRPr lang="da-DK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7432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client</a:t>
            </a:r>
            <a:r>
              <a:rPr lang="da-DK" dirty="0" smtClean="0"/>
              <a:t> </a:t>
            </a:r>
            <a:r>
              <a:rPr lang="da-DK" dirty="0" err="1" smtClean="0"/>
              <a:t>connects</a:t>
            </a:r>
            <a:r>
              <a:rPr lang="da-DK" dirty="0" smtClean="0"/>
              <a:t> to the server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client</a:t>
            </a:r>
            <a:r>
              <a:rPr lang="da-DK" dirty="0" smtClean="0"/>
              <a:t> </a:t>
            </a:r>
            <a:r>
              <a:rPr lang="da-DK" dirty="0" err="1" smtClean="0"/>
              <a:t>connects</a:t>
            </a:r>
            <a:r>
              <a:rPr lang="da-DK" dirty="0" smtClean="0"/>
              <a:t> to a server </a:t>
            </a:r>
            <a:r>
              <a:rPr lang="da-DK" dirty="0" err="1" smtClean="0"/>
              <a:t>socket</a:t>
            </a:r>
            <a:r>
              <a:rPr lang="da-DK" dirty="0" smtClean="0"/>
              <a:t>:</a:t>
            </a:r>
          </a:p>
          <a:p>
            <a:r>
              <a:rPr lang="da-DK" dirty="0"/>
              <a:t>IP Address </a:t>
            </a:r>
          </a:p>
          <a:p>
            <a:r>
              <a:rPr lang="da-DK" dirty="0"/>
              <a:t>Port </a:t>
            </a:r>
            <a:r>
              <a:rPr lang="da-DK" dirty="0" err="1"/>
              <a:t>number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650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8048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Create</a:t>
            </a:r>
            <a:r>
              <a:rPr lang="da-DK" dirty="0" smtClean="0">
                <a:solidFill>
                  <a:schemeClr val="tx1"/>
                </a:solidFill>
              </a:rPr>
              <a:t> and </a:t>
            </a:r>
            <a:r>
              <a:rPr lang="da-DK" dirty="0" err="1" smtClean="0">
                <a:solidFill>
                  <a:schemeClr val="tx1"/>
                </a:solidFill>
              </a:rPr>
              <a:t>IPEndPoint</a:t>
            </a:r>
            <a:r>
              <a:rPr lang="da-DK" dirty="0" smtClean="0">
                <a:solidFill>
                  <a:schemeClr val="tx1"/>
                </a:solidFill>
              </a:rPr>
              <a:t> with Address = Any and Port = 2000.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378659">
            <a:off x="5516915" y="957466"/>
            <a:ext cx="381000" cy="172667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35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Create</a:t>
            </a:r>
            <a:r>
              <a:rPr lang="da-DK" dirty="0" smtClean="0">
                <a:solidFill>
                  <a:schemeClr val="tx1"/>
                </a:solidFill>
              </a:rPr>
              <a:t> a new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tx1"/>
                </a:solidFill>
              </a:rPr>
              <a:t>‘</a:t>
            </a:r>
            <a:r>
              <a:rPr lang="da-DK" dirty="0" err="1" smtClean="0">
                <a:solidFill>
                  <a:schemeClr val="tx1"/>
                </a:solidFill>
              </a:rPr>
              <a:t>AddressFamily</a:t>
            </a:r>
            <a:r>
              <a:rPr lang="da-DK" dirty="0" smtClean="0">
                <a:solidFill>
                  <a:schemeClr val="tx1"/>
                </a:solidFill>
              </a:rPr>
              <a:t>’ is the </a:t>
            </a:r>
            <a:r>
              <a:rPr lang="da-DK" dirty="0" err="1" smtClean="0">
                <a:solidFill>
                  <a:schemeClr val="tx1"/>
                </a:solidFill>
              </a:rPr>
              <a:t>one</a:t>
            </a:r>
            <a:r>
              <a:rPr lang="da-DK" dirty="0" smtClean="0">
                <a:solidFill>
                  <a:schemeClr val="tx1"/>
                </a:solidFill>
              </a:rPr>
              <a:t> for IP </a:t>
            </a:r>
            <a:r>
              <a:rPr lang="da-DK" dirty="0" err="1" smtClean="0">
                <a:solidFill>
                  <a:schemeClr val="tx1"/>
                </a:solidFill>
              </a:rPr>
              <a:t>addresses</a:t>
            </a:r>
            <a:r>
              <a:rPr lang="da-DK" dirty="0" smtClean="0">
                <a:solidFill>
                  <a:schemeClr val="tx1"/>
                </a:solidFill>
              </a:rPr>
              <a:t> – ”</a:t>
            </a:r>
            <a:r>
              <a:rPr lang="da-DK" dirty="0" err="1" smtClean="0">
                <a:solidFill>
                  <a:schemeClr val="tx1"/>
                </a:solidFill>
              </a:rPr>
              <a:t>InterNetwork</a:t>
            </a:r>
            <a:r>
              <a:rPr lang="da-DK" dirty="0" smtClean="0">
                <a:solidFill>
                  <a:schemeClr val="tx1"/>
                </a:solidFill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type is </a:t>
            </a:r>
            <a:r>
              <a:rPr lang="da-DK" dirty="0" err="1" smtClean="0">
                <a:solidFill>
                  <a:schemeClr val="tx1"/>
                </a:solidFill>
              </a:rPr>
              <a:t>Stream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 err="1" smtClean="0">
                <a:solidFill>
                  <a:schemeClr val="tx1"/>
                </a:solidFill>
              </a:rPr>
              <a:t>which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means</a:t>
            </a:r>
            <a:r>
              <a:rPr lang="da-DK" dirty="0" smtClean="0">
                <a:solidFill>
                  <a:schemeClr val="tx1"/>
                </a:solidFill>
              </a:rPr>
              <a:t> a </a:t>
            </a:r>
            <a:r>
              <a:rPr lang="da-DK" dirty="0" err="1" smtClean="0">
                <a:solidFill>
                  <a:schemeClr val="tx1"/>
                </a:solidFill>
              </a:rPr>
              <a:t>two-way</a:t>
            </a:r>
            <a:r>
              <a:rPr lang="da-DK" dirty="0" smtClean="0">
                <a:solidFill>
                  <a:schemeClr val="tx1"/>
                </a:solidFill>
              </a:rPr>
              <a:t> data </a:t>
            </a:r>
            <a:r>
              <a:rPr lang="da-DK" dirty="0" err="1" smtClean="0">
                <a:solidFill>
                  <a:schemeClr val="tx1"/>
                </a:solidFill>
              </a:rPr>
              <a:t>stream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tx1"/>
                </a:solidFill>
              </a:rPr>
              <a:t>The </a:t>
            </a:r>
            <a:r>
              <a:rPr lang="da-DK" dirty="0" err="1" smtClean="0">
                <a:solidFill>
                  <a:schemeClr val="tx1"/>
                </a:solidFill>
              </a:rPr>
              <a:t>protocol</a:t>
            </a:r>
            <a:r>
              <a:rPr lang="da-DK" dirty="0" smtClean="0">
                <a:solidFill>
                  <a:schemeClr val="tx1"/>
                </a:solidFill>
              </a:rPr>
              <a:t> type is Transmission Control Protocol - TCP.  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378659">
            <a:off x="5149632" y="760898"/>
            <a:ext cx="381000" cy="2609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7105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Create</a:t>
            </a:r>
            <a:r>
              <a:rPr lang="da-DK" dirty="0" smtClean="0">
                <a:solidFill>
                  <a:schemeClr val="tx1"/>
                </a:solidFill>
              </a:rPr>
              <a:t> a new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tx1"/>
                </a:solidFill>
              </a:rPr>
              <a:t>‘</a:t>
            </a:r>
            <a:r>
              <a:rPr lang="da-DK" dirty="0" err="1" smtClean="0">
                <a:solidFill>
                  <a:schemeClr val="tx1"/>
                </a:solidFill>
              </a:rPr>
              <a:t>AddressFamily</a:t>
            </a:r>
            <a:r>
              <a:rPr lang="da-DK" dirty="0" smtClean="0">
                <a:solidFill>
                  <a:schemeClr val="tx1"/>
                </a:solidFill>
              </a:rPr>
              <a:t>’ is the </a:t>
            </a:r>
            <a:r>
              <a:rPr lang="da-DK" dirty="0" err="1" smtClean="0">
                <a:solidFill>
                  <a:schemeClr val="tx1"/>
                </a:solidFill>
              </a:rPr>
              <a:t>one</a:t>
            </a:r>
            <a:r>
              <a:rPr lang="da-DK" dirty="0" smtClean="0">
                <a:solidFill>
                  <a:schemeClr val="tx1"/>
                </a:solidFill>
              </a:rPr>
              <a:t> for IP </a:t>
            </a:r>
            <a:r>
              <a:rPr lang="da-DK" dirty="0" err="1" smtClean="0">
                <a:solidFill>
                  <a:schemeClr val="tx1"/>
                </a:solidFill>
              </a:rPr>
              <a:t>addresses</a:t>
            </a:r>
            <a:r>
              <a:rPr lang="da-DK" dirty="0" smtClean="0">
                <a:solidFill>
                  <a:schemeClr val="tx1"/>
                </a:solidFill>
              </a:rPr>
              <a:t> – ”</a:t>
            </a:r>
            <a:r>
              <a:rPr lang="da-DK" dirty="0" err="1" smtClean="0">
                <a:solidFill>
                  <a:schemeClr val="tx1"/>
                </a:solidFill>
              </a:rPr>
              <a:t>InterNetwork</a:t>
            </a:r>
            <a:r>
              <a:rPr lang="da-DK" dirty="0" smtClean="0">
                <a:solidFill>
                  <a:schemeClr val="tx1"/>
                </a:solidFill>
              </a:rPr>
              <a:t>”.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type is </a:t>
            </a:r>
            <a:r>
              <a:rPr lang="da-DK" dirty="0" err="1" smtClean="0">
                <a:solidFill>
                  <a:schemeClr val="tx1"/>
                </a:solidFill>
              </a:rPr>
              <a:t>Stream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 err="1" smtClean="0">
                <a:solidFill>
                  <a:schemeClr val="tx1"/>
                </a:solidFill>
              </a:rPr>
              <a:t>which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means</a:t>
            </a:r>
            <a:r>
              <a:rPr lang="da-DK" dirty="0" smtClean="0">
                <a:solidFill>
                  <a:schemeClr val="tx1"/>
                </a:solidFill>
              </a:rPr>
              <a:t> a </a:t>
            </a:r>
            <a:r>
              <a:rPr lang="da-DK" dirty="0" err="1" smtClean="0">
                <a:solidFill>
                  <a:schemeClr val="tx1"/>
                </a:solidFill>
              </a:rPr>
              <a:t>two-way</a:t>
            </a:r>
            <a:r>
              <a:rPr lang="da-DK" dirty="0" smtClean="0">
                <a:solidFill>
                  <a:schemeClr val="tx1"/>
                </a:solidFill>
              </a:rPr>
              <a:t> data </a:t>
            </a:r>
            <a:r>
              <a:rPr lang="da-DK" dirty="0" err="1" smtClean="0">
                <a:solidFill>
                  <a:schemeClr val="tx1"/>
                </a:solidFill>
              </a:rPr>
              <a:t>stream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 smtClean="0">
                <a:solidFill>
                  <a:schemeClr val="tx1"/>
                </a:solidFill>
              </a:rPr>
              <a:t>The </a:t>
            </a:r>
            <a:r>
              <a:rPr lang="da-DK" dirty="0" err="1" smtClean="0">
                <a:solidFill>
                  <a:schemeClr val="tx1"/>
                </a:solidFill>
              </a:rPr>
              <a:t>protocol</a:t>
            </a:r>
            <a:r>
              <a:rPr lang="da-DK" dirty="0" smtClean="0">
                <a:solidFill>
                  <a:schemeClr val="tx1"/>
                </a:solidFill>
              </a:rPr>
              <a:t> type is Transmission Control Protocol - TCP.  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0800000">
            <a:off x="1350519" y="3100280"/>
            <a:ext cx="381000" cy="42251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ounded Rectangle 6"/>
          <p:cNvSpPr/>
          <p:nvPr/>
        </p:nvSpPr>
        <p:spPr>
          <a:xfrm>
            <a:off x="503365" y="3510879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The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implements</a:t>
            </a:r>
            <a:r>
              <a:rPr lang="da-DK" dirty="0" smtClean="0">
                <a:solidFill>
                  <a:schemeClr val="tx1"/>
                </a:solidFill>
              </a:rPr>
              <a:t> the ‘</a:t>
            </a:r>
            <a:r>
              <a:rPr lang="da-DK" dirty="0" err="1" smtClean="0">
                <a:solidFill>
                  <a:schemeClr val="tx1"/>
                </a:solidFill>
              </a:rPr>
              <a:t>IDisposable</a:t>
            </a:r>
            <a:r>
              <a:rPr lang="da-DK" dirty="0" smtClean="0">
                <a:solidFill>
                  <a:schemeClr val="tx1"/>
                </a:solidFill>
              </a:rPr>
              <a:t>’ interface. </a:t>
            </a:r>
          </a:p>
          <a:p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The ‘</a:t>
            </a:r>
            <a:r>
              <a:rPr lang="da-DK" dirty="0" err="1" smtClean="0">
                <a:solidFill>
                  <a:schemeClr val="tx1"/>
                </a:solidFill>
              </a:rPr>
              <a:t>using</a:t>
            </a:r>
            <a:r>
              <a:rPr lang="da-DK" dirty="0" smtClean="0">
                <a:solidFill>
                  <a:schemeClr val="tx1"/>
                </a:solidFill>
              </a:rPr>
              <a:t>’ </a:t>
            </a:r>
            <a:r>
              <a:rPr lang="da-DK" dirty="0" err="1" smtClean="0">
                <a:solidFill>
                  <a:schemeClr val="tx1"/>
                </a:solidFill>
              </a:rPr>
              <a:t>keywork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means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 err="1" smtClean="0">
                <a:solidFill>
                  <a:schemeClr val="tx1"/>
                </a:solidFill>
              </a:rPr>
              <a:t>that</a:t>
            </a:r>
            <a:r>
              <a:rPr lang="da-DK" dirty="0" smtClean="0">
                <a:solidFill>
                  <a:schemeClr val="tx1"/>
                </a:solidFill>
              </a:rPr>
              <a:t> the ‘</a:t>
            </a:r>
            <a:r>
              <a:rPr lang="da-DK" dirty="0" err="1" smtClean="0">
                <a:solidFill>
                  <a:schemeClr val="tx1"/>
                </a:solidFill>
              </a:rPr>
              <a:t>listener</a:t>
            </a:r>
            <a:r>
              <a:rPr lang="da-DK" dirty="0" smtClean="0">
                <a:solidFill>
                  <a:schemeClr val="tx1"/>
                </a:solidFill>
              </a:rPr>
              <a:t>’ </a:t>
            </a:r>
            <a:r>
              <a:rPr lang="da-DK" dirty="0" err="1" smtClean="0">
                <a:solidFill>
                  <a:schemeClr val="tx1"/>
                </a:solidFill>
              </a:rPr>
              <a:t>object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will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be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disposed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correctly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 err="1" smtClean="0">
                <a:solidFill>
                  <a:schemeClr val="tx1"/>
                </a:solidFill>
              </a:rPr>
              <a:t>even</a:t>
            </a:r>
            <a:r>
              <a:rPr lang="da-DK" dirty="0" smtClean="0">
                <a:solidFill>
                  <a:schemeClr val="tx1"/>
                </a:solidFill>
              </a:rPr>
              <a:t> if </a:t>
            </a:r>
            <a:r>
              <a:rPr lang="da-DK" dirty="0" err="1" smtClean="0">
                <a:solidFill>
                  <a:schemeClr val="tx1"/>
                </a:solidFill>
              </a:rPr>
              <a:t>any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exceptions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occur</a:t>
            </a:r>
            <a:r>
              <a:rPr lang="da-DK" dirty="0" smtClean="0">
                <a:solidFill>
                  <a:schemeClr val="tx1"/>
                </a:solidFill>
              </a:rPr>
              <a:t> in the </a:t>
            </a:r>
            <a:r>
              <a:rPr lang="da-DK" dirty="0" err="1" smtClean="0">
                <a:solidFill>
                  <a:schemeClr val="tx1"/>
                </a:solidFill>
              </a:rPr>
              <a:t>code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8" name="Down Arrow 7"/>
          <p:cNvSpPr/>
          <p:nvPr/>
        </p:nvSpPr>
        <p:spPr>
          <a:xfrm rot="3378659">
            <a:off x="5302032" y="913298"/>
            <a:ext cx="381000" cy="260949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45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Associate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with </a:t>
            </a:r>
            <a:r>
              <a:rPr lang="da-DK" dirty="0" err="1" smtClean="0">
                <a:solidFill>
                  <a:schemeClr val="tx1"/>
                </a:solidFill>
              </a:rPr>
              <a:t>local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endpoint</a:t>
            </a:r>
            <a:r>
              <a:rPr lang="da-DK" dirty="0" smtClean="0">
                <a:solidFill>
                  <a:schemeClr val="tx1"/>
                </a:solidFill>
              </a:rPr>
              <a:t> on the </a:t>
            </a:r>
            <a:r>
              <a:rPr lang="da-DK" dirty="0" err="1" smtClean="0">
                <a:solidFill>
                  <a:schemeClr val="tx1"/>
                </a:solidFill>
              </a:rPr>
              <a:t>machine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378659">
            <a:off x="4877044" y="615009"/>
            <a:ext cx="381000" cy="32647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486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Start </a:t>
            </a:r>
            <a:r>
              <a:rPr lang="da-DK" dirty="0" err="1" smtClean="0">
                <a:solidFill>
                  <a:schemeClr val="tx1"/>
                </a:solidFill>
              </a:rPr>
              <a:t>listening</a:t>
            </a:r>
            <a:r>
              <a:rPr lang="da-DK" dirty="0" smtClean="0">
                <a:solidFill>
                  <a:schemeClr val="tx1"/>
                </a:solidFill>
              </a:rPr>
              <a:t> on the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378659">
            <a:off x="4527861" y="428128"/>
            <a:ext cx="381000" cy="41040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715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Wait</a:t>
            </a:r>
            <a:r>
              <a:rPr lang="da-DK" dirty="0" smtClean="0">
                <a:solidFill>
                  <a:schemeClr val="tx1"/>
                </a:solidFill>
              </a:rPr>
              <a:t> for a </a:t>
            </a:r>
            <a:r>
              <a:rPr lang="da-DK" dirty="0" err="1" smtClean="0">
                <a:solidFill>
                  <a:schemeClr val="tx1"/>
                </a:solidFill>
              </a:rPr>
              <a:t>connection</a:t>
            </a:r>
            <a:r>
              <a:rPr lang="da-DK" dirty="0" smtClean="0">
                <a:solidFill>
                  <a:schemeClr val="tx1"/>
                </a:solidFill>
              </a:rPr>
              <a:t> from a </a:t>
            </a:r>
            <a:r>
              <a:rPr lang="da-DK" dirty="0" err="1" smtClean="0">
                <a:solidFill>
                  <a:schemeClr val="tx1"/>
                </a:solidFill>
              </a:rPr>
              <a:t>client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2912605">
            <a:off x="5059844" y="1120288"/>
            <a:ext cx="399538" cy="324562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863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Read bytes from the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in to a buffer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77789">
            <a:off x="5993687" y="2315878"/>
            <a:ext cx="399538" cy="26589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170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The end </a:t>
            </a:r>
            <a:r>
              <a:rPr lang="da-DK" dirty="0" err="1" smtClean="0"/>
              <a:t>goal</a:t>
            </a:r>
            <a:endParaRPr lang="da-DK" dirty="0" smtClean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Client &lt;-&gt; Server </a:t>
            </a:r>
            <a:r>
              <a:rPr lang="da-DK" dirty="0" err="1"/>
              <a:t>s</a:t>
            </a:r>
            <a:r>
              <a:rPr lang="da-DK" dirty="0" err="1" smtClean="0"/>
              <a:t>ocket</a:t>
            </a:r>
            <a:r>
              <a:rPr lang="da-DK" dirty="0" smtClean="0"/>
              <a:t> </a:t>
            </a:r>
            <a:r>
              <a:rPr lang="da-DK" dirty="0" err="1" smtClean="0"/>
              <a:t>communication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Convert</a:t>
            </a:r>
            <a:r>
              <a:rPr lang="da-DK" dirty="0" smtClean="0">
                <a:solidFill>
                  <a:schemeClr val="tx1"/>
                </a:solidFill>
              </a:rPr>
              <a:t> to </a:t>
            </a:r>
            <a:r>
              <a:rPr lang="da-DK" dirty="0" err="1" smtClean="0">
                <a:solidFill>
                  <a:schemeClr val="tx1"/>
                </a:solidFill>
              </a:rPr>
              <a:t>text</a:t>
            </a:r>
            <a:r>
              <a:rPr lang="da-DK" dirty="0" smtClean="0">
                <a:solidFill>
                  <a:schemeClr val="tx1"/>
                </a:solidFill>
              </a:rPr>
              <a:t> (UTF-8)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77789">
            <a:off x="5935903" y="2300596"/>
            <a:ext cx="399538" cy="289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2999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Read bytes from the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in to a buffer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77789">
            <a:off x="5935903" y="2300596"/>
            <a:ext cx="399538" cy="28926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713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"ACK"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[]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replyBytes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1"/>
            <a:ext cx="5029199" cy="233474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smtClean="0">
                <a:solidFill>
                  <a:schemeClr val="tx1"/>
                </a:solidFill>
              </a:rPr>
              <a:t>Send ”ACK” </a:t>
            </a:r>
            <a:r>
              <a:rPr lang="da-DK" dirty="0" err="1" smtClean="0">
                <a:solidFill>
                  <a:schemeClr val="tx1"/>
                </a:solidFill>
              </a:rPr>
              <a:t>message</a:t>
            </a:r>
            <a:r>
              <a:rPr lang="da-DK" dirty="0" smtClean="0">
                <a:solidFill>
                  <a:schemeClr val="tx1"/>
                </a:solidFill>
              </a:rPr>
              <a:t> back to the </a:t>
            </a:r>
            <a:r>
              <a:rPr lang="da-DK" dirty="0" err="1" smtClean="0">
                <a:solidFill>
                  <a:schemeClr val="tx1"/>
                </a:solidFill>
              </a:rPr>
              <a:t>client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</a:p>
          <a:p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NOTE: </a:t>
            </a:r>
          </a:p>
          <a:p>
            <a:r>
              <a:rPr lang="da-DK" dirty="0" err="1" smtClean="0">
                <a:solidFill>
                  <a:schemeClr val="tx1"/>
                </a:solidFill>
              </a:rPr>
              <a:t>There</a:t>
            </a:r>
            <a:r>
              <a:rPr lang="da-DK" dirty="0" smtClean="0">
                <a:solidFill>
                  <a:schemeClr val="tx1"/>
                </a:solidFill>
              </a:rPr>
              <a:t> is </a:t>
            </a:r>
            <a:r>
              <a:rPr lang="da-DK" dirty="0" err="1" smtClean="0">
                <a:solidFill>
                  <a:schemeClr val="tx1"/>
                </a:solidFill>
              </a:rPr>
              <a:t>no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requirement</a:t>
            </a:r>
            <a:r>
              <a:rPr lang="da-DK" dirty="0" smtClean="0">
                <a:solidFill>
                  <a:schemeClr val="tx1"/>
                </a:solidFill>
              </a:rPr>
              <a:t> to send </a:t>
            </a:r>
            <a:r>
              <a:rPr lang="da-DK" dirty="0" err="1" smtClean="0">
                <a:solidFill>
                  <a:schemeClr val="tx1"/>
                </a:solidFill>
              </a:rPr>
              <a:t>anything</a:t>
            </a:r>
            <a:r>
              <a:rPr lang="da-DK" dirty="0" smtClean="0">
                <a:solidFill>
                  <a:schemeClr val="tx1"/>
                </a:solidFill>
              </a:rPr>
              <a:t> back to the </a:t>
            </a:r>
            <a:r>
              <a:rPr lang="da-DK" dirty="0" err="1" smtClean="0">
                <a:solidFill>
                  <a:schemeClr val="tx1"/>
                </a:solidFill>
              </a:rPr>
              <a:t>client</a:t>
            </a:r>
            <a:r>
              <a:rPr lang="da-DK" dirty="0" smtClean="0">
                <a:solidFill>
                  <a:schemeClr val="tx1"/>
                </a:solidFill>
              </a:rPr>
              <a:t>. It is </a:t>
            </a:r>
            <a:r>
              <a:rPr lang="da-DK" dirty="0" err="1" smtClean="0">
                <a:solidFill>
                  <a:schemeClr val="tx1"/>
                </a:solidFill>
              </a:rPr>
              <a:t>only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included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here</a:t>
            </a:r>
            <a:r>
              <a:rPr lang="da-DK" dirty="0" smtClean="0">
                <a:solidFill>
                  <a:schemeClr val="tx1"/>
                </a:solidFill>
              </a:rPr>
              <a:t> to show </a:t>
            </a:r>
            <a:r>
              <a:rPr lang="da-DK" dirty="0" err="1" smtClean="0">
                <a:solidFill>
                  <a:schemeClr val="tx1"/>
                </a:solidFill>
              </a:rPr>
              <a:t>two-way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communication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77789">
            <a:off x="5736511" y="2247858"/>
            <a:ext cx="399538" cy="369930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062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server listens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The Server </a:t>
            </a:r>
            <a:r>
              <a:rPr lang="da-DK" dirty="0" err="1" smtClean="0"/>
              <a:t>specifies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to listen:</a:t>
            </a:r>
          </a:p>
          <a:p>
            <a:r>
              <a:rPr lang="da-DK" dirty="0"/>
              <a:t>IP </a:t>
            </a:r>
            <a:r>
              <a:rPr lang="da-DK" dirty="0" smtClean="0"/>
              <a:t>Address = Any </a:t>
            </a:r>
            <a:endParaRPr lang="da-DK" dirty="0"/>
          </a:p>
          <a:p>
            <a:r>
              <a:rPr lang="da-DK" dirty="0" smtClean="0"/>
              <a:t>Port </a:t>
            </a:r>
            <a:r>
              <a:rPr lang="da-DK" dirty="0" err="1" smtClean="0"/>
              <a:t>number</a:t>
            </a:r>
            <a:r>
              <a:rPr lang="da-DK" dirty="0" smtClean="0"/>
              <a:t> = 2000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208" y="1193180"/>
            <a:ext cx="6172709" cy="350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3201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</a:t>
            </a:r>
            <a:r>
              <a:rPr lang="da-DK" dirty="0" err="1" smtClean="0"/>
              <a:t>client</a:t>
            </a:r>
            <a:r>
              <a:rPr lang="da-DK" dirty="0" smtClean="0"/>
              <a:t> </a:t>
            </a:r>
            <a:r>
              <a:rPr lang="da-DK" dirty="0" err="1" smtClean="0"/>
              <a:t>connects</a:t>
            </a:r>
            <a:r>
              <a:rPr lang="da-DK" dirty="0" smtClean="0"/>
              <a:t> to the server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The </a:t>
            </a:r>
            <a:r>
              <a:rPr lang="da-DK" dirty="0" err="1" smtClean="0"/>
              <a:t>client</a:t>
            </a:r>
            <a:r>
              <a:rPr lang="da-DK" dirty="0" smtClean="0"/>
              <a:t> </a:t>
            </a:r>
            <a:r>
              <a:rPr lang="da-DK" dirty="0" err="1" smtClean="0"/>
              <a:t>connects</a:t>
            </a:r>
            <a:r>
              <a:rPr lang="da-DK" dirty="0" smtClean="0"/>
              <a:t> to a server </a:t>
            </a:r>
            <a:r>
              <a:rPr lang="da-DK" dirty="0" err="1" smtClean="0"/>
              <a:t>socket</a:t>
            </a:r>
            <a:r>
              <a:rPr lang="da-DK" dirty="0" smtClean="0"/>
              <a:t>:</a:t>
            </a:r>
          </a:p>
          <a:p>
            <a:r>
              <a:rPr lang="da-DK" dirty="0"/>
              <a:t>IP Address </a:t>
            </a:r>
          </a:p>
          <a:p>
            <a:r>
              <a:rPr lang="da-DK" dirty="0"/>
              <a:t>Port </a:t>
            </a:r>
            <a:r>
              <a:rPr lang="da-DK" dirty="0" err="1"/>
              <a:t>number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6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RunClient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Send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i;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Receive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ack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$"Client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59953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RunClient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Send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i;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Receive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ack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$"Client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2"/>
            <a:ext cx="5029199" cy="2220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>
                <a:solidFill>
                  <a:schemeClr val="tx1"/>
                </a:solidFill>
              </a:rPr>
              <a:t>Create</a:t>
            </a:r>
            <a:r>
              <a:rPr lang="da-DK" dirty="0">
                <a:solidFill>
                  <a:schemeClr val="tx1"/>
                </a:solidFill>
              </a:rPr>
              <a:t> and </a:t>
            </a:r>
            <a:r>
              <a:rPr lang="da-DK" dirty="0" err="1">
                <a:solidFill>
                  <a:schemeClr val="tx1"/>
                </a:solidFill>
              </a:rPr>
              <a:t>IPEndPoint</a:t>
            </a:r>
            <a:r>
              <a:rPr lang="da-DK" dirty="0">
                <a:solidFill>
                  <a:schemeClr val="tx1"/>
                </a:solidFill>
              </a:rPr>
              <a:t> with </a:t>
            </a:r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Address </a:t>
            </a:r>
            <a:r>
              <a:rPr lang="da-DK" dirty="0">
                <a:solidFill>
                  <a:schemeClr val="tx1"/>
                </a:solidFill>
              </a:rPr>
              <a:t>= </a:t>
            </a:r>
            <a:r>
              <a:rPr lang="da-DK" dirty="0" smtClean="0">
                <a:solidFill>
                  <a:schemeClr val="tx1"/>
                </a:solidFill>
              </a:rPr>
              <a:t>127.0.0.1 (</a:t>
            </a:r>
            <a:r>
              <a:rPr lang="da-DK" dirty="0" err="1" smtClean="0">
                <a:solidFill>
                  <a:schemeClr val="tx1"/>
                </a:solidFill>
              </a:rPr>
              <a:t>localhost</a:t>
            </a:r>
            <a:r>
              <a:rPr lang="da-DK" dirty="0" smtClean="0">
                <a:solidFill>
                  <a:schemeClr val="tx1"/>
                </a:solidFill>
              </a:rPr>
              <a:t>)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and 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Port </a:t>
            </a:r>
            <a:r>
              <a:rPr lang="da-DK" dirty="0">
                <a:solidFill>
                  <a:schemeClr val="tx1"/>
                </a:solidFill>
              </a:rPr>
              <a:t>= 2000.</a:t>
            </a:r>
          </a:p>
          <a:p>
            <a:endParaRPr lang="da-DK" dirty="0" smtClean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If the server is on a </a:t>
            </a:r>
            <a:r>
              <a:rPr lang="da-DK" dirty="0" err="1" smtClean="0">
                <a:solidFill>
                  <a:schemeClr val="tx1"/>
                </a:solidFill>
              </a:rPr>
              <a:t>different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machine</a:t>
            </a:r>
            <a:r>
              <a:rPr lang="da-DK" dirty="0" smtClean="0">
                <a:solidFill>
                  <a:schemeClr val="tx1"/>
                </a:solidFill>
              </a:rPr>
              <a:t>, the Address </a:t>
            </a:r>
            <a:r>
              <a:rPr lang="da-DK" dirty="0" err="1" smtClean="0">
                <a:solidFill>
                  <a:schemeClr val="tx1"/>
                </a:solidFill>
              </a:rPr>
              <a:t>shall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be</a:t>
            </a:r>
            <a:r>
              <a:rPr lang="da-DK" dirty="0" smtClean="0">
                <a:solidFill>
                  <a:schemeClr val="tx1"/>
                </a:solidFill>
              </a:rPr>
              <a:t> the IP </a:t>
            </a:r>
            <a:r>
              <a:rPr lang="da-DK" dirty="0" err="1" smtClean="0">
                <a:solidFill>
                  <a:schemeClr val="tx1"/>
                </a:solidFill>
              </a:rPr>
              <a:t>address</a:t>
            </a:r>
            <a:r>
              <a:rPr lang="da-DK" dirty="0" smtClean="0">
                <a:solidFill>
                  <a:schemeClr val="tx1"/>
                </a:solidFill>
              </a:rPr>
              <a:t> of </a:t>
            </a:r>
            <a:r>
              <a:rPr lang="da-DK" dirty="0" err="1" smtClean="0">
                <a:solidFill>
                  <a:schemeClr val="tx1"/>
                </a:solidFill>
              </a:rPr>
              <a:t>that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machine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777789">
            <a:off x="6011564" y="1266006"/>
            <a:ext cx="399538" cy="95725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77786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RunClient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Send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i;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Receive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ack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$"Client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2"/>
            <a:ext cx="5029199" cy="2220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>
                <a:solidFill>
                  <a:schemeClr val="tx1"/>
                </a:solidFill>
              </a:rPr>
              <a:t>Create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the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and </a:t>
            </a:r>
            <a:r>
              <a:rPr lang="da-DK" dirty="0" err="1" smtClean="0">
                <a:solidFill>
                  <a:schemeClr val="tx1"/>
                </a:solidFill>
              </a:rPr>
              <a:t>connect</a:t>
            </a:r>
            <a:r>
              <a:rPr lang="da-DK" dirty="0" smtClean="0">
                <a:solidFill>
                  <a:schemeClr val="tx1"/>
                </a:solidFill>
              </a:rPr>
              <a:t> to the IP </a:t>
            </a:r>
            <a:r>
              <a:rPr lang="da-DK" dirty="0" err="1" smtClean="0">
                <a:solidFill>
                  <a:schemeClr val="tx1"/>
                </a:solidFill>
              </a:rPr>
              <a:t>Endpoint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 smtClean="0">
                <a:solidFill>
                  <a:schemeClr val="tx1"/>
                </a:solidFill>
              </a:rPr>
              <a:t>The </a:t>
            </a:r>
            <a:r>
              <a:rPr lang="da-DK" dirty="0" err="1" smtClean="0">
                <a:solidFill>
                  <a:schemeClr val="tx1"/>
                </a:solidFill>
              </a:rPr>
              <a:t>connection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attempt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may</a:t>
            </a:r>
            <a:r>
              <a:rPr lang="da-DK" dirty="0" smtClean="0">
                <a:solidFill>
                  <a:schemeClr val="tx1"/>
                </a:solidFill>
              </a:rPr>
              <a:t> time out if the </a:t>
            </a:r>
            <a:r>
              <a:rPr lang="da-DK" dirty="0" err="1" smtClean="0">
                <a:solidFill>
                  <a:schemeClr val="tx1"/>
                </a:solidFill>
              </a:rPr>
              <a:t>endpoint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does</a:t>
            </a:r>
            <a:r>
              <a:rPr lang="da-DK" dirty="0" smtClean="0">
                <a:solidFill>
                  <a:schemeClr val="tx1"/>
                </a:solidFill>
              </a:rPr>
              <a:t> not </a:t>
            </a:r>
            <a:r>
              <a:rPr lang="da-DK" dirty="0" err="1" smtClean="0">
                <a:solidFill>
                  <a:schemeClr val="tx1"/>
                </a:solidFill>
              </a:rPr>
              <a:t>exist</a:t>
            </a:r>
            <a:r>
              <a:rPr lang="da-DK" dirty="0" smtClean="0">
                <a:solidFill>
                  <a:schemeClr val="tx1"/>
                </a:solidFill>
              </a:rPr>
              <a:t>, </a:t>
            </a:r>
            <a:r>
              <a:rPr lang="da-DK" dirty="0" err="1" smtClean="0">
                <a:solidFill>
                  <a:schemeClr val="tx1"/>
                </a:solidFill>
              </a:rPr>
              <a:t>which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will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throw</a:t>
            </a:r>
            <a:r>
              <a:rPr lang="da-DK" dirty="0" smtClean="0">
                <a:solidFill>
                  <a:schemeClr val="tx1"/>
                </a:solidFill>
              </a:rPr>
              <a:t> an </a:t>
            </a:r>
            <a:r>
              <a:rPr lang="da-DK" dirty="0" err="1" smtClean="0">
                <a:solidFill>
                  <a:schemeClr val="tx1"/>
                </a:solidFill>
              </a:rPr>
              <a:t>exception</a:t>
            </a:r>
            <a:r>
              <a:rPr lang="da-DK" dirty="0" smtClean="0">
                <a:solidFill>
                  <a:schemeClr val="tx1"/>
                </a:solidFill>
              </a:rPr>
              <a:t>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3989069">
            <a:off x="5055396" y="922041"/>
            <a:ext cx="399538" cy="23757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884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RunClient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Send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i;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Receive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ack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$"Client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2"/>
            <a:ext cx="5029199" cy="2220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Create</a:t>
            </a:r>
            <a:r>
              <a:rPr lang="da-DK" dirty="0" smtClean="0">
                <a:solidFill>
                  <a:schemeClr val="tx1"/>
                </a:solidFill>
              </a:rPr>
              <a:t> the </a:t>
            </a:r>
            <a:r>
              <a:rPr lang="da-DK" dirty="0" err="1" smtClean="0">
                <a:solidFill>
                  <a:schemeClr val="tx1"/>
                </a:solidFill>
              </a:rPr>
              <a:t>message</a:t>
            </a:r>
            <a:r>
              <a:rPr lang="da-DK" dirty="0" smtClean="0">
                <a:solidFill>
                  <a:schemeClr val="tx1"/>
                </a:solidFill>
              </a:rPr>
              <a:t> to send.</a:t>
            </a:r>
          </a:p>
          <a:p>
            <a:r>
              <a:rPr lang="da-DK" dirty="0" err="1" smtClean="0">
                <a:solidFill>
                  <a:schemeClr val="tx1"/>
                </a:solidFill>
              </a:rPr>
              <a:t>Convert</a:t>
            </a:r>
            <a:r>
              <a:rPr lang="da-DK" dirty="0" smtClean="0">
                <a:solidFill>
                  <a:schemeClr val="tx1"/>
                </a:solidFill>
              </a:rPr>
              <a:t> to bytes.</a:t>
            </a:r>
          </a:p>
          <a:p>
            <a:r>
              <a:rPr lang="da-DK" dirty="0" smtClean="0">
                <a:solidFill>
                  <a:schemeClr val="tx1"/>
                </a:solidFill>
              </a:rPr>
              <a:t>Send the bytes.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2700174">
            <a:off x="5103424" y="1388041"/>
            <a:ext cx="399538" cy="29087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8642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RunClient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Send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i;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Receive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ack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$"Client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2"/>
            <a:ext cx="5029199" cy="2220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Receive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>
                <a:solidFill>
                  <a:schemeClr val="tx1"/>
                </a:solidFill>
              </a:rPr>
              <a:t>”ACK” </a:t>
            </a:r>
            <a:r>
              <a:rPr lang="da-DK" dirty="0" err="1">
                <a:solidFill>
                  <a:schemeClr val="tx1"/>
                </a:solidFill>
              </a:rPr>
              <a:t>message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smtClean="0">
                <a:solidFill>
                  <a:schemeClr val="tx1"/>
                </a:solidFill>
              </a:rPr>
              <a:t>from the server.</a:t>
            </a:r>
            <a:endParaRPr lang="da-DK" dirty="0">
              <a:solidFill>
                <a:schemeClr val="tx1"/>
              </a:solidFill>
            </a:endParaRPr>
          </a:p>
          <a:p>
            <a:endParaRPr lang="da-DK" dirty="0">
              <a:solidFill>
                <a:schemeClr val="tx1"/>
              </a:solidFill>
            </a:endParaRPr>
          </a:p>
          <a:p>
            <a:r>
              <a:rPr lang="da-DK" dirty="0">
                <a:solidFill>
                  <a:schemeClr val="tx1"/>
                </a:solidFill>
              </a:rPr>
              <a:t>NOTE: </a:t>
            </a:r>
          </a:p>
          <a:p>
            <a:r>
              <a:rPr lang="da-DK" dirty="0" err="1">
                <a:solidFill>
                  <a:schemeClr val="tx1"/>
                </a:solidFill>
              </a:rPr>
              <a:t>There</a:t>
            </a:r>
            <a:r>
              <a:rPr lang="da-DK" dirty="0">
                <a:solidFill>
                  <a:schemeClr val="tx1"/>
                </a:solidFill>
              </a:rPr>
              <a:t> is </a:t>
            </a:r>
            <a:r>
              <a:rPr lang="da-DK" dirty="0" err="1">
                <a:solidFill>
                  <a:schemeClr val="tx1"/>
                </a:solidFill>
              </a:rPr>
              <a:t>no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requirement</a:t>
            </a:r>
            <a:r>
              <a:rPr lang="da-DK" dirty="0">
                <a:solidFill>
                  <a:schemeClr val="tx1"/>
                </a:solidFill>
              </a:rPr>
              <a:t> to send </a:t>
            </a:r>
            <a:r>
              <a:rPr lang="da-DK" dirty="0" err="1">
                <a:solidFill>
                  <a:schemeClr val="tx1"/>
                </a:solidFill>
              </a:rPr>
              <a:t>anything</a:t>
            </a:r>
            <a:r>
              <a:rPr lang="da-DK" dirty="0">
                <a:solidFill>
                  <a:schemeClr val="tx1"/>
                </a:solidFill>
              </a:rPr>
              <a:t> back to the </a:t>
            </a:r>
            <a:r>
              <a:rPr lang="da-DK" dirty="0" err="1">
                <a:solidFill>
                  <a:schemeClr val="tx1"/>
                </a:solidFill>
              </a:rPr>
              <a:t>client</a:t>
            </a:r>
            <a:r>
              <a:rPr lang="da-DK" dirty="0">
                <a:solidFill>
                  <a:schemeClr val="tx1"/>
                </a:solidFill>
              </a:rPr>
              <a:t>. It is </a:t>
            </a:r>
            <a:r>
              <a:rPr lang="da-DK" dirty="0" err="1">
                <a:solidFill>
                  <a:schemeClr val="tx1"/>
                </a:solidFill>
              </a:rPr>
              <a:t>only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included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here</a:t>
            </a:r>
            <a:r>
              <a:rPr lang="da-DK" dirty="0">
                <a:solidFill>
                  <a:schemeClr val="tx1"/>
                </a:solidFill>
              </a:rPr>
              <a:t> to show </a:t>
            </a:r>
            <a:r>
              <a:rPr lang="da-DK" dirty="0" err="1">
                <a:solidFill>
                  <a:schemeClr val="tx1"/>
                </a:solidFill>
              </a:rPr>
              <a:t>two-way</a:t>
            </a:r>
            <a:r>
              <a:rPr lang="da-DK" dirty="0">
                <a:solidFill>
                  <a:schemeClr val="tx1"/>
                </a:solidFill>
              </a:rPr>
              <a:t> </a:t>
            </a:r>
            <a:r>
              <a:rPr lang="da-DK" dirty="0" err="1">
                <a:solidFill>
                  <a:schemeClr val="tx1"/>
                </a:solidFill>
              </a:rPr>
              <a:t>communication</a:t>
            </a:r>
            <a:r>
              <a:rPr lang="da-DK" dirty="0">
                <a:solidFill>
                  <a:schemeClr val="tx1"/>
                </a:solidFill>
              </a:rPr>
              <a:t>.</a:t>
            </a:r>
          </a:p>
          <a:p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482025">
            <a:off x="5370024" y="1405795"/>
            <a:ext cx="399538" cy="37338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7663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Where</a:t>
            </a:r>
            <a:r>
              <a:rPr lang="da-DK" dirty="0" smtClean="0"/>
              <a:t> </a:t>
            </a:r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to end up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9281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311965"/>
            <a:ext cx="9718322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2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2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    public</a:t>
            </a:r>
            <a:r>
              <a:rPr lang="da-DK" sz="12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RunClient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10; i++)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Send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Hello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 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+ i;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fr-FR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{message}</a:t>
            </a:r>
            <a:r>
              <a:rPr lang="fr-FR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Receive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ack</a:t>
            </a:r>
            <a:r>
              <a:rPr lang="da-DK" sz="1200" dirty="0">
                <a:solidFill>
                  <a:srgbClr val="008000"/>
                </a:solidFill>
                <a:latin typeface="Cascadia Mono" panose="020B0609020000020004" pitchFamily="49" charset="0"/>
              </a:rPr>
              <a:t>.</a:t>
            </a:r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buffer =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client.Receive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$"Client </a:t>
            </a:r>
            <a:r>
              <a:rPr lang="da-DK" sz="12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: 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response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Thread.Sleep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(1000);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da-DK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531429" y="201622"/>
            <a:ext cx="5029199" cy="22206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chemeClr val="tx1"/>
                </a:solidFill>
              </a:rPr>
              <a:t>Shutdown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both</a:t>
            </a:r>
            <a:r>
              <a:rPr lang="da-DK" dirty="0" smtClean="0">
                <a:solidFill>
                  <a:schemeClr val="tx1"/>
                </a:solidFill>
              </a:rPr>
              <a:t> sending and </a:t>
            </a:r>
            <a:r>
              <a:rPr lang="da-DK" dirty="0" err="1" smtClean="0">
                <a:solidFill>
                  <a:schemeClr val="tx1"/>
                </a:solidFill>
              </a:rPr>
              <a:t>receiving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socket</a:t>
            </a:r>
            <a:r>
              <a:rPr lang="da-DK" dirty="0" smtClean="0">
                <a:solidFill>
                  <a:schemeClr val="tx1"/>
                </a:solidFill>
              </a:rPr>
              <a:t> </a:t>
            </a:r>
            <a:r>
              <a:rPr lang="da-DK" dirty="0" err="1" smtClean="0">
                <a:solidFill>
                  <a:schemeClr val="tx1"/>
                </a:solidFill>
              </a:rPr>
              <a:t>when</a:t>
            </a:r>
            <a:r>
              <a:rPr lang="da-DK" dirty="0" smtClean="0">
                <a:solidFill>
                  <a:schemeClr val="tx1"/>
                </a:solidFill>
              </a:rPr>
              <a:t> done.</a:t>
            </a:r>
            <a:endParaRPr lang="da-DK" dirty="0">
              <a:solidFill>
                <a:schemeClr val="tx1"/>
              </a:solidFill>
            </a:endParaRPr>
          </a:p>
        </p:txBody>
      </p:sp>
      <p:sp>
        <p:nvSpPr>
          <p:cNvPr id="6" name="Down Arrow 5"/>
          <p:cNvSpPr/>
          <p:nvPr/>
        </p:nvSpPr>
        <p:spPr>
          <a:xfrm rot="1482025">
            <a:off x="5076156" y="1341451"/>
            <a:ext cx="399538" cy="51403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9120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</a:t>
            </a:r>
            <a:endParaRPr lang="da-DK" sz="6000" b="1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”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- Client-Server </a:t>
            </a:r>
            <a:r>
              <a:rPr lang="da-DK" sz="6000" b="1" dirty="0" err="1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communication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”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03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Sending </a:t>
            </a:r>
            <a:r>
              <a:rPr lang="da-DK" dirty="0" err="1" smtClean="0"/>
              <a:t>objects</a:t>
            </a:r>
            <a:r>
              <a:rPr lang="da-DK" dirty="0" smtClean="0"/>
              <a:t> from the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5" y="1105231"/>
            <a:ext cx="9718322" cy="553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0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sz="1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(!_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ecgReadings.IsCompleted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ecgReadings.Take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10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fr-F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fr-FR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fr-FR" sz="10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10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1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InvalidOperationException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1000" dirty="0">
                <a:solidFill>
                  <a:srgbClr val="008000"/>
                </a:solidFill>
                <a:latin typeface="Cascadia Mono" panose="020B0609020000020004" pitchFamily="49" charset="0"/>
              </a:rPr>
              <a:t>// IOE means that Take() was called on a completed collection.</a:t>
            </a:r>
            <a:endParaRPr lang="en-US" sz="10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1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sz="1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10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sz="1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10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9565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Sending </a:t>
            </a:r>
            <a:r>
              <a:rPr lang="da-DK" dirty="0" err="1" smtClean="0"/>
              <a:t>objects</a:t>
            </a:r>
            <a:r>
              <a:rPr lang="da-DK" dirty="0" smtClean="0"/>
              <a:t> from the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38199" y="1347537"/>
            <a:ext cx="11073063" cy="11581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(!_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ecgReadings.IsCompleted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ecgReadings.Take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fr-FR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InvalidOperationException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IOE means that Take() was called on a completed collection.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64158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Sending </a:t>
            </a:r>
            <a:r>
              <a:rPr lang="da-DK" dirty="0" err="1" smtClean="0"/>
              <a:t>objects</a:t>
            </a:r>
            <a:r>
              <a:rPr lang="da-DK" dirty="0" smtClean="0"/>
              <a:t> from the </a:t>
            </a:r>
            <a:r>
              <a:rPr lang="da-DK" dirty="0" err="1" smtClean="0"/>
              <a:t>client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838200" y="-5055757"/>
            <a:ext cx="11097126" cy="115818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SocketClient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IPAddress.Parse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"127.0.0.1"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Socket client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Socket(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client.Connect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(!_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ecgReadings.IsCompleted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ecgReadings.Take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JsonSerializer.Serialize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Encoding.UTF8.GetBytes(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client.Send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messageBytes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dirty="0">
                <a:solidFill>
                  <a:srgbClr val="A31515"/>
                </a:solidFill>
                <a:latin typeface="Cascadia Mono" panose="020B0609020000020004" pitchFamily="49" charset="0"/>
              </a:rPr>
              <a:t>$"Socket client sent message: 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fr-F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objectAsJson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fr-FR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fr-FR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InvalidOperationException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IOE means that Take() was called on a completed collection.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client.Shutdown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SocketShutdown.Both</a:t>
            </a:r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46964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Receiving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on the 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105231"/>
            <a:ext cx="11532691" cy="553505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sz="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sz="700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sz="7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 _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ecgReadings.Add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sz="7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System.Text.Json.JsonException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// log </a:t>
            </a:r>
            <a:r>
              <a:rPr lang="da-DK" sz="7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any</a:t>
            </a:r>
            <a:r>
              <a:rPr lang="da-DK" sz="700" dirty="0">
                <a:solidFill>
                  <a:srgbClr val="008000"/>
                </a:solidFill>
                <a:latin typeface="Cascadia Mono" panose="020B0609020000020004" pitchFamily="49" charset="0"/>
              </a:rPr>
              <a:t> parsing </a:t>
            </a:r>
            <a:r>
              <a:rPr lang="da-DK" sz="700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exceptions</a:t>
            </a:r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listener.Close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ecgReadings.CompleteAdding</a:t>
            </a:r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sz="7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7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sz="700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sz="7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3359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Receiving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on the 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503364" y="1105231"/>
            <a:ext cx="11532691" cy="1623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System.Text.Json.JsonException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log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parsing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exceptions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listener.Close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ecgReadings.CompleteAdding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774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Receiving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on the 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29654" y="-5164941"/>
            <a:ext cx="11532691" cy="1623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System.Text.Json.JsonException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log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parsing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exceptions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listener.Close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ecgReadings.CompleteAdding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65822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Receiving</a:t>
            </a:r>
            <a:r>
              <a:rPr lang="da-DK" dirty="0" smtClean="0"/>
              <a:t> </a:t>
            </a:r>
            <a:r>
              <a:rPr lang="da-DK" dirty="0" err="1" smtClean="0"/>
              <a:t>objects</a:t>
            </a:r>
            <a:r>
              <a:rPr lang="da-DK" dirty="0" smtClean="0"/>
              <a:t> on the server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296997" y="-9638970"/>
            <a:ext cx="11532691" cy="1623571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internal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readonly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2B91AF"/>
                </a:solidFill>
                <a:latin typeface="Cascadia Mono" panose="020B0609020000020004" pitchFamily="49" charset="0"/>
              </a:rPr>
              <a:t>SocketServer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BlockingCollection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Run()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RunServer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// listen to 'Any' which means all network addresses for this machine</a:t>
            </a:r>
            <a:endParaRPr 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IPAddress.Any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, 2000);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using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ipEndPoint.AddressFamily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SocketType.Stream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ProtocolType.Tcp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listener.Bind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ipEndPoint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$"</a:t>
            </a:r>
            <a:r>
              <a:rPr lang="da-DK" dirty="0" err="1">
                <a:solidFill>
                  <a:srgbClr val="A31515"/>
                </a:solidFill>
                <a:latin typeface="Cascadia Mono" panose="020B0609020000020004" pitchFamily="49" charset="0"/>
              </a:rPr>
              <a:t>Listening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 on: 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ipAddress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listener.Listen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handler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listener.Accept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[] buffer =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byte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[1024];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handler.Receive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(buffer,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SocketFlags.None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&gt; 0)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= Encoding.UTF8.GetString(buffer, 0,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numberOfBytesReceived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$"Server </a:t>
            </a:r>
            <a:r>
              <a:rPr lang="da-DK" dirty="0" err="1">
                <a:solidFill>
                  <a:srgbClr val="A31515"/>
                </a:solidFill>
                <a:latin typeface="Cascadia Mono" panose="020B0609020000020004" pitchFamily="49" charset="0"/>
              </a:rPr>
              <a:t>received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: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da-DK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try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?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JsonSerializer.Deserialize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&lt;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&gt;(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receivedData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!=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ecgReadings.Add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da-DK" dirty="0" err="1">
                <a:solidFill>
                  <a:srgbClr val="0000FF"/>
                </a:solidFill>
                <a:latin typeface="Cascadia Mono" panose="020B0609020000020004" pitchFamily="49" charset="0"/>
              </a:rPr>
              <a:t>catch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System.Text.Json.JsonException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e)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// log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any</a:t>
            </a:r>
            <a:r>
              <a:rPr lang="da-DK" dirty="0">
                <a:solidFill>
                  <a:srgbClr val="008000"/>
                </a:solidFill>
                <a:latin typeface="Cascadia Mono" panose="020B0609020000020004" pitchFamily="49" charset="0"/>
              </a:rPr>
              <a:t> parsing </a:t>
            </a:r>
            <a:r>
              <a:rPr lang="da-DK" dirty="0" err="1">
                <a:solidFill>
                  <a:srgbClr val="008000"/>
                </a:solidFill>
                <a:latin typeface="Cascadia Mono" panose="020B0609020000020004" pitchFamily="49" charset="0"/>
              </a:rPr>
              <a:t>exceptions</a:t>
            </a:r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(e);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listener.Close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    _</a:t>
            </a:r>
            <a:r>
              <a:rPr lang="da-DK" dirty="0" err="1">
                <a:solidFill>
                  <a:srgbClr val="000000"/>
                </a:solidFill>
                <a:latin typeface="Cascadia Mono" panose="020B0609020000020004" pitchFamily="49" charset="0"/>
              </a:rPr>
              <a:t>ecgReadings.CompleteAdding</a:t>
            </a:r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endParaRPr lang="da-DK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ShallStop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 } = </a:t>
            </a: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a-DK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9729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</a:t>
            </a:r>
            <a:endParaRPr lang="da-DK" sz="6000" b="1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”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- ECG 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Network”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05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We</a:t>
            </a:r>
            <a:r>
              <a:rPr lang="da-DK" dirty="0" smtClean="0"/>
              <a:t> </a:t>
            </a:r>
            <a:r>
              <a:rPr lang="da-DK" dirty="0" err="1" smtClean="0"/>
              <a:t>want</a:t>
            </a:r>
            <a:r>
              <a:rPr lang="da-DK" dirty="0" smtClean="0"/>
              <a:t> to go from </a:t>
            </a:r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08" y="1381783"/>
            <a:ext cx="11819784" cy="4094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8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To </a:t>
            </a:r>
            <a:r>
              <a:rPr lang="da-DK" dirty="0" err="1" smtClean="0"/>
              <a:t>this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581" y="1269020"/>
            <a:ext cx="11906839" cy="431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61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Client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073" y="1105232"/>
            <a:ext cx="9189854" cy="559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50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Server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1422" y="1006931"/>
            <a:ext cx="9129155" cy="5475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656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/>
              <a:t>Socket</a:t>
            </a:r>
            <a:r>
              <a:rPr lang="da-DK" dirty="0" smtClean="0"/>
              <a:t> </a:t>
            </a:r>
            <a:r>
              <a:rPr lang="da-DK" dirty="0" err="1" smtClean="0"/>
              <a:t>communication</a:t>
            </a:r>
            <a:endParaRPr lang="da-DK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2576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The server listens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694663"/>
            <a:ext cx="10515600" cy="14823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 smtClean="0"/>
              <a:t>The Server </a:t>
            </a:r>
            <a:r>
              <a:rPr lang="da-DK" dirty="0" err="1" smtClean="0"/>
              <a:t>specifies</a:t>
            </a:r>
            <a:r>
              <a:rPr lang="da-DK" dirty="0" smtClean="0"/>
              <a:t> </a:t>
            </a:r>
            <a:r>
              <a:rPr lang="da-DK" dirty="0" err="1" smtClean="0"/>
              <a:t>where</a:t>
            </a:r>
            <a:r>
              <a:rPr lang="da-DK" dirty="0" smtClean="0"/>
              <a:t> to listen:</a:t>
            </a:r>
          </a:p>
          <a:p>
            <a:r>
              <a:rPr lang="da-DK" dirty="0"/>
              <a:t>IP </a:t>
            </a:r>
            <a:r>
              <a:rPr lang="da-DK" dirty="0" smtClean="0"/>
              <a:t>Address </a:t>
            </a:r>
            <a:endParaRPr lang="da-DK" dirty="0"/>
          </a:p>
          <a:p>
            <a:r>
              <a:rPr lang="da-DK" dirty="0" smtClean="0"/>
              <a:t>Port </a:t>
            </a:r>
            <a:r>
              <a:rPr lang="da-DK" dirty="0" err="1" smtClean="0"/>
              <a:t>number</a:t>
            </a:r>
            <a:endParaRPr lang="da-DK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208" y="1311965"/>
            <a:ext cx="11423584" cy="328989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4208" y="1193180"/>
            <a:ext cx="6172709" cy="3501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957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14645</TotalTime>
  <Words>4316</Words>
  <Application>Microsoft Office PowerPoint</Application>
  <PresentationFormat>Widescreen</PresentationFormat>
  <Paragraphs>968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AU Passata</vt:lpstr>
      <vt:lpstr>AU Passata Light</vt:lpstr>
      <vt:lpstr>Calibri</vt:lpstr>
      <vt:lpstr>Cascadia Mono</vt:lpstr>
      <vt:lpstr>Gill Sans MT</vt:lpstr>
      <vt:lpstr>Office Theme</vt:lpstr>
      <vt:lpstr>PowerPoint Presentation</vt:lpstr>
      <vt:lpstr>Agenda</vt:lpstr>
      <vt:lpstr>Where we want to end up</vt:lpstr>
      <vt:lpstr>We want to go from this</vt:lpstr>
      <vt:lpstr>To this</vt:lpstr>
      <vt:lpstr>Client</vt:lpstr>
      <vt:lpstr>Server</vt:lpstr>
      <vt:lpstr>Socket communication</vt:lpstr>
      <vt:lpstr>The server listens</vt:lpstr>
      <vt:lpstr>The server listens</vt:lpstr>
      <vt:lpstr>The client connects to the server</vt:lpstr>
      <vt:lpstr>SocketServer</vt:lpstr>
      <vt:lpstr>SocketServer</vt:lpstr>
      <vt:lpstr>SocketServer</vt:lpstr>
      <vt:lpstr>SocketServer</vt:lpstr>
      <vt:lpstr>SocketServer</vt:lpstr>
      <vt:lpstr>SocketServer</vt:lpstr>
      <vt:lpstr>SocketServer</vt:lpstr>
      <vt:lpstr>SocketServer</vt:lpstr>
      <vt:lpstr>SocketServer</vt:lpstr>
      <vt:lpstr>SocketServer</vt:lpstr>
      <vt:lpstr>SocketServer</vt:lpstr>
      <vt:lpstr>The server listens</vt:lpstr>
      <vt:lpstr>The client connects to the server</vt:lpstr>
      <vt:lpstr>SocketClient</vt:lpstr>
      <vt:lpstr>SocketClient</vt:lpstr>
      <vt:lpstr>SocketClient</vt:lpstr>
      <vt:lpstr>SocketClient</vt:lpstr>
      <vt:lpstr>SocketClient</vt:lpstr>
      <vt:lpstr>SocketClient</vt:lpstr>
      <vt:lpstr>Your turn</vt:lpstr>
      <vt:lpstr>Sending objects from the client</vt:lpstr>
      <vt:lpstr>Sending objects from the client</vt:lpstr>
      <vt:lpstr>Sending objects from the client</vt:lpstr>
      <vt:lpstr>Receiving objects on the server</vt:lpstr>
      <vt:lpstr>Receiving objects on the server</vt:lpstr>
      <vt:lpstr>Receiving objects on the server</vt:lpstr>
      <vt:lpstr>Receiving objects on the server</vt:lpstr>
      <vt:lpstr>Your turn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257</cp:revision>
  <dcterms:created xsi:type="dcterms:W3CDTF">2017-09-19T09:05:55Z</dcterms:created>
  <dcterms:modified xsi:type="dcterms:W3CDTF">2023-10-12T11:49:02Z</dcterms:modified>
</cp:coreProperties>
</file>