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256" r:id="rId2"/>
    <p:sldId id="258" r:id="rId3"/>
    <p:sldId id="335" r:id="rId4"/>
    <p:sldId id="289" r:id="rId5"/>
    <p:sldId id="299" r:id="rId6"/>
    <p:sldId id="297" r:id="rId7"/>
    <p:sldId id="364" r:id="rId8"/>
    <p:sldId id="298" r:id="rId9"/>
    <p:sldId id="300" r:id="rId10"/>
    <p:sldId id="301" r:id="rId11"/>
    <p:sldId id="288" r:id="rId12"/>
    <p:sldId id="366" r:id="rId13"/>
    <p:sldId id="365" r:id="rId14"/>
    <p:sldId id="302" r:id="rId15"/>
    <p:sldId id="363" r:id="rId16"/>
    <p:sldId id="295" r:id="rId17"/>
    <p:sldId id="304" r:id="rId18"/>
    <p:sldId id="287" r:id="rId19"/>
    <p:sldId id="355" r:id="rId20"/>
    <p:sldId id="357" r:id="rId21"/>
    <p:sldId id="358" r:id="rId22"/>
    <p:sldId id="359" r:id="rId23"/>
    <p:sldId id="360" r:id="rId24"/>
    <p:sldId id="361" r:id="rId25"/>
    <p:sldId id="367" r:id="rId26"/>
    <p:sldId id="362" r:id="rId27"/>
    <p:sldId id="368" r:id="rId28"/>
    <p:sldId id="369" r:id="rId29"/>
    <p:sldId id="309" r:id="rId30"/>
    <p:sldId id="353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2" r:id="rId47"/>
    <p:sldId id="354" r:id="rId48"/>
    <p:sldId id="291" r:id="rId49"/>
    <p:sldId id="292" r:id="rId50"/>
    <p:sldId id="293" r:id="rId51"/>
    <p:sldId id="259" r:id="rId52"/>
    <p:sldId id="257" r:id="rId5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1" autoAdjust="0"/>
    <p:restoredTop sz="72075" autoAdjust="0"/>
  </p:normalViewPr>
  <p:slideViewPr>
    <p:cSldViewPr snapToGrid="0" showGuides="1">
      <p:cViewPr varScale="1">
        <p:scale>
          <a:sx n="66" d="100"/>
          <a:sy n="66" d="100"/>
        </p:scale>
        <p:origin x="16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24.10.2024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Triangle" TargetMode="External"/><Relationship Id="rId13" Type="http://schemas.openxmlformats.org/officeDocument/2006/relationships/hyperlink" Target="https://en.wikipedia.org/wiki/Dipstick" TargetMode="External"/><Relationship Id="rId18" Type="http://schemas.openxmlformats.org/officeDocument/2006/relationships/hyperlink" Target="https://en.wikipedia.org/wiki/Rachelle_Beinart" TargetMode="External"/><Relationship Id="rId3" Type="http://schemas.openxmlformats.org/officeDocument/2006/relationships/hyperlink" Target="https://en.wikipedia.org/wiki/Dave_Thompson_(comedian)" TargetMode="External"/><Relationship Id="rId7" Type="http://schemas.openxmlformats.org/officeDocument/2006/relationships/hyperlink" Target="https://en.wikipedia.org/wiki/Terrycloth" TargetMode="External"/><Relationship Id="rId12" Type="http://schemas.openxmlformats.org/officeDocument/2006/relationships/hyperlink" Target="https://en.wikipedia.org/wiki/Teletubbies#cite_note-Zap2it_Cast-16" TargetMode="External"/><Relationship Id="rId17" Type="http://schemas.openxmlformats.org/officeDocument/2006/relationships/hyperlink" Target="https://en.wikipedia.org/wiki/Pui_Fan_Lee" TargetMode="External"/><Relationship Id="rId2" Type="http://schemas.openxmlformats.org/officeDocument/2006/relationships/slide" Target="../slides/slide15.xml"/><Relationship Id="rId16" Type="http://schemas.openxmlformats.org/officeDocument/2006/relationships/hyperlink" Target="https://en.wikipedia.org/wiki/Nikky_Smedley" TargetMode="External"/><Relationship Id="rId20" Type="http://schemas.openxmlformats.org/officeDocument/2006/relationships/hyperlink" Target="https://en.wikipedia.org/wiki/Cantonese_peopl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Teletubbies#cite_note-15" TargetMode="External"/><Relationship Id="rId11" Type="http://schemas.openxmlformats.org/officeDocument/2006/relationships/hyperlink" Target="https://en.wikipedia.org/wiki/Nick_Kellington" TargetMode="External"/><Relationship Id="rId5" Type="http://schemas.openxmlformats.org/officeDocument/2006/relationships/hyperlink" Target="https://en.wikipedia.org/wiki/Jeremiah_Krage" TargetMode="External"/><Relationship Id="rId15" Type="http://schemas.openxmlformats.org/officeDocument/2006/relationships/hyperlink" Target="https://en.wikipedia.org/wiki/Teletubbies#cite_note-16things-17" TargetMode="External"/><Relationship Id="rId10" Type="http://schemas.openxmlformats.org/officeDocument/2006/relationships/hyperlink" Target="https://en.wikipedia.org/wiki/John_Simmit" TargetMode="External"/><Relationship Id="rId19" Type="http://schemas.openxmlformats.org/officeDocument/2006/relationships/hyperlink" Target="https://en.wikipedia.org/wiki/Soap_bubble" TargetMode="External"/><Relationship Id="rId4" Type="http://schemas.openxmlformats.org/officeDocument/2006/relationships/hyperlink" Target="https://en.wikipedia.org/wiki/Simon_Shelton" TargetMode="External"/><Relationship Id="rId9" Type="http://schemas.openxmlformats.org/officeDocument/2006/relationships/hyperlink" Target="https://en.wikipedia.org/wiki/Antenna_(radio)" TargetMode="External"/><Relationship Id="rId14" Type="http://schemas.openxmlformats.org/officeDocument/2006/relationships/hyperlink" Target="https://en.wikipedia.org/wiki/Black_people" TargetMode="Externa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128673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Wikipedia:</a:t>
            </a:r>
          </a:p>
          <a:p>
            <a:r>
              <a:rPr lang="en-US" b="1" dirty="0" err="1"/>
              <a:t>Tinky</a:t>
            </a:r>
            <a:r>
              <a:rPr lang="en-US" b="1" dirty="0"/>
              <a:t> </a:t>
            </a:r>
            <a:r>
              <a:rPr lang="en-US" b="1" dirty="0" err="1"/>
              <a:t>Winky</a:t>
            </a:r>
            <a:r>
              <a:rPr lang="en-US" dirty="0"/>
              <a:t> (played by </a:t>
            </a:r>
            <a:r>
              <a:rPr lang="en-US" dirty="0">
                <a:hlinkClick r:id="rId3" tooltip="Dave Thompson (comedian)"/>
              </a:rPr>
              <a:t>Dave Thompson</a:t>
            </a:r>
            <a:r>
              <a:rPr lang="en-US" dirty="0"/>
              <a:t> and </a:t>
            </a:r>
            <a:r>
              <a:rPr lang="en-US" dirty="0">
                <a:hlinkClick r:id="rId4" tooltip="Simon Shelton"/>
              </a:rPr>
              <a:t>Simon Shelton</a:t>
            </a:r>
            <a:r>
              <a:rPr lang="en-US" dirty="0"/>
              <a:t> in the original series and by </a:t>
            </a:r>
            <a:r>
              <a:rPr lang="en-US" dirty="0">
                <a:hlinkClick r:id="rId5" tooltip="Jeremiah Krage"/>
              </a:rPr>
              <a:t>Jeremiah </a:t>
            </a:r>
            <a:r>
              <a:rPr lang="en-US" dirty="0" err="1">
                <a:hlinkClick r:id="rId5" tooltip="Jeremiah Krage"/>
              </a:rPr>
              <a:t>Krage</a:t>
            </a:r>
            <a:r>
              <a:rPr lang="en-US" dirty="0"/>
              <a:t> in the revival series)</a:t>
            </a:r>
            <a:r>
              <a:rPr lang="en-US" baseline="30000" dirty="0">
                <a:hlinkClick r:id="rId6"/>
              </a:rPr>
              <a:t>[15]</a:t>
            </a:r>
            <a:r>
              <a:rPr lang="en-US" dirty="0"/>
              <a:t> is the first </a:t>
            </a:r>
            <a:r>
              <a:rPr lang="en-US" dirty="0" err="1"/>
              <a:t>Teletubby</a:t>
            </a:r>
            <a:r>
              <a:rPr lang="en-US" dirty="0"/>
              <a:t>, as well as the largest and oldest of the group. He is covered in purple </a:t>
            </a:r>
            <a:r>
              <a:rPr lang="en-US" dirty="0">
                <a:hlinkClick r:id="rId7" tooltip="Terrycloth"/>
              </a:rPr>
              <a:t>terrycloth</a:t>
            </a:r>
            <a:r>
              <a:rPr lang="en-US" dirty="0"/>
              <a:t> and has a </a:t>
            </a:r>
            <a:r>
              <a:rPr lang="en-US" dirty="0">
                <a:hlinkClick r:id="rId8" tooltip="Triangle"/>
              </a:rPr>
              <a:t>triangular</a:t>
            </a:r>
            <a:r>
              <a:rPr lang="en-US" dirty="0"/>
              <a:t> </a:t>
            </a:r>
            <a:r>
              <a:rPr lang="en-US" dirty="0">
                <a:hlinkClick r:id="rId9" tooltip="Antenna (radio)"/>
              </a:rPr>
              <a:t>antenna</a:t>
            </a:r>
            <a:r>
              <a:rPr lang="en-US" dirty="0"/>
              <a:t> on his head. He often carries a red bag. </a:t>
            </a:r>
          </a:p>
          <a:p>
            <a:r>
              <a:rPr lang="en-US" b="1" dirty="0" err="1"/>
              <a:t>Dipsy</a:t>
            </a:r>
            <a:r>
              <a:rPr lang="en-US" dirty="0"/>
              <a:t> (played by </a:t>
            </a:r>
            <a:r>
              <a:rPr lang="en-US" dirty="0">
                <a:hlinkClick r:id="rId10" tooltip="John Simmit"/>
              </a:rPr>
              <a:t>John </a:t>
            </a:r>
            <a:r>
              <a:rPr lang="en-US" dirty="0" err="1">
                <a:hlinkClick r:id="rId10" tooltip="John Simmit"/>
              </a:rPr>
              <a:t>Simmit</a:t>
            </a:r>
            <a:r>
              <a:rPr lang="en-US" dirty="0"/>
              <a:t> in the original series and by </a:t>
            </a:r>
            <a:r>
              <a:rPr lang="en-US" dirty="0">
                <a:hlinkClick r:id="rId11" tooltip="Nick Kellington"/>
              </a:rPr>
              <a:t>Nick </a:t>
            </a:r>
            <a:r>
              <a:rPr lang="en-US" dirty="0" err="1">
                <a:hlinkClick r:id="rId11" tooltip="Nick Kellington"/>
              </a:rPr>
              <a:t>Kellington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second </a:t>
            </a:r>
            <a:r>
              <a:rPr lang="en-US" dirty="0" err="1"/>
              <a:t>Teletubby</a:t>
            </a:r>
            <a:r>
              <a:rPr lang="en-US" dirty="0"/>
              <a:t>. He is green and named after his antenna, which resembles a </a:t>
            </a:r>
            <a:r>
              <a:rPr lang="en-US" dirty="0">
                <a:hlinkClick r:id="rId13" tooltip="Dipstick"/>
              </a:rPr>
              <a:t>dipstick</a:t>
            </a:r>
            <a:r>
              <a:rPr lang="en-US" dirty="0"/>
              <a:t>. </a:t>
            </a:r>
            <a:r>
              <a:rPr lang="en-US" dirty="0" err="1"/>
              <a:t>Dipsy</a:t>
            </a:r>
            <a:r>
              <a:rPr lang="en-US" dirty="0"/>
              <a:t> is the most stubborn of the </a:t>
            </a:r>
            <a:r>
              <a:rPr lang="en-US" dirty="0" err="1"/>
              <a:t>Teletubbies</a:t>
            </a:r>
            <a:r>
              <a:rPr lang="en-US" dirty="0"/>
              <a:t>, and will occasionally refuse to go along with the others' group opinion. His face is notably darker than the rest of the </a:t>
            </a:r>
            <a:r>
              <a:rPr lang="en-US" dirty="0" err="1"/>
              <a:t>Teletubbies</a:t>
            </a:r>
            <a:r>
              <a:rPr lang="en-US" dirty="0"/>
              <a:t>, and the creators have stated that he is </a:t>
            </a:r>
            <a:r>
              <a:rPr lang="en-US" dirty="0">
                <a:hlinkClick r:id="rId14" tooltip="Black people"/>
              </a:rPr>
              <a:t>black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 often wears a large hat with a black and white pattern. </a:t>
            </a:r>
          </a:p>
          <a:p>
            <a:r>
              <a:rPr lang="en-US" b="1" dirty="0" err="1"/>
              <a:t>Laa-Laa</a:t>
            </a:r>
            <a:r>
              <a:rPr lang="en-US" dirty="0"/>
              <a:t> (played by </a:t>
            </a:r>
            <a:r>
              <a:rPr lang="en-US" dirty="0" err="1">
                <a:hlinkClick r:id="rId16" tooltip="Nikky Smedley"/>
              </a:rPr>
              <a:t>Nikky</a:t>
            </a:r>
            <a:r>
              <a:rPr lang="en-US" dirty="0">
                <a:hlinkClick r:id="rId16" tooltip="Nikky Smedley"/>
              </a:rPr>
              <a:t> </a:t>
            </a:r>
            <a:r>
              <a:rPr lang="en-US" dirty="0" err="1">
                <a:hlinkClick r:id="rId16" tooltip="Nikky Smedley"/>
              </a:rPr>
              <a:t>Smedley</a:t>
            </a:r>
            <a:r>
              <a:rPr lang="en-US" dirty="0"/>
              <a:t> in the original series and by Rebecca Hyland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third </a:t>
            </a:r>
            <a:r>
              <a:rPr lang="en-US" dirty="0" err="1"/>
              <a:t>Teletubby</a:t>
            </a:r>
            <a:r>
              <a:rPr lang="en-US" dirty="0"/>
              <a:t>. She is yellow and has a curly antenna. </a:t>
            </a:r>
            <a:r>
              <a:rPr lang="en-US" dirty="0" err="1"/>
              <a:t>Laa-Laa</a:t>
            </a:r>
            <a:r>
              <a:rPr lang="en-US" dirty="0"/>
              <a:t> is very sweet, likes to sing and dance, and is often shown looking out for the other </a:t>
            </a:r>
            <a:r>
              <a:rPr lang="en-US" dirty="0" err="1"/>
              <a:t>Teletubbies</a:t>
            </a:r>
            <a:r>
              <a:rPr lang="en-US" dirty="0"/>
              <a:t>. Her </a:t>
            </a:r>
            <a:r>
              <a:rPr lang="en-US" dirty="0" err="1"/>
              <a:t>favourite</a:t>
            </a:r>
            <a:r>
              <a:rPr lang="en-US" dirty="0"/>
              <a:t> toy is an orange rubber ball</a:t>
            </a:r>
            <a:r>
              <a:rPr lang="en-US"/>
              <a:t>. </a:t>
            </a:r>
          </a:p>
          <a:p>
            <a:r>
              <a:rPr lang="en-US" b="1"/>
              <a:t>Po</a:t>
            </a:r>
            <a:r>
              <a:rPr lang="en-US"/>
              <a:t> </a:t>
            </a:r>
            <a:r>
              <a:rPr lang="en-US" dirty="0"/>
              <a:t>(played by </a:t>
            </a:r>
            <a:r>
              <a:rPr lang="en-US" dirty="0" err="1">
                <a:hlinkClick r:id="rId17" tooltip="Pui Fan Lee"/>
              </a:rPr>
              <a:t>Pui</a:t>
            </a:r>
            <a:r>
              <a:rPr lang="en-US" dirty="0">
                <a:hlinkClick r:id="rId17" tooltip="Pui Fan Lee"/>
              </a:rPr>
              <a:t> Fan Lee</a:t>
            </a:r>
            <a:r>
              <a:rPr lang="en-US" dirty="0"/>
              <a:t> in the original series and by </a:t>
            </a:r>
            <a:r>
              <a:rPr lang="en-US" dirty="0">
                <a:hlinkClick r:id="rId18" tooltip="Rachelle Beinart"/>
              </a:rPr>
              <a:t>Rachelle </a:t>
            </a:r>
            <a:r>
              <a:rPr lang="en-US" dirty="0" err="1">
                <a:hlinkClick r:id="rId18" tooltip="Rachelle Beinart"/>
              </a:rPr>
              <a:t>Beinart</a:t>
            </a:r>
            <a:r>
              <a:rPr lang="en-US" dirty="0"/>
              <a:t> in the revival series)</a:t>
            </a:r>
            <a:r>
              <a:rPr lang="en-US" baseline="30000" dirty="0">
                <a:hlinkClick r:id="rId12"/>
              </a:rPr>
              <a:t>[16]</a:t>
            </a:r>
            <a:r>
              <a:rPr lang="en-US" dirty="0"/>
              <a:t> is the fourth </a:t>
            </a:r>
            <a:r>
              <a:rPr lang="en-US" dirty="0" err="1"/>
              <a:t>Teletubby</a:t>
            </a:r>
            <a:r>
              <a:rPr lang="en-US" dirty="0"/>
              <a:t>, as well as the shortest and youngest. She is red and has an antenna shaped like a stick used for blowing </a:t>
            </a:r>
            <a:r>
              <a:rPr lang="en-US" dirty="0">
                <a:hlinkClick r:id="rId19" tooltip="Soap bubble"/>
              </a:rPr>
              <a:t>soap bubbles</a:t>
            </a:r>
            <a:r>
              <a:rPr lang="en-US" dirty="0"/>
              <a:t>. Po normally speaks in a soft voice and has been stated by the show's creators to be </a:t>
            </a:r>
            <a:r>
              <a:rPr lang="en-US" dirty="0">
                <a:hlinkClick r:id="rId20" tooltip="Cantonese people"/>
              </a:rPr>
              <a:t>Cantonese</a:t>
            </a:r>
            <a:r>
              <a:rPr lang="en-US" dirty="0"/>
              <a:t>.</a:t>
            </a:r>
            <a:r>
              <a:rPr lang="en-US" baseline="30000" dirty="0">
                <a:hlinkClick r:id="rId15"/>
              </a:rPr>
              <a:t>[17]</a:t>
            </a:r>
            <a:r>
              <a:rPr lang="en-US" dirty="0"/>
              <a:t>Her </a:t>
            </a:r>
            <a:r>
              <a:rPr lang="en-US" dirty="0" err="1"/>
              <a:t>favourite</a:t>
            </a:r>
            <a:r>
              <a:rPr lang="en-US" dirty="0"/>
              <a:t> toy is a red and blue scooter.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10661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533207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Dipsy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r>
              <a:rPr lang="da-DK" dirty="0"/>
              <a:t> with Lala and Po.</a:t>
            </a:r>
          </a:p>
          <a:p>
            <a:r>
              <a:rPr lang="da-DK" dirty="0"/>
              <a:t>So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Tinky Winky.</a:t>
            </a:r>
          </a:p>
          <a:p>
            <a:r>
              <a:rPr lang="da-DK" baseline="0" dirty="0"/>
              <a:t>Dipsy asks Lala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Po.</a:t>
            </a:r>
          </a:p>
          <a:p>
            <a:r>
              <a:rPr lang="da-DK" baseline="0" dirty="0"/>
              <a:t>But Tinky Winky asks Po </a:t>
            </a:r>
            <a:r>
              <a:rPr lang="da-DK" baseline="0" dirty="0" err="1"/>
              <a:t>first</a:t>
            </a:r>
            <a:r>
              <a:rPr lang="da-DK" baseline="0" dirty="0"/>
              <a:t> and </a:t>
            </a:r>
            <a:r>
              <a:rPr lang="da-DK" baseline="0" dirty="0" err="1"/>
              <a:t>then</a:t>
            </a:r>
            <a:r>
              <a:rPr lang="da-DK" baseline="0" dirty="0"/>
              <a:t> Lala.</a:t>
            </a:r>
          </a:p>
          <a:p>
            <a:endParaRPr lang="da-DK" baseline="0" dirty="0"/>
          </a:p>
          <a:p>
            <a:r>
              <a:rPr lang="da-DK" baseline="0" dirty="0"/>
              <a:t>Uh-Oh! </a:t>
            </a:r>
            <a:r>
              <a:rPr lang="da-DK" baseline="0" dirty="0" err="1"/>
              <a:t>Deadlock</a:t>
            </a:r>
            <a:r>
              <a:rPr lang="da-DK" baseline="0" dirty="0"/>
              <a:t>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94697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62232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765442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7853259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needs</a:t>
            </a:r>
            <a:r>
              <a:rPr lang="da-DK" baseline="0" dirty="0"/>
              <a:t> to know the </a:t>
            </a:r>
            <a:r>
              <a:rPr lang="da-DK" baseline="0" dirty="0" err="1"/>
              <a:t>MainWindow</a:t>
            </a:r>
            <a:r>
              <a:rPr lang="da-DK" baseline="0" dirty="0"/>
              <a:t>, in </a:t>
            </a:r>
            <a:r>
              <a:rPr lang="da-DK" baseline="0" dirty="0" err="1"/>
              <a:t>order</a:t>
            </a:r>
            <a:r>
              <a:rPr lang="da-DK" baseline="0" dirty="0"/>
              <a:t> to set a new </a:t>
            </a:r>
            <a:r>
              <a:rPr lang="da-DK" baseline="0" dirty="0" err="1"/>
              <a:t>value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41133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44743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95AE1-9FE2-5E38-7B35-4F6F57A28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11043D-D01E-56A0-C96D-D8BEE03094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18C078-7B02-D4D7-7B68-F8E656B63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srgbClr val="0033B3"/>
                </a:solidFill>
                <a:effectLst/>
              </a:rPr>
              <a:t>public </a:t>
            </a:r>
            <a:r>
              <a:rPr lang="en-GB" dirty="0">
                <a:solidFill>
                  <a:srgbClr val="808080"/>
                </a:solidFill>
                <a:effectLst/>
              </a:rPr>
              <a:t>void </a:t>
            </a:r>
            <a:r>
              <a:rPr lang="en-GB" dirty="0">
                <a:solidFill>
                  <a:srgbClr val="00627A"/>
                </a:solidFill>
                <a:effectLst/>
              </a:rPr>
              <a:t>Start</a:t>
            </a:r>
            <a:r>
              <a:rPr lang="en-GB" dirty="0">
                <a:solidFill>
                  <a:srgbClr val="080808"/>
                </a:solidFill>
                <a:effectLst/>
              </a:rPr>
              <a:t>()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871094"/>
                </a:solidFill>
                <a:effectLst/>
              </a:rPr>
              <a:t>_running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true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</a:t>
            </a:r>
            <a:r>
              <a:rPr lang="en-GB" dirty="0">
                <a:solidFill>
                  <a:srgbClr val="871094"/>
                </a:solidFill>
                <a:effectLst/>
              </a:rPr>
              <a:t>_thread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new </a:t>
            </a:r>
            <a:r>
              <a:rPr lang="en-GB" dirty="0">
                <a:solidFill>
                  <a:srgbClr val="080808"/>
                </a:solidFill>
                <a:effectLst/>
              </a:rPr>
              <a:t>Thread(() =&gt;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var </a:t>
            </a:r>
            <a:r>
              <a:rPr lang="en-GB" dirty="0">
                <a:solidFill>
                  <a:srgbClr val="000000"/>
                </a:solidFill>
                <a:effectLst/>
              </a:rPr>
              <a:t>pointer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1750EB"/>
                </a:solidFill>
                <a:effectLst/>
              </a:rPr>
              <a:t>0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var </a:t>
            </a:r>
            <a:r>
              <a:rPr lang="en-GB" dirty="0">
                <a:solidFill>
                  <a:srgbClr val="000000"/>
                </a:solidFill>
                <a:effectLst/>
              </a:rPr>
              <a:t>random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0033B3"/>
                </a:solidFill>
                <a:effectLst/>
              </a:rPr>
              <a:t>new </a:t>
            </a:r>
            <a:r>
              <a:rPr lang="en-GB" dirty="0">
                <a:solidFill>
                  <a:srgbClr val="080808"/>
                </a:solidFill>
                <a:effectLst/>
              </a:rPr>
              <a:t>Random();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</a:t>
            </a:r>
            <a:r>
              <a:rPr lang="en-GB" dirty="0">
                <a:solidFill>
                  <a:srgbClr val="0033B3"/>
                </a:solidFill>
                <a:effectLst/>
              </a:rPr>
              <a:t>while 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871094"/>
                </a:solidFill>
                <a:effectLst/>
              </a:rPr>
              <a:t>_running</a:t>
            </a:r>
            <a:r>
              <a:rPr lang="en-GB" dirty="0">
                <a:solidFill>
                  <a:srgbClr val="080808"/>
                </a:solidFill>
                <a:effectLst/>
              </a:rPr>
              <a:t>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>
                <a:solidFill>
                  <a:srgbClr val="0033B3"/>
                </a:solidFill>
                <a:effectLst/>
              </a:rPr>
              <a:t>var </a:t>
            </a:r>
            <a:r>
              <a:rPr lang="en-GB" dirty="0">
                <a:solidFill>
                  <a:srgbClr val="000000"/>
                </a:solidFill>
                <a:effectLst/>
              </a:rPr>
              <a:t>application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80808"/>
                </a:solidFill>
                <a:effectLst/>
              </a:rPr>
              <a:t>Application.Current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00000"/>
                </a:solidFill>
                <a:effectLst/>
              </a:rPr>
              <a:t>application</a:t>
            </a:r>
            <a:r>
              <a:rPr lang="en-GB" dirty="0" err="1">
                <a:solidFill>
                  <a:srgbClr val="080808"/>
                </a:solidFill>
                <a:effectLst/>
              </a:rPr>
              <a:t>.Dispatcher.DispatchAsync</a:t>
            </a:r>
            <a:r>
              <a:rPr lang="en-GB" dirty="0">
                <a:solidFill>
                  <a:srgbClr val="080808"/>
                </a:solidFill>
                <a:effectLst/>
              </a:rPr>
              <a:t>(() =&gt;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GB" dirty="0">
                <a:solidFill>
                  <a:srgbClr val="0033B3"/>
                </a:solidFill>
                <a:effectLst/>
              </a:rPr>
              <a:t>for 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33B3"/>
                </a:solidFill>
                <a:effectLst/>
              </a:rPr>
              <a:t>int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1750EB"/>
                </a:solidFill>
                <a:effectLst/>
              </a:rPr>
              <a:t>0</a:t>
            </a:r>
            <a:r>
              <a:rPr lang="en-GB" dirty="0">
                <a:solidFill>
                  <a:srgbClr val="080808"/>
                </a:solidFill>
                <a:effectLst/>
              </a:rPr>
              <a:t>;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&lt; </a:t>
            </a:r>
            <a:r>
              <a:rPr lang="en-GB" i="1" dirty="0" err="1">
                <a:solidFill>
                  <a:srgbClr val="871094"/>
                </a:solidFill>
                <a:effectLst/>
              </a:rPr>
              <a:t>ToUpdate</a:t>
            </a:r>
            <a:r>
              <a:rPr lang="en-GB" dirty="0">
                <a:solidFill>
                  <a:srgbClr val="080808"/>
                </a:solidFill>
                <a:effectLst/>
              </a:rPr>
              <a:t>; </a:t>
            </a:r>
            <a:r>
              <a:rPr lang="en-GB" dirty="0" err="1">
                <a:solidFill>
                  <a:srgbClr val="000000"/>
                </a:solidFill>
                <a:effectLst/>
              </a:rPr>
              <a:t>i</a:t>
            </a:r>
            <a:r>
              <a:rPr lang="en-GB" dirty="0">
                <a:solidFill>
                  <a:srgbClr val="080808"/>
                </a:solidFill>
                <a:effectLst/>
              </a:rPr>
              <a:t>++)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{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GB" dirty="0">
                <a:solidFill>
                  <a:srgbClr val="0033B3"/>
                </a:solidFill>
                <a:effectLst/>
              </a:rPr>
              <a:t>var </a:t>
            </a:r>
            <a:r>
              <a:rPr lang="en-GB" dirty="0" err="1">
                <a:solidFill>
                  <a:srgbClr val="000000"/>
                </a:solidFill>
                <a:effectLst/>
              </a:rPr>
              <a:t>nextVal</a:t>
            </a:r>
            <a:r>
              <a:rPr lang="en-GB" dirty="0">
                <a:solidFill>
                  <a:srgbClr val="000000"/>
                </a:solidFill>
                <a:effectLst/>
              </a:rPr>
              <a:t>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>
                <a:solidFill>
                  <a:srgbClr val="1750EB"/>
                </a:solidFill>
                <a:effectLst/>
              </a:rPr>
              <a:t>80 </a:t>
            </a:r>
            <a:r>
              <a:rPr lang="en-GB" dirty="0">
                <a:solidFill>
                  <a:srgbClr val="080808"/>
                </a:solidFill>
                <a:effectLst/>
              </a:rPr>
              <a:t>+ </a:t>
            </a:r>
            <a:r>
              <a:rPr lang="en-GB" dirty="0">
                <a:solidFill>
                  <a:srgbClr val="808080"/>
                </a:solidFill>
                <a:effectLst/>
              </a:rPr>
              <a:t>(</a:t>
            </a:r>
            <a:r>
              <a:rPr lang="en-GB" dirty="0" err="1">
                <a:solidFill>
                  <a:srgbClr val="000000"/>
                </a:solidFill>
                <a:effectLst/>
              </a:rPr>
              <a:t>random</a:t>
            </a:r>
            <a:r>
              <a:rPr lang="en-GB" dirty="0" err="1">
                <a:solidFill>
                  <a:srgbClr val="080808"/>
                </a:solidFill>
                <a:effectLst/>
              </a:rPr>
              <a:t>.NextDouble</a:t>
            </a:r>
            <a:r>
              <a:rPr lang="en-GB" dirty="0">
                <a:solidFill>
                  <a:srgbClr val="080808"/>
                </a:solidFill>
                <a:effectLst/>
              </a:rPr>
              <a:t>() * </a:t>
            </a:r>
            <a:r>
              <a:rPr lang="en-GB" dirty="0">
                <a:solidFill>
                  <a:srgbClr val="1750EB"/>
                </a:solidFill>
                <a:effectLst/>
              </a:rPr>
              <a:t>100</a:t>
            </a:r>
            <a:r>
              <a:rPr lang="en-GB" dirty="0">
                <a:solidFill>
                  <a:srgbClr val="808080"/>
                </a:solidFill>
                <a:effectLst/>
              </a:rPr>
              <a:t>)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GB" i="1" dirty="0">
                <a:solidFill>
                  <a:srgbClr val="8C8C8C"/>
                </a:solidFill>
                <a:effectLst/>
              </a:rPr>
              <a:t>// </a:t>
            </a:r>
            <a:r>
              <a:rPr lang="en-GB" i="1" dirty="0" err="1">
                <a:solidFill>
                  <a:srgbClr val="8C8C8C"/>
                </a:solidFill>
                <a:effectLst/>
              </a:rPr>
              <a:t>Series.SetValue</a:t>
            </a:r>
            <a:r>
              <a:rPr lang="en-GB" i="1" dirty="0">
                <a:solidFill>
                  <a:srgbClr val="8C8C8C"/>
                </a:solidFill>
                <a:effectLst/>
              </a:rPr>
              <a:t>(</a:t>
            </a:r>
            <a:r>
              <a:rPr lang="en-GB" i="1" dirty="0" err="1">
                <a:solidFill>
                  <a:srgbClr val="8C8C8C"/>
                </a:solidFill>
                <a:effectLst/>
              </a:rPr>
              <a:t>nextVal</a:t>
            </a:r>
            <a:r>
              <a:rPr lang="en-GB" i="1" dirty="0">
                <a:solidFill>
                  <a:srgbClr val="8C8C8C"/>
                </a:solidFill>
                <a:effectLst/>
              </a:rPr>
              <a:t>, pointer);</a:t>
            </a:r>
            <a:br>
              <a:rPr lang="en-GB" i="1" dirty="0">
                <a:solidFill>
                  <a:srgbClr val="8C8C8C"/>
                </a:solidFill>
                <a:effectLst/>
              </a:rPr>
            </a:br>
            <a:r>
              <a:rPr lang="en-GB" i="1" dirty="0">
                <a:solidFill>
                  <a:srgbClr val="8C8C8C"/>
                </a:solidFill>
                <a:effectLst/>
              </a:rPr>
              <a:t>                        </a:t>
            </a:r>
            <a:r>
              <a:rPr lang="en-GB" dirty="0">
                <a:solidFill>
                  <a:srgbClr val="871094"/>
                </a:solidFill>
                <a:effectLst/>
              </a:rPr>
              <a:t>_values</a:t>
            </a:r>
            <a:r>
              <a:rPr lang="en-GB" dirty="0">
                <a:solidFill>
                  <a:srgbClr val="080808"/>
                </a:solidFill>
                <a:effectLst/>
              </a:rPr>
              <a:t>[</a:t>
            </a:r>
            <a:r>
              <a:rPr lang="en-GB" dirty="0">
                <a:solidFill>
                  <a:srgbClr val="000000"/>
                </a:solidFill>
                <a:effectLst/>
              </a:rPr>
              <a:t>pointer</a:t>
            </a:r>
            <a:r>
              <a:rPr lang="en-GB" dirty="0">
                <a:solidFill>
                  <a:srgbClr val="080808"/>
                </a:solidFill>
                <a:effectLst/>
              </a:rPr>
              <a:t>] = </a:t>
            </a:r>
            <a:r>
              <a:rPr lang="en-GB" dirty="0" err="1">
                <a:solidFill>
                  <a:srgbClr val="000000"/>
                </a:solidFill>
                <a:effectLst/>
              </a:rPr>
              <a:t>nextVal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GB" dirty="0">
                <a:solidFill>
                  <a:srgbClr val="00627A"/>
                </a:solidFill>
                <a:effectLst/>
              </a:rPr>
              <a:t>delete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pointer </a:t>
            </a:r>
            <a:r>
              <a:rPr lang="en-GB" dirty="0">
                <a:solidFill>
                  <a:srgbClr val="080808"/>
                </a:solidFill>
                <a:effectLst/>
              </a:rPr>
              <a:t>+ </a:t>
            </a:r>
            <a:r>
              <a:rPr lang="en-GB" i="1" dirty="0" err="1">
                <a:solidFill>
                  <a:srgbClr val="871094"/>
                </a:solidFill>
                <a:effectLst/>
              </a:rPr>
              <a:t>BlankSpace</a:t>
            </a:r>
            <a:r>
              <a:rPr lang="en-GB" dirty="0">
                <a:solidFill>
                  <a:srgbClr val="080808"/>
                </a:solidFill>
                <a:effectLst/>
              </a:rPr>
              <a:t>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        </a:t>
            </a:r>
            <a:r>
              <a:rPr lang="en-GB" dirty="0">
                <a:solidFill>
                  <a:srgbClr val="000000"/>
                </a:solidFill>
                <a:effectLst/>
              </a:rPr>
              <a:t>pointer </a:t>
            </a:r>
            <a:r>
              <a:rPr lang="en-GB" dirty="0">
                <a:solidFill>
                  <a:srgbClr val="080808"/>
                </a:solidFill>
                <a:effectLst/>
              </a:rPr>
              <a:t>= </a:t>
            </a:r>
            <a:r>
              <a:rPr lang="en-GB" dirty="0" err="1">
                <a:solidFill>
                  <a:srgbClr val="00627A"/>
                </a:solidFill>
                <a:effectLst/>
              </a:rPr>
              <a:t>incrementPointer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000000"/>
                </a:solidFill>
                <a:effectLst/>
              </a:rPr>
              <a:t>pointer</a:t>
            </a:r>
            <a:r>
              <a:rPr lang="en-GB" dirty="0">
                <a:solidFill>
                  <a:srgbClr val="080808"/>
                </a:solidFill>
                <a:effectLst/>
              </a:rPr>
              <a:t>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GB" dirty="0">
                <a:solidFill>
                  <a:srgbClr val="871094"/>
                </a:solidFill>
                <a:effectLst/>
              </a:rPr>
              <a:t>Series</a:t>
            </a:r>
            <a:r>
              <a:rPr lang="en-GB" dirty="0">
                <a:solidFill>
                  <a:srgbClr val="080808"/>
                </a:solidFill>
                <a:effectLst/>
              </a:rPr>
              <a:t>[</a:t>
            </a:r>
            <a:r>
              <a:rPr lang="en-GB" dirty="0">
                <a:solidFill>
                  <a:srgbClr val="1750EB"/>
                </a:solidFill>
                <a:effectLst/>
              </a:rPr>
              <a:t>0</a:t>
            </a:r>
            <a:r>
              <a:rPr lang="en-GB" dirty="0">
                <a:solidFill>
                  <a:srgbClr val="080808"/>
                </a:solidFill>
                <a:effectLst/>
              </a:rPr>
              <a:t>].Values = </a:t>
            </a:r>
            <a:r>
              <a:rPr lang="en-GB" dirty="0">
                <a:solidFill>
                  <a:srgbClr val="871094"/>
                </a:solidFill>
                <a:effectLst/>
              </a:rPr>
              <a:t>_values</a:t>
            </a:r>
            <a:r>
              <a:rPr lang="en-GB" dirty="0">
                <a:solidFill>
                  <a:srgbClr val="080808"/>
                </a:solidFill>
                <a:effectLst/>
              </a:rPr>
              <a:t>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    </a:t>
            </a:r>
            <a:r>
              <a:rPr lang="en-GB" dirty="0" err="1">
                <a:solidFill>
                  <a:srgbClr val="00627A"/>
                </a:solidFill>
                <a:effectLst/>
              </a:rPr>
              <a:t>OnPropertyChanged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 err="1">
                <a:solidFill>
                  <a:srgbClr val="0033B3"/>
                </a:solidFill>
                <a:effectLst/>
              </a:rPr>
              <a:t>nameof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dirty="0">
                <a:solidFill>
                  <a:srgbClr val="871094"/>
                </a:solidFill>
                <a:effectLst/>
              </a:rPr>
              <a:t>Series</a:t>
            </a:r>
            <a:r>
              <a:rPr lang="en-GB" dirty="0">
                <a:solidFill>
                  <a:srgbClr val="080808"/>
                </a:solidFill>
                <a:effectLst/>
              </a:rPr>
              <a:t>));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});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    </a:t>
            </a:r>
            <a:r>
              <a:rPr lang="en-GB" dirty="0" err="1">
                <a:solidFill>
                  <a:srgbClr val="080808"/>
                </a:solidFill>
                <a:effectLst/>
              </a:rPr>
              <a:t>Thread.Sleep</a:t>
            </a:r>
            <a:r>
              <a:rPr lang="en-GB" dirty="0">
                <a:solidFill>
                  <a:srgbClr val="080808"/>
                </a:solidFill>
                <a:effectLst/>
              </a:rPr>
              <a:t>(</a:t>
            </a:r>
            <a:r>
              <a:rPr lang="en-GB" i="1" dirty="0" err="1">
                <a:solidFill>
                  <a:srgbClr val="871094"/>
                </a:solidFill>
                <a:effectLst/>
              </a:rPr>
              <a:t>SleepTime</a:t>
            </a:r>
            <a:r>
              <a:rPr lang="en-GB" dirty="0">
                <a:solidFill>
                  <a:srgbClr val="080808"/>
                </a:solidFill>
                <a:effectLst/>
              </a:rPr>
              <a:t>);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    }</a:t>
            </a:r>
            <a:br>
              <a:rPr lang="en-GB" dirty="0">
                <a:solidFill>
                  <a:srgbClr val="080808"/>
                </a:solidFill>
                <a:effectLst/>
              </a:rPr>
            </a:br>
            <a:r>
              <a:rPr lang="en-GB" dirty="0">
                <a:solidFill>
                  <a:srgbClr val="080808"/>
                </a:solidFill>
                <a:effectLst/>
              </a:rPr>
              <a:t>    });</a:t>
            </a:r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9F3A11-41AC-F1E7-7E18-2C9D601D41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9957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240444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public </a:t>
            </a:r>
            <a:r>
              <a:rPr lang="da-DK" dirty="0" err="1"/>
              <a:t>partial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MainWindow</a:t>
            </a:r>
            <a:r>
              <a:rPr lang="da-DK" dirty="0"/>
              <a:t> : </a:t>
            </a:r>
            <a:r>
              <a:rPr lang="da-DK" dirty="0" err="1"/>
              <a:t>Window</a:t>
            </a:r>
            <a:endParaRPr lang="da-DK" dirty="0"/>
          </a:p>
          <a:p>
            <a:r>
              <a:rPr lang="da-DK" dirty="0"/>
              <a:t>{</a:t>
            </a:r>
          </a:p>
          <a:p>
            <a:r>
              <a:rPr lang="da-DK" dirty="0"/>
              <a:t>  public </a:t>
            </a:r>
            <a:r>
              <a:rPr lang="da-DK" dirty="0" err="1"/>
              <a:t>MainWindow</a:t>
            </a:r>
            <a:r>
              <a:rPr lang="da-DK" dirty="0"/>
              <a:t>()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InitializeComponent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public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UpdateCounter</a:t>
            </a:r>
            <a:r>
              <a:rPr lang="da-DK" dirty="0"/>
              <a:t>(</a:t>
            </a:r>
            <a:r>
              <a:rPr lang="da-DK" dirty="0" err="1"/>
              <a:t>int</a:t>
            </a:r>
            <a:r>
              <a:rPr lang="da-DK" dirty="0"/>
              <a:t> </a:t>
            </a:r>
            <a:r>
              <a:rPr lang="da-DK" dirty="0" err="1"/>
              <a:t>count</a:t>
            </a:r>
            <a:r>
              <a:rPr lang="da-DK" dirty="0"/>
              <a:t>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if (</a:t>
            </a:r>
            <a:r>
              <a:rPr lang="da-DK" dirty="0" err="1"/>
              <a:t>Dispatcher.CheckAccess</a:t>
            </a:r>
            <a:r>
              <a:rPr lang="da-DK" dirty="0"/>
              <a:t>())</a:t>
            </a:r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  </a:t>
            </a:r>
            <a:r>
              <a:rPr lang="da-DK" dirty="0" err="1"/>
              <a:t>else</a:t>
            </a:r>
            <a:endParaRPr lang="da-DK" dirty="0"/>
          </a:p>
          <a:p>
            <a:r>
              <a:rPr lang="da-DK" dirty="0"/>
              <a:t>    {</a:t>
            </a:r>
          </a:p>
          <a:p>
            <a:r>
              <a:rPr lang="da-DK" dirty="0"/>
              <a:t>      </a:t>
            </a:r>
            <a:r>
              <a:rPr lang="da-DK" dirty="0" err="1"/>
              <a:t>Dispatcher.BeginInvoke</a:t>
            </a:r>
            <a:r>
              <a:rPr lang="da-DK" dirty="0"/>
              <a:t>(</a:t>
            </a:r>
            <a:r>
              <a:rPr lang="da-DK" dirty="0" err="1"/>
              <a:t>DispatcherPriority.Normal</a:t>
            </a:r>
            <a:r>
              <a:rPr lang="da-DK" dirty="0"/>
              <a:t>, new Action(</a:t>
            </a:r>
          </a:p>
          <a:p>
            <a:r>
              <a:rPr lang="da-DK" dirty="0"/>
              <a:t>        () =&gt;</a:t>
            </a:r>
          </a:p>
          <a:p>
            <a:r>
              <a:rPr lang="da-DK" dirty="0"/>
              <a:t>        {</a:t>
            </a:r>
          </a:p>
          <a:p>
            <a:r>
              <a:rPr lang="da-DK" dirty="0"/>
              <a:t>          </a:t>
            </a:r>
            <a:r>
              <a:rPr lang="da-DK" dirty="0" err="1"/>
              <a:t>LabelCounter.Text</a:t>
            </a:r>
            <a:r>
              <a:rPr lang="da-DK" dirty="0"/>
              <a:t> = "" + </a:t>
            </a:r>
            <a:r>
              <a:rPr lang="da-DK" dirty="0" err="1"/>
              <a:t>count</a:t>
            </a:r>
            <a:r>
              <a:rPr lang="da-DK" dirty="0"/>
              <a:t>;</a:t>
            </a:r>
          </a:p>
          <a:p>
            <a:r>
              <a:rPr lang="da-DK" dirty="0"/>
              <a:t>        })</a:t>
            </a:r>
          </a:p>
          <a:p>
            <a:r>
              <a:rPr lang="da-DK" dirty="0"/>
              <a:t>      );</a:t>
            </a:r>
          </a:p>
          <a:p>
            <a:r>
              <a:rPr lang="da-DK" dirty="0"/>
              <a:t>    }</a:t>
            </a:r>
          </a:p>
          <a:p>
            <a:r>
              <a:rPr lang="da-DK" dirty="0"/>
              <a:t>  }</a:t>
            </a:r>
          </a:p>
          <a:p>
            <a:endParaRPr lang="da-DK" dirty="0"/>
          </a:p>
          <a:p>
            <a:r>
              <a:rPr lang="da-DK" dirty="0"/>
              <a:t>  private </a:t>
            </a:r>
            <a:r>
              <a:rPr lang="da-DK" dirty="0" err="1"/>
              <a:t>void</a:t>
            </a:r>
            <a:r>
              <a:rPr lang="da-DK" dirty="0"/>
              <a:t> </a:t>
            </a:r>
            <a:r>
              <a:rPr lang="da-DK" dirty="0" err="1"/>
              <a:t>ButtonStart_Click</a:t>
            </a:r>
            <a:r>
              <a:rPr lang="da-DK" dirty="0"/>
              <a:t>(</a:t>
            </a:r>
            <a:r>
              <a:rPr lang="da-DK" dirty="0" err="1"/>
              <a:t>object</a:t>
            </a:r>
            <a:r>
              <a:rPr lang="da-DK" dirty="0"/>
              <a:t> sender, </a:t>
            </a:r>
            <a:r>
              <a:rPr lang="da-DK" dirty="0" err="1"/>
              <a:t>RoutedEventArgs</a:t>
            </a:r>
            <a:r>
              <a:rPr lang="da-DK" dirty="0"/>
              <a:t> e)</a:t>
            </a:r>
          </a:p>
          <a:p>
            <a:r>
              <a:rPr lang="da-DK" dirty="0"/>
              <a:t>  {</a:t>
            </a:r>
          </a:p>
          <a:p>
            <a:r>
              <a:rPr lang="da-DK" dirty="0"/>
              <a:t>    </a:t>
            </a:r>
            <a:r>
              <a:rPr lang="da-DK" dirty="0" err="1"/>
              <a:t>Counter</a:t>
            </a:r>
            <a:r>
              <a:rPr lang="da-DK" dirty="0"/>
              <a:t> </a:t>
            </a:r>
            <a:r>
              <a:rPr lang="da-DK" dirty="0" err="1"/>
              <a:t>counter</a:t>
            </a:r>
            <a:r>
              <a:rPr lang="da-DK" dirty="0"/>
              <a:t> = new </a:t>
            </a:r>
            <a:r>
              <a:rPr lang="da-DK" dirty="0" err="1"/>
              <a:t>Counter</a:t>
            </a:r>
            <a:r>
              <a:rPr lang="da-DK" dirty="0"/>
              <a:t>(</a:t>
            </a:r>
            <a:r>
              <a:rPr lang="da-DK" dirty="0" err="1"/>
              <a:t>this</a:t>
            </a:r>
            <a:r>
              <a:rPr lang="da-DK" dirty="0"/>
              <a:t>);</a:t>
            </a:r>
          </a:p>
          <a:p>
            <a:endParaRPr lang="da-DK" dirty="0"/>
          </a:p>
          <a:p>
            <a:r>
              <a:rPr lang="da-DK" dirty="0"/>
              <a:t>    Thread </a:t>
            </a:r>
            <a:r>
              <a:rPr lang="da-DK" dirty="0" err="1"/>
              <a:t>theThread</a:t>
            </a:r>
            <a:r>
              <a:rPr lang="da-DK" dirty="0"/>
              <a:t> = new Thread(</a:t>
            </a:r>
            <a:r>
              <a:rPr lang="da-DK" dirty="0" err="1"/>
              <a:t>counter.Run</a:t>
            </a:r>
            <a:r>
              <a:rPr lang="da-DK" dirty="0"/>
              <a:t>);</a:t>
            </a:r>
          </a:p>
          <a:p>
            <a:r>
              <a:rPr lang="da-DK" dirty="0"/>
              <a:t>    </a:t>
            </a:r>
            <a:r>
              <a:rPr lang="da-DK" dirty="0" err="1"/>
              <a:t>theThread.IsBackground</a:t>
            </a:r>
            <a:r>
              <a:rPr lang="da-DK" dirty="0"/>
              <a:t> = true;</a:t>
            </a:r>
          </a:p>
          <a:p>
            <a:r>
              <a:rPr lang="da-DK" dirty="0"/>
              <a:t>    </a:t>
            </a:r>
          </a:p>
          <a:p>
            <a:r>
              <a:rPr lang="da-DK" dirty="0"/>
              <a:t>    </a:t>
            </a:r>
            <a:r>
              <a:rPr lang="da-DK" dirty="0" err="1"/>
              <a:t>theThread.Start</a:t>
            </a:r>
            <a:r>
              <a:rPr lang="da-DK" dirty="0"/>
              <a:t>();</a:t>
            </a:r>
          </a:p>
          <a:p>
            <a:r>
              <a:rPr lang="da-DK" dirty="0"/>
              <a:t>  }</a:t>
            </a:r>
          </a:p>
          <a:p>
            <a:r>
              <a:rPr lang="da-DK" dirty="0"/>
              <a:t>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482667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03B12-1383-4ED5-3970-93E017F7F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6D0465-FC1E-DCB5-D805-D45156FD7B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C1F323-B032-46C3-56B6-FF995AC07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FF1CE-96F8-DD1F-3DE8-0A4F222E37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82675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F75E2-E088-0848-0435-32E3950A7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EDFFC-AB5B-1339-573F-E600C27D61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A4B94A-3375-4BA2-96DE-F19650340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FFC5FB-829D-61AF-35BA-B8E742CF57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36189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741449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how</a:t>
            </a:r>
            <a:r>
              <a:rPr lang="da-DK" baseline="0" dirty="0"/>
              <a:t> to </a:t>
            </a:r>
            <a:r>
              <a:rPr lang="da-DK" baseline="0" dirty="0" err="1"/>
              <a:t>update</a:t>
            </a:r>
            <a:r>
              <a:rPr lang="da-DK" baseline="0" dirty="0"/>
              <a:t> the GUI from a </a:t>
            </a:r>
            <a:r>
              <a:rPr lang="da-DK" baseline="0" dirty="0" err="1"/>
              <a:t>System.Threading.Thread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6393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BackgroundWorker</a:t>
            </a:r>
            <a:r>
              <a:rPr lang="da-DK" baseline="0" dirty="0"/>
              <a:t> </a:t>
            </a:r>
            <a:r>
              <a:rPr lang="da-DK" baseline="0" dirty="0" err="1"/>
              <a:t>seems</a:t>
            </a:r>
            <a:r>
              <a:rPr lang="da-DK" baseline="0" dirty="0"/>
              <a:t> to fit </a:t>
            </a:r>
            <a:r>
              <a:rPr lang="da-DK" baseline="0" dirty="0" err="1"/>
              <a:t>our</a:t>
            </a:r>
            <a:r>
              <a:rPr lang="da-DK" baseline="0" dirty="0"/>
              <a:t> </a:t>
            </a:r>
            <a:r>
              <a:rPr lang="da-DK" baseline="0" dirty="0" err="1"/>
              <a:t>goals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7457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8437343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06441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4125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488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156284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32108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5624652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1596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81920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185147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120098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482003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5535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49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1235902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50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7302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7262964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22812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7907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50711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4805C8-C845-643E-3A3B-F4DBFC6A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75138-DFBB-F527-FC01-F8814A53C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30F9F-66A2-F08B-BF59-FDD6853B80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B53000-9EF6-07D8-3A71-CD0691EFB2E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1504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9C6B3-F8BB-694C-CAA7-35F3809F53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67224F-416E-21A5-C4C6-C0AA912CA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5F027B-DB74-9E0E-3F59-722BD56A9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A527E0-6AF2-99CC-B3F1-91B026DE62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AE69BF-7D4B-4731-9040-10D9EE679D2E}" type="slidenum">
              <a:rPr lang="da-DK" smtClean="0"/>
              <a:t>13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33393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?view=netframework-4.7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project.com/Articles/841751/MultiThreading-Using-a-Background-Worker-Csharp?msg=4950583#xx4950583xx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dowork?view=netframework-4.7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async?view=netframework-4.7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progresschanged?view=netframework-4.7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componentmodel.backgroundworker.runworkercompleted?view=netframework-4.7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://funjester.com/assets/images/decals/skulls%20skeleton/skulls%20skeletons004.jpg" TargetMode="External"/><Relationship Id="rId3" Type="http://schemas.openxmlformats.org/officeDocument/2006/relationships/hyperlink" Target="https://images6.moneysavingexpert.com/images/reclaim-packaged-accounts-04.png" TargetMode="External"/><Relationship Id="rId7" Type="http://schemas.openxmlformats.org/officeDocument/2006/relationships/hyperlink" Target="https://vignette.wikia.nocookie.net/telletubbies/images/5/5d/Pic-meet-char-po.jpg/revision/latest?cb=20160303152950" TargetMode="External"/><Relationship Id="rId2" Type="http://schemas.openxmlformats.org/officeDocument/2006/relationships/hyperlink" Target="https://i5.walmartimages.com/asr/5bf8c70c-c0f4-46c8-8de2-d14417c3dcdb_2.a974142a063bb1f235f672f9a68eeb10.jpe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vignette.wikia.nocookie.net/telletubbies/images/e/e5/Tinky_Winky.jpg/revision/latest/scale-to-width-down/180?cb=20111116163749" TargetMode="External"/><Relationship Id="rId5" Type="http://schemas.openxmlformats.org/officeDocument/2006/relationships/hyperlink" Target="https://vignette.wikia.nocookie.net/telletubbies/images/3/35/Url.jpg/revision/latest/scale-to-width-down/200?cb=20120211023613" TargetMode="External"/><Relationship Id="rId10" Type="http://schemas.openxmlformats.org/officeDocument/2006/relationships/hyperlink" Target="http://wjreviews.com/reviews-cta/bonus.png" TargetMode="External"/><Relationship Id="rId4" Type="http://schemas.openxmlformats.org/officeDocument/2006/relationships/hyperlink" Target="https://vignette.wikia.nocookie.net/telletubbies/images/b/b9/Laa_Laa.jpg/revision/latest?cb=20130707175328" TargetMode="External"/><Relationship Id="rId9" Type="http://schemas.openxmlformats.org/officeDocument/2006/relationships/hyperlink" Target="http://stockmedia.cc/computing_technology/slides/DSD_8790.jpg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Thread </a:t>
            </a:r>
            <a:r>
              <a:rPr lang="da-DK" dirty="0" err="1"/>
              <a:t>synchronization</a:t>
            </a:r>
            <a:endParaRPr lang="da-DK" dirty="0"/>
          </a:p>
          <a:p>
            <a:r>
              <a:rPr lang="da-DK" dirty="0"/>
              <a:t>pt 1</a:t>
            </a:r>
          </a:p>
        </p:txBody>
      </p:sp>
      <p:pic>
        <p:nvPicPr>
          <p:cNvPr id="1026" name="Picture 2" descr="synchronized swimming - XciteFun.net">
            <a:extLst>
              <a:ext uri="{FF2B5EF4-FFF2-40B4-BE49-F238E27FC236}">
                <a16:creationId xmlns:a16="http://schemas.microsoft.com/office/drawing/2014/main" id="{0A49A07E-A1FC-E726-8DA6-63A8766723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5349" y="2711885"/>
            <a:ext cx="5890809" cy="3364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080113" y="4017523"/>
            <a:ext cx="2799655" cy="2286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dirty="0" err="1">
                <a:latin typeface="Gill Sans MT" panose="020B0502020104020203" pitchFamily="34" charset="0"/>
              </a:rPr>
              <a:t>Without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synchronization</a:t>
            </a:r>
            <a:r>
              <a:rPr lang="da-DK" dirty="0">
                <a:latin typeface="Gill Sans MT" panose="020B0502020104020203" pitchFamily="34" charset="0"/>
              </a:rPr>
              <a:t>, the </a:t>
            </a:r>
            <a:r>
              <a:rPr lang="da-DK" dirty="0" err="1">
                <a:latin typeface="Gill Sans MT" panose="020B0502020104020203" pitchFamily="34" charset="0"/>
              </a:rPr>
              <a:t>scheduler</a:t>
            </a:r>
            <a:r>
              <a:rPr lang="da-DK" dirty="0">
                <a:latin typeface="Gill Sans MT" panose="020B0502020104020203" pitchFamily="34" charset="0"/>
              </a:rPr>
              <a:t> </a:t>
            </a:r>
            <a:r>
              <a:rPr lang="da-DK" dirty="0" err="1">
                <a:latin typeface="Gill Sans MT" panose="020B0502020104020203" pitchFamily="34" charset="0"/>
              </a:rPr>
              <a:t>may</a:t>
            </a:r>
            <a:r>
              <a:rPr lang="da-DK" dirty="0">
                <a:latin typeface="Gill Sans MT" panose="020B0502020104020203" pitchFamily="34" charset="0"/>
              </a:rPr>
              <a:t> switch </a:t>
            </a:r>
            <a:r>
              <a:rPr lang="da-DK" dirty="0" err="1">
                <a:latin typeface="Gill Sans MT" panose="020B0502020104020203" pitchFamily="34" charset="0"/>
              </a:rPr>
              <a:t>threads</a:t>
            </a:r>
            <a:r>
              <a:rPr lang="da-DK" dirty="0">
                <a:latin typeface="Gill Sans MT" panose="020B0502020104020203" pitchFamily="34" charset="0"/>
              </a:rPr>
              <a:t> at </a:t>
            </a:r>
            <a:r>
              <a:rPr lang="da-DK" dirty="0" err="1">
                <a:latin typeface="Gill Sans MT" panose="020B0502020104020203" pitchFamily="34" charset="0"/>
              </a:rPr>
              <a:t>any</a:t>
            </a:r>
            <a:r>
              <a:rPr lang="da-DK" dirty="0">
                <a:latin typeface="Gill Sans MT" panose="020B0502020104020203" pitchFamily="34" charset="0"/>
              </a:rPr>
              <a:t> time.</a:t>
            </a:r>
          </a:p>
          <a:p>
            <a:endParaRPr lang="da-DK" dirty="0">
              <a:latin typeface="Gill Sans MT" panose="020B0502020104020203" pitchFamily="34" charset="0"/>
            </a:endParaRPr>
          </a:p>
          <a:p>
            <a:r>
              <a:rPr lang="da-DK" dirty="0">
                <a:latin typeface="Gill Sans MT" panose="020B0502020104020203" pitchFamily="34" charset="0"/>
              </a:rPr>
              <a:t>And </a:t>
            </a:r>
            <a:r>
              <a:rPr lang="da-DK" dirty="0" err="1">
                <a:latin typeface="Gill Sans MT" panose="020B0502020104020203" pitchFamily="34" charset="0"/>
              </a:rPr>
              <a:t>also</a:t>
            </a:r>
            <a:r>
              <a:rPr lang="da-DK" dirty="0">
                <a:latin typeface="Gill Sans MT" panose="020B0502020104020203" pitchFamily="34" charset="0"/>
              </a:rPr>
              <a:t> switch multiple times.</a:t>
            </a:r>
          </a:p>
        </p:txBody>
      </p:sp>
    </p:spTree>
    <p:extLst>
      <p:ext uri="{BB962C8B-B14F-4D97-AF65-F5344CB8AC3E}">
        <p14:creationId xmlns:p14="http://schemas.microsoft.com/office/powerpoint/2010/main" val="482240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lock()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4319137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C#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/>
              <a:t>statement is shorthand for using monitors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6896212" y="1127802"/>
            <a:ext cx="4368418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c1 = c1 + 1;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return 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8230625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70D73-1E39-F19A-5DAC-BB3668E67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214A5CCF-51AF-D4C2-688A-BC2B061F05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lock()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84BAD-5C8D-1275-0FE4-858CDD05F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4319137" cy="4864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C#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statement is shorthand for using monitors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Best practice is to create a lock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FC6033-9C53-51BC-32E2-FF148C6E3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2B66E094-2462-3A8E-9383-BCEEDEB9E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212" y="1127802"/>
            <a:ext cx="4368418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 = new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c1 = c1 + 1;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return 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8401004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2BE69-594C-1DAA-5C17-7DB9BD02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:a16="http://schemas.microsoft.com/office/drawing/2014/main" id="{7EF40444-0268-68F9-1D4F-C825070B02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lock()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25A24-7866-5EE9-0920-FF9C93478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5"/>
            <a:ext cx="4319137" cy="48649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The C# </a:t>
            </a:r>
            <a:r>
              <a:rPr lang="en-US" sz="2400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lock()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statement is shorthand for using monitors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Best practice is to create a lock object.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lock on any object, including 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prstClr val="black"/>
                </a:solidFill>
              </a:rPr>
              <a:t>, but then others can lock on the same object as well and prevent concurrency. So don’t do that!</a:t>
            </a:r>
            <a:endParaRPr lang="da-DK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265CCC-15DB-0E12-E483-C9D91C8CC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6D2A8E6-23DF-E933-9B0E-42CB993548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6212" y="1127802"/>
            <a:ext cx="4368418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1pPr>
            <a:lvl2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2pPr>
            <a:lvl3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4pPr>
            <a:lvl5pPr defTabSz="282575">
              <a:defRPr sz="2400">
                <a:solidFill>
                  <a:schemeClr val="tx1"/>
                </a:solidFill>
                <a:latin typeface="Arial" pitchFamily="34" charset="0"/>
              </a:defRPr>
            </a:lvl5pPr>
            <a:lvl6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6pPr>
            <a:lvl7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7pPr>
            <a:lvl8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8pPr>
            <a:lvl9pPr defTabSz="2825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class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Counter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private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new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object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Increment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c1 = c1 + 1;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public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Count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get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myLock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    return 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3645853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 err="1"/>
              <a:t>Deadlock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4984" y="1673204"/>
            <a:ext cx="4602033" cy="4141830"/>
          </a:xfrm>
        </p:spPr>
      </p:pic>
    </p:spTree>
    <p:extLst>
      <p:ext uri="{BB962C8B-B14F-4D97-AF65-F5344CB8AC3E}">
        <p14:creationId xmlns:p14="http://schemas.microsoft.com/office/powerpoint/2010/main" val="3054536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950" y="4099719"/>
            <a:ext cx="1993900" cy="150336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 err="1"/>
              <a:t>Tinky</a:t>
            </a:r>
            <a:r>
              <a:rPr lang="en-US" dirty="0"/>
              <a:t> </a:t>
            </a:r>
            <a:r>
              <a:rPr lang="en-US" dirty="0" err="1"/>
              <a:t>Winky</a:t>
            </a:r>
            <a:endParaRPr lang="da-DK" dirty="0"/>
          </a:p>
        </p:txBody>
      </p:sp>
      <p:pic>
        <p:nvPicPr>
          <p:cNvPr id="4" name="Content Placeholder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69" y="1444752"/>
            <a:ext cx="1193863" cy="211221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4118" y="1555311"/>
            <a:ext cx="873065" cy="199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3224" y="1218919"/>
            <a:ext cx="1184930" cy="238170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767" y="1105232"/>
            <a:ext cx="1416942" cy="2495393"/>
          </a:xfrm>
          <a:prstGeom prst="rect">
            <a:avLst/>
          </a:prstGeom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3418739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Dipsy</a:t>
            </a:r>
            <a:endParaRPr lang="da-DK" dirty="0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961370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Po</a:t>
            </a:r>
            <a:endParaRPr lang="da-DK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6453350" y="4150519"/>
            <a:ext cx="1993900" cy="1503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Laa-Laa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619217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a-DK" dirty="0"/>
              <a:t>The </a:t>
            </a:r>
            <a:r>
              <a:rPr lang="da-DK" dirty="0" err="1"/>
              <a:t>tubbies</a:t>
            </a:r>
            <a:r>
              <a:rPr lang="da-DK" dirty="0"/>
              <a:t> </a:t>
            </a:r>
            <a:r>
              <a:rPr lang="da-DK" dirty="0" err="1"/>
              <a:t>wants</a:t>
            </a:r>
            <a:r>
              <a:rPr lang="da-DK" dirty="0"/>
              <a:t> to </a:t>
            </a:r>
            <a:r>
              <a:rPr lang="da-DK" dirty="0" err="1"/>
              <a:t>play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9091804">
            <a:off x="6934459" y="3373639"/>
            <a:ext cx="3157891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19788647">
            <a:off x="8019976" y="3112919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11902572">
            <a:off x="5769804" y="3673027"/>
            <a:ext cx="4261868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1076086">
            <a:off x="8923449" y="3978797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Uh-Oh! </a:t>
            </a:r>
            <a:r>
              <a:rPr lang="da-DK" sz="3200" dirty="0" err="1"/>
              <a:t>Deadlock</a:t>
            </a:r>
            <a:r>
              <a:rPr lang="da-DK" sz="3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795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 animBg="1"/>
      <p:bldP spid="13" grpId="0"/>
      <p:bldP spid="14" grpId="0" animBg="1"/>
      <p:bldP spid="15" grpId="0"/>
      <p:bldP spid="16" grpId="0" animBg="1"/>
      <p:bldP spid="17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da-DK" dirty="0" err="1"/>
              <a:t>Always</a:t>
            </a:r>
            <a:r>
              <a:rPr lang="da-DK" dirty="0"/>
              <a:t> </a:t>
            </a:r>
            <a:r>
              <a:rPr lang="da-DK" dirty="0" err="1"/>
              <a:t>aquire</a:t>
            </a:r>
            <a:r>
              <a:rPr lang="da-DK" dirty="0"/>
              <a:t> </a:t>
            </a:r>
            <a:r>
              <a:rPr lang="da-DK" dirty="0" err="1"/>
              <a:t>resources</a:t>
            </a:r>
            <a:r>
              <a:rPr lang="da-DK" dirty="0"/>
              <a:t> in the same </a:t>
            </a:r>
            <a:r>
              <a:rPr lang="da-DK" dirty="0" err="1"/>
              <a:t>order</a:t>
            </a:r>
            <a:endParaRPr lang="da-DK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662" y="1735240"/>
            <a:ext cx="1193863" cy="2112218"/>
          </a:xfrm>
        </p:spPr>
      </p:pic>
      <p:sp>
        <p:nvSpPr>
          <p:cNvPr id="4" name="Down Arrow 3"/>
          <p:cNvSpPr/>
          <p:nvPr/>
        </p:nvSpPr>
        <p:spPr>
          <a:xfrm>
            <a:off x="1903380" y="1786336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1606686" y="1496791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9896283" y="178033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9599589" y="149078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3086" y="3471564"/>
            <a:ext cx="873065" cy="1996600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1471569">
            <a:off x="2225935" y="2482180"/>
            <a:ext cx="2713085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 rot="1272739">
            <a:off x="3010248" y="226342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92780" y="4916049"/>
            <a:ext cx="384030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TextBox 12"/>
          <p:cNvSpPr txBox="1"/>
          <p:nvPr/>
        </p:nvSpPr>
        <p:spPr>
          <a:xfrm>
            <a:off x="3347474" y="4746016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4" name="Right Arrow 13"/>
          <p:cNvSpPr/>
          <p:nvPr/>
        </p:nvSpPr>
        <p:spPr>
          <a:xfrm rot="10181768">
            <a:off x="6192873" y="2424439"/>
            <a:ext cx="354937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TextBox 14"/>
          <p:cNvSpPr txBox="1"/>
          <p:nvPr/>
        </p:nvSpPr>
        <p:spPr>
          <a:xfrm rot="20750691">
            <a:off x="7651167" y="2215878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sp>
        <p:nvSpPr>
          <p:cNvPr id="16" name="Right Arrow 15"/>
          <p:cNvSpPr/>
          <p:nvPr/>
        </p:nvSpPr>
        <p:spPr>
          <a:xfrm rot="9827688">
            <a:off x="7184165" y="4460675"/>
            <a:ext cx="2442002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xtBox 16"/>
          <p:cNvSpPr txBox="1"/>
          <p:nvPr/>
        </p:nvSpPr>
        <p:spPr>
          <a:xfrm rot="20619831">
            <a:off x="8201455" y="4189791"/>
            <a:ext cx="1040860" cy="170033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600" dirty="0">
                <a:latin typeface="Gill Sans MT" panose="020B0502020104020203" pitchFamily="34" charset="0"/>
              </a:rPr>
              <a:t>Lock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904" y="1079766"/>
            <a:ext cx="1184930" cy="2381706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8251" y="1053199"/>
            <a:ext cx="1416942" cy="2495393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3887821" y="1075108"/>
            <a:ext cx="4416358" cy="85603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pPr algn="ctr"/>
            <a:r>
              <a:rPr lang="da-DK" sz="3200" dirty="0"/>
              <a:t>Tinky Winky must </a:t>
            </a:r>
            <a:r>
              <a:rPr lang="da-DK" sz="3200" dirty="0" err="1"/>
              <a:t>wait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0960847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/>
      <p:bldP spid="11" grpId="1"/>
      <p:bldP spid="12" grpId="0" animBg="1"/>
      <p:bldP spid="12" grpId="1" animBg="1"/>
      <p:bldP spid="13" grpId="0"/>
      <p:bldP spid="13" grpId="1"/>
      <p:bldP spid="14" grpId="0" animBg="1"/>
      <p:bldP spid="14" grpId="1" animBg="1"/>
      <p:bldP spid="15" grpId="0"/>
      <p:bldP spid="15" grpId="1"/>
      <p:bldP spid="16" grpId="0" animBg="1"/>
      <p:bldP spid="16" grpId="1" animBg="1"/>
      <p:bldP spid="17" grpId="0"/>
      <p:bldP spid="17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2 and 3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48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Threads and MAUI GUI’s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4064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threading</a:t>
            </a:r>
            <a:r>
              <a:rPr lang="da-DK" dirty="0"/>
              <a:t> pt.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Locking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Deadlock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Updating</a:t>
            </a:r>
            <a:r>
              <a:rPr lang="da-DK" dirty="0"/>
              <a:t> MAUI </a:t>
            </a:r>
            <a:r>
              <a:rPr lang="da-DK" dirty="0" err="1"/>
              <a:t>GUIs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Threading</a:t>
            </a:r>
            <a:r>
              <a:rPr lang="da-DK" dirty="0"/>
              <a:t> in Windows Forms</a:t>
            </a:r>
            <a:br>
              <a:rPr lang="da-DK" dirty="0"/>
            </a:b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4127" y="646252"/>
            <a:ext cx="8759188" cy="5480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457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Updating</a:t>
            </a:r>
            <a:r>
              <a:rPr lang="da-DK" dirty="0"/>
              <a:t> Windows </a:t>
            </a:r>
            <a:r>
              <a:rPr lang="da-DK" dirty="0" err="1"/>
              <a:t>GUI’s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MAUI Controls (all the GUI elements)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b="1" dirty="0"/>
              <a:t>not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safe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Only</a:t>
            </a:r>
            <a:r>
              <a:rPr lang="da-DK" dirty="0"/>
              <a:t> the GUI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(the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) is </a:t>
            </a:r>
            <a:r>
              <a:rPr lang="da-DK" dirty="0" err="1"/>
              <a:t>allowed</a:t>
            </a:r>
            <a:r>
              <a:rPr lang="da-DK" dirty="0"/>
              <a:t> to </a:t>
            </a:r>
            <a:r>
              <a:rPr lang="da-DK" dirty="0" err="1"/>
              <a:t>modify</a:t>
            </a:r>
            <a:r>
              <a:rPr lang="da-DK" dirty="0"/>
              <a:t> GUI elements.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</a:t>
            </a:r>
            <a:r>
              <a:rPr lang="da-DK" dirty="0" err="1"/>
              <a:t>something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from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must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to do so.</a:t>
            </a:r>
          </a:p>
        </p:txBody>
      </p:sp>
    </p:spTree>
    <p:extLst>
      <p:ext uri="{BB962C8B-B14F-4D97-AF65-F5344CB8AC3E}">
        <p14:creationId xmlns:p14="http://schemas.microsoft.com/office/powerpoint/2010/main" val="20251485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9065498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19088" y="1311965"/>
            <a:ext cx="453471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169810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public class Counter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Counter(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public void Run()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&lt; 1000;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_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mainPage.UpdateCounter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(100);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562" y="2258564"/>
            <a:ext cx="4417625" cy="277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950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MainThread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0300" y="1311965"/>
            <a:ext cx="3873499" cy="4864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2400" dirty="0" err="1"/>
              <a:t>IsMainThread</a:t>
            </a:r>
            <a:r>
              <a:rPr lang="da-DK" sz="2400" dirty="0"/>
              <a:t> checks if the </a:t>
            </a:r>
            <a:r>
              <a:rPr lang="da-DK" sz="2400" dirty="0" err="1"/>
              <a:t>calling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 is </a:t>
            </a:r>
            <a:r>
              <a:rPr lang="da-DK" sz="2400" dirty="0" err="1"/>
              <a:t>allowed</a:t>
            </a:r>
            <a:r>
              <a:rPr lang="da-DK" sz="2400" dirty="0"/>
              <a:t> to </a:t>
            </a:r>
            <a:r>
              <a:rPr lang="da-DK" sz="2400" dirty="0" err="1"/>
              <a:t>modify</a:t>
            </a:r>
            <a:r>
              <a:rPr lang="da-DK" sz="2400" dirty="0"/>
              <a:t> the </a:t>
            </a:r>
            <a:r>
              <a:rPr lang="da-DK" sz="2400" dirty="0" err="1"/>
              <a:t>control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If it is not, </a:t>
            </a:r>
            <a:r>
              <a:rPr lang="da-DK" sz="2400" dirty="0" err="1"/>
              <a:t>BeginInvokeOnMainThraed</a:t>
            </a:r>
            <a:r>
              <a:rPr lang="da-DK" sz="2400" dirty="0"/>
              <a:t> </a:t>
            </a:r>
            <a:r>
              <a:rPr lang="da-DK" sz="2400" dirty="0" err="1"/>
              <a:t>places</a:t>
            </a:r>
            <a:r>
              <a:rPr lang="da-DK" sz="2400" dirty="0"/>
              <a:t> the </a:t>
            </a:r>
            <a:r>
              <a:rPr lang="da-DK" sz="2400" dirty="0" err="1"/>
              <a:t>created</a:t>
            </a:r>
            <a:r>
              <a:rPr lang="da-DK" sz="2400" dirty="0"/>
              <a:t> delegate in a </a:t>
            </a:r>
            <a:r>
              <a:rPr lang="da-DK" sz="2400" dirty="0" err="1"/>
              <a:t>queue</a:t>
            </a:r>
            <a:r>
              <a:rPr lang="da-DK" sz="2400" dirty="0"/>
              <a:t>, from </a:t>
            </a:r>
            <a:r>
              <a:rPr lang="da-DK" sz="2400" dirty="0" err="1"/>
              <a:t>which</a:t>
            </a:r>
            <a:r>
              <a:rPr lang="da-DK" sz="2400" dirty="0"/>
              <a:t> it is </a:t>
            </a:r>
            <a:r>
              <a:rPr lang="da-DK" sz="2400" dirty="0" err="1"/>
              <a:t>taken</a:t>
            </a:r>
            <a:r>
              <a:rPr lang="da-DK" sz="2400" dirty="0"/>
              <a:t> and </a:t>
            </a:r>
            <a:r>
              <a:rPr lang="da-DK" sz="2400" dirty="0" err="1"/>
              <a:t>processed</a:t>
            </a:r>
            <a:r>
              <a:rPr lang="da-DK" sz="2400" dirty="0"/>
              <a:t> at a </a:t>
            </a:r>
            <a:r>
              <a:rPr lang="da-DK" sz="2400" dirty="0" err="1"/>
              <a:t>later</a:t>
            </a:r>
            <a:r>
              <a:rPr lang="da-DK" sz="2400" dirty="0"/>
              <a:t> time, by the </a:t>
            </a:r>
            <a:r>
              <a:rPr lang="da-DK" sz="2400" dirty="0" err="1"/>
              <a:t>Dispatcher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works</a:t>
            </a:r>
            <a:r>
              <a:rPr lang="da-DK" sz="2400" dirty="0"/>
              <a:t> in </a:t>
            </a:r>
            <a:r>
              <a:rPr lang="da-DK" sz="2400" dirty="0" err="1"/>
              <a:t>one-window</a:t>
            </a:r>
            <a:r>
              <a:rPr lang="da-DK" sz="2400" dirty="0"/>
              <a:t> scenario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7102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ContentPage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UpdateCounter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MainThread.IsMainThread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MainThread.BeginInvokeOnMainThread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(() =&gt;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61435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480C8-33FE-CBEB-CABB-086253DB4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686DC-7EF8-BDEB-D686-99688A29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Dispatcher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79A61-C3F9-118F-7541-C93725169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300" y="1311965"/>
            <a:ext cx="38734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 err="1"/>
              <a:t>IsDispatchRequired</a:t>
            </a:r>
            <a:r>
              <a:rPr lang="da-DK" sz="2400" dirty="0"/>
              <a:t> checks if the </a:t>
            </a:r>
            <a:r>
              <a:rPr lang="da-DK" sz="2400" dirty="0" err="1"/>
              <a:t>dispatching</a:t>
            </a:r>
            <a:r>
              <a:rPr lang="da-DK" sz="2400" dirty="0"/>
              <a:t> is </a:t>
            </a:r>
            <a:r>
              <a:rPr lang="da-DK" sz="2400" dirty="0" err="1"/>
              <a:t>required</a:t>
            </a:r>
            <a:r>
              <a:rPr lang="da-DK" sz="2400" dirty="0"/>
              <a:t> for an action.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If it is not, </a:t>
            </a:r>
            <a:r>
              <a:rPr lang="da-DK" sz="2400" dirty="0" err="1"/>
              <a:t>DispatchAsync</a:t>
            </a:r>
            <a:r>
              <a:rPr lang="da-DK" sz="2400" dirty="0"/>
              <a:t> </a:t>
            </a:r>
            <a:r>
              <a:rPr lang="da-DK" sz="2400" dirty="0" err="1"/>
              <a:t>places</a:t>
            </a:r>
            <a:r>
              <a:rPr lang="da-DK" sz="2400" dirty="0"/>
              <a:t> the </a:t>
            </a:r>
            <a:r>
              <a:rPr lang="da-DK" sz="2400" dirty="0" err="1"/>
              <a:t>created</a:t>
            </a:r>
            <a:r>
              <a:rPr lang="da-DK" sz="2400" dirty="0"/>
              <a:t> delegate in a </a:t>
            </a:r>
            <a:r>
              <a:rPr lang="da-DK" sz="2400" dirty="0" err="1"/>
              <a:t>queue</a:t>
            </a:r>
            <a:r>
              <a:rPr lang="da-DK" sz="2400" dirty="0"/>
              <a:t>, from </a:t>
            </a:r>
            <a:r>
              <a:rPr lang="da-DK" sz="2400" dirty="0" err="1"/>
              <a:t>which</a:t>
            </a:r>
            <a:r>
              <a:rPr lang="da-DK" sz="2400" dirty="0"/>
              <a:t> it is </a:t>
            </a:r>
            <a:r>
              <a:rPr lang="da-DK" sz="2400" dirty="0" err="1"/>
              <a:t>taken</a:t>
            </a:r>
            <a:r>
              <a:rPr lang="da-DK" sz="2400" dirty="0"/>
              <a:t> and </a:t>
            </a:r>
            <a:r>
              <a:rPr lang="da-DK" sz="2400" dirty="0" err="1"/>
              <a:t>processed</a:t>
            </a:r>
            <a:r>
              <a:rPr lang="da-DK" sz="2400" dirty="0"/>
              <a:t> at a </a:t>
            </a:r>
            <a:r>
              <a:rPr lang="da-DK" sz="2400" dirty="0" err="1"/>
              <a:t>later</a:t>
            </a:r>
            <a:r>
              <a:rPr lang="da-DK" sz="2400" dirty="0"/>
              <a:t> time, by the </a:t>
            </a:r>
            <a:r>
              <a:rPr lang="da-DK" sz="2400" dirty="0" err="1"/>
              <a:t>Dispatcher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FA33C6-E498-3AEC-C47A-9E2434ABB78E}"/>
              </a:ext>
            </a:extLst>
          </p:cNvPr>
          <p:cNvSpPr/>
          <p:nvPr/>
        </p:nvSpPr>
        <p:spPr>
          <a:xfrm>
            <a:off x="503364" y="1311965"/>
            <a:ext cx="67102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ContentPage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public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UpdateCounter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count)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var dispatcher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Application.Current.Dispatcher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dispatcher.IsDispatchRequired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  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dispatcher.DispatchAsync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(() =&gt;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LabelCounter.Text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"" + count;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914269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Basic </a:t>
            </a:r>
            <a:r>
              <a:rPr lang="da-DK" dirty="0" err="1"/>
              <a:t>example</a:t>
            </a:r>
            <a:r>
              <a:rPr lang="da-DK" dirty="0"/>
              <a:t>: </a:t>
            </a:r>
            <a:r>
              <a:rPr lang="da-DK" dirty="0" err="1"/>
              <a:t>Counting</a:t>
            </a:r>
            <a:r>
              <a:rPr lang="da-DK" dirty="0"/>
              <a:t>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0800" y="1311965"/>
            <a:ext cx="3682999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Configure a button to start the thread.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/>
              <a:t>Note,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probably</a:t>
            </a:r>
            <a:r>
              <a:rPr lang="da-DK" sz="2400" dirty="0"/>
              <a:t> </a:t>
            </a:r>
            <a:r>
              <a:rPr lang="da-DK" sz="2400" dirty="0" err="1"/>
              <a:t>want</a:t>
            </a:r>
            <a:r>
              <a:rPr lang="da-DK" sz="2400" dirty="0"/>
              <a:t> the </a:t>
            </a:r>
            <a:r>
              <a:rPr lang="da-DK" sz="2400" dirty="0" err="1"/>
              <a:t>thread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a </a:t>
            </a:r>
            <a:r>
              <a:rPr lang="da-DK" sz="2400" dirty="0" err="1"/>
              <a:t>background</a:t>
            </a:r>
            <a:r>
              <a:rPr lang="da-DK" sz="2400" dirty="0"/>
              <a:t> </a:t>
            </a:r>
            <a:r>
              <a:rPr lang="da-DK" sz="2400" dirty="0" err="1"/>
              <a:t>thread</a:t>
            </a:r>
            <a:r>
              <a:rPr lang="da-DK" sz="2400" dirty="0"/>
              <a:t>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r>
              <a:rPr lang="da-DK" sz="2400" dirty="0" err="1"/>
              <a:t>Otherwise</a:t>
            </a:r>
            <a:r>
              <a:rPr lang="da-DK" sz="2400" dirty="0"/>
              <a:t>, it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continue</a:t>
            </a:r>
            <a:r>
              <a:rPr lang="da-DK" sz="2400" dirty="0"/>
              <a:t> to run,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you</a:t>
            </a:r>
            <a:r>
              <a:rPr lang="da-DK" sz="2400" dirty="0"/>
              <a:t> </a:t>
            </a:r>
            <a:r>
              <a:rPr lang="da-DK" sz="2400" dirty="0" err="1"/>
              <a:t>close</a:t>
            </a:r>
            <a:r>
              <a:rPr lang="da-DK" sz="2400" dirty="0"/>
              <a:t> the program.</a:t>
            </a:r>
          </a:p>
          <a:p>
            <a:pPr marL="0" indent="0">
              <a:buNone/>
            </a:pP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503364" y="1311965"/>
            <a:ext cx="6672136" cy="54001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partial 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MainPage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: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ContentPage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ButtonStart_Click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Counter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Counter(this);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Thread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new Thread(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counter.Run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theThread.IsBackground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theThread.Start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584653" flipH="1">
            <a:off x="5924718" y="3138509"/>
            <a:ext cx="279799" cy="3189148"/>
          </a:xfrm>
          <a:prstGeom prst="downArrow">
            <a:avLst>
              <a:gd name="adj1" fmla="val 50000"/>
              <a:gd name="adj2" fmla="val 488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092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D3544-66D1-D47B-98C6-C22A6136A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B932D-28EC-AFBE-1A34-E530CA16D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Invoke</a:t>
            </a:r>
            <a:r>
              <a:rPr lang="da-DK" dirty="0"/>
              <a:t> or </a:t>
            </a:r>
            <a:r>
              <a:rPr lang="da-DK" dirty="0" err="1"/>
              <a:t>BeginInvoke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2C43-0DE1-3390-BA1A-AAE6F698A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Dispatch()</a:t>
            </a:r>
            <a:r>
              <a:rPr lang="en-US" dirty="0"/>
              <a:t> will schedule the asynchronous action on the Dispatcher thread. </a:t>
            </a:r>
          </a:p>
          <a:p>
            <a:pPr marL="457200" lvl="1" indent="0">
              <a:buNone/>
            </a:pPr>
            <a:r>
              <a:rPr lang="en-US" dirty="0"/>
              <a:t>When the asynchronous action is scheduled, your code continues. </a:t>
            </a:r>
          </a:p>
          <a:p>
            <a:pPr marL="457200" lvl="1" indent="0">
              <a:buNone/>
            </a:pPr>
            <a:r>
              <a:rPr lang="en-US" dirty="0"/>
              <a:t>Some time later (you don't know exactly when) your asynchronous action will be executed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455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604E93-AD45-9C4F-8B9E-AFCDABEB6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C5797-FFB3-71C5-4B22-26E9A366D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Invoke</a:t>
            </a:r>
            <a:r>
              <a:rPr lang="da-DK" dirty="0"/>
              <a:t> or </a:t>
            </a:r>
            <a:r>
              <a:rPr lang="da-DK" dirty="0" err="1"/>
              <a:t>BeginInvoke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ABDEB-212D-1C8E-F083-36BCA2F2F2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Dispatch()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will schedule the asynchronous action on the Dispatcher thread.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When the asynchronous action is scheduled, your code continues. 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Some time later (you don't know exactly when) your asynchronous action will be executed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/>
              <a:t>DispatchAsync</a:t>
            </a:r>
            <a:r>
              <a:rPr lang="en-US" b="1" dirty="0"/>
              <a:t>()</a:t>
            </a:r>
            <a:r>
              <a:rPr lang="en-US" dirty="0"/>
              <a:t> will execute your asynchronous action (on the Dispatcher thread).</a:t>
            </a:r>
          </a:p>
          <a:p>
            <a:pPr marL="457200" lvl="1" indent="0">
              <a:buNone/>
            </a:pPr>
            <a:r>
              <a:rPr lang="en-US" dirty="0"/>
              <a:t>Let you </a:t>
            </a:r>
            <a:r>
              <a:rPr lang="en-US" b="1" dirty="0"/>
              <a:t>await</a:t>
            </a:r>
            <a:r>
              <a:rPr lang="en-US" dirty="0"/>
              <a:t> for the action to finish or get a result back</a:t>
            </a:r>
          </a:p>
          <a:p>
            <a:pPr marL="457200" lvl="1" indent="0">
              <a:buNone/>
            </a:pPr>
            <a:r>
              <a:rPr lang="en-US" dirty="0"/>
              <a:t>Without </a:t>
            </a:r>
            <a:r>
              <a:rPr lang="en-US" b="1" dirty="0"/>
              <a:t>await</a:t>
            </a:r>
            <a:r>
              <a:rPr lang="en-US" dirty="0"/>
              <a:t> it’s the same as </a:t>
            </a:r>
            <a:r>
              <a:rPr lang="en-US" b="1" dirty="0"/>
              <a:t>Dispatch()</a:t>
            </a:r>
          </a:p>
        </p:txBody>
      </p:sp>
    </p:spTree>
    <p:extLst>
      <p:ext uri="{BB962C8B-B14F-4D97-AF65-F5344CB8AC3E}">
        <p14:creationId xmlns:p14="http://schemas.microsoft.com/office/powerpoint/2010/main" val="37681891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4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91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But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first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</a:t>
            </a:r>
          </a:p>
          <a:p>
            <a:pPr marL="0" indent="0" algn="ctr">
              <a:buNone/>
            </a:pP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skip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ahead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or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get</a:t>
            </a:r>
            <a:r>
              <a:rPr lang="da-DK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a cup of </a:t>
            </a:r>
            <a:r>
              <a:rPr lang="da-DK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coffee</a:t>
            </a:r>
            <a:endParaRPr lang="da-DK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10994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Extra </a:t>
            </a:r>
            <a:r>
              <a:rPr lang="da-DK" dirty="0" err="1"/>
              <a:t>stuff</a:t>
            </a:r>
            <a:endParaRPr lang="da-DK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64" y="2022959"/>
            <a:ext cx="10124472" cy="3442320"/>
          </a:xfrm>
        </p:spPr>
      </p:pic>
    </p:spTree>
    <p:extLst>
      <p:ext uri="{BB962C8B-B14F-4D97-AF65-F5344CB8AC3E}">
        <p14:creationId xmlns:p14="http://schemas.microsoft.com/office/powerpoint/2010/main" val="2935249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TODO: Not </a:t>
            </a:r>
            <a:r>
              <a:rPr lang="da-DK" dirty="0" err="1"/>
              <a:t>updated</a:t>
            </a:r>
            <a:r>
              <a:rPr lang="da-DK" dirty="0"/>
              <a:t> with MAUI</a:t>
            </a:r>
          </a:p>
        </p:txBody>
      </p:sp>
    </p:spTree>
    <p:extLst>
      <p:ext uri="{BB962C8B-B14F-4D97-AF65-F5344CB8AC3E}">
        <p14:creationId xmlns:p14="http://schemas.microsoft.com/office/powerpoint/2010/main" val="9901965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Our</a:t>
            </a:r>
            <a:r>
              <a:rPr lang="da-DK" dirty="0"/>
              <a:t> </a:t>
            </a:r>
            <a:r>
              <a:rPr lang="da-DK" dirty="0" err="1"/>
              <a:t>goals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Perform time </a:t>
            </a:r>
            <a:r>
              <a:rPr lang="da-DK" dirty="0" err="1"/>
              <a:t>consuming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still have a </a:t>
            </a:r>
            <a:r>
              <a:rPr lang="da-DK" dirty="0" err="1"/>
              <a:t>responsive</a:t>
            </a:r>
            <a:r>
              <a:rPr lang="da-DK" dirty="0"/>
              <a:t> UI.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Inform</a:t>
            </a:r>
            <a:r>
              <a:rPr lang="da-DK" dirty="0"/>
              <a:t> the user </a:t>
            </a:r>
            <a:r>
              <a:rPr lang="da-DK" dirty="0" err="1"/>
              <a:t>about</a:t>
            </a:r>
            <a:r>
              <a:rPr lang="da-DK" dirty="0"/>
              <a:t> the </a:t>
            </a:r>
            <a:r>
              <a:rPr lang="da-DK" dirty="0" err="1"/>
              <a:t>state</a:t>
            </a:r>
            <a:r>
              <a:rPr lang="da-DK" dirty="0"/>
              <a:t> of the </a:t>
            </a:r>
            <a:r>
              <a:rPr lang="da-DK" dirty="0" err="1"/>
              <a:t>work</a:t>
            </a:r>
            <a:r>
              <a:rPr lang="da-DK" dirty="0"/>
              <a:t> in </a:t>
            </a:r>
            <a:r>
              <a:rPr lang="da-DK" dirty="0" err="1"/>
              <a:t>progress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React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is </a:t>
            </a:r>
            <a:r>
              <a:rPr lang="da-DK" dirty="0" err="1"/>
              <a:t>complete</a:t>
            </a:r>
            <a:endParaRPr lang="da-DK" dirty="0"/>
          </a:p>
          <a:p>
            <a:pPr lvl="1">
              <a:buFontTx/>
              <a:buChar char="-"/>
            </a:pPr>
            <a:r>
              <a:rPr lang="da-DK" dirty="0" err="1"/>
              <a:t>Inform</a:t>
            </a:r>
            <a:r>
              <a:rPr lang="da-DK" dirty="0"/>
              <a:t> the user.</a:t>
            </a:r>
          </a:p>
          <a:p>
            <a:pPr lvl="1">
              <a:buFontTx/>
              <a:buChar char="-"/>
            </a:pPr>
            <a:r>
              <a:rPr lang="da-DK" dirty="0"/>
              <a:t>Do </a:t>
            </a:r>
            <a:r>
              <a:rPr lang="da-DK" dirty="0" err="1"/>
              <a:t>something</a:t>
            </a:r>
            <a:r>
              <a:rPr lang="da-DK" dirty="0"/>
              <a:t> </a:t>
            </a:r>
            <a:r>
              <a:rPr lang="da-DK" dirty="0" err="1"/>
              <a:t>based</a:t>
            </a:r>
            <a:r>
              <a:rPr lang="da-DK" dirty="0"/>
              <a:t> on the </a:t>
            </a:r>
            <a:r>
              <a:rPr lang="da-DK" dirty="0" err="1"/>
              <a:t>result</a:t>
            </a:r>
            <a:r>
              <a:rPr lang="da-DK" dirty="0"/>
              <a:t>.</a:t>
            </a:r>
          </a:p>
          <a:p>
            <a:pPr lvl="1">
              <a:buFontTx/>
              <a:buChar char="-"/>
            </a:pPr>
            <a:endParaRPr lang="da-DK" dirty="0"/>
          </a:p>
          <a:p>
            <a:pPr marL="0" indent="0">
              <a:buNone/>
            </a:pPr>
            <a:r>
              <a:rPr lang="da-DK" dirty="0"/>
              <a:t>Be </a:t>
            </a:r>
            <a:r>
              <a:rPr lang="da-DK" dirty="0" err="1"/>
              <a:t>able</a:t>
            </a:r>
            <a:r>
              <a:rPr lang="da-DK" dirty="0"/>
              <a:t> to </a:t>
            </a:r>
            <a:r>
              <a:rPr lang="da-DK" dirty="0" err="1"/>
              <a:t>cancel</a:t>
            </a:r>
            <a:r>
              <a:rPr lang="da-DK" dirty="0"/>
              <a:t> the </a:t>
            </a:r>
            <a:r>
              <a:rPr lang="da-DK" dirty="0" err="1"/>
              <a:t>work</a:t>
            </a:r>
            <a:r>
              <a:rPr lang="da-DK" dirty="0"/>
              <a:t> </a:t>
            </a:r>
            <a:r>
              <a:rPr lang="da-DK" dirty="0" err="1"/>
              <a:t>being</a:t>
            </a:r>
            <a:r>
              <a:rPr lang="da-DK" dirty="0"/>
              <a:t> </a:t>
            </a:r>
            <a:r>
              <a:rPr lang="da-DK" dirty="0" err="1"/>
              <a:t>performed</a:t>
            </a:r>
            <a:r>
              <a:rPr lang="da-DK" dirty="0"/>
              <a:t>.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515" y="4286929"/>
            <a:ext cx="3714750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14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ways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System.Threading.Thread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Create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from the </a:t>
            </a:r>
            <a:r>
              <a:rPr lang="da-DK" dirty="0" err="1"/>
              <a:t>main</a:t>
            </a:r>
            <a:r>
              <a:rPr lang="da-DK" dirty="0"/>
              <a:t> program.</a:t>
            </a:r>
          </a:p>
          <a:p>
            <a:pPr marL="457200" lvl="1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, </a:t>
            </a:r>
            <a:r>
              <a:rPr lang="da-DK" dirty="0" err="1"/>
              <a:t>until</a:t>
            </a:r>
            <a:r>
              <a:rPr lang="da-DK" dirty="0"/>
              <a:t> </a:t>
            </a:r>
            <a:r>
              <a:rPr lang="da-DK" dirty="0" err="1"/>
              <a:t>stopped</a:t>
            </a:r>
            <a:r>
              <a:rPr lang="da-DK" dirty="0"/>
              <a:t> by </a:t>
            </a:r>
            <a:r>
              <a:rPr lang="da-DK" dirty="0" err="1"/>
              <a:t>some</a:t>
            </a:r>
            <a:r>
              <a:rPr lang="da-DK" dirty="0"/>
              <a:t> of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r>
              <a:rPr lang="da-DK" dirty="0"/>
              <a:t>Update the UI with the ”</a:t>
            </a:r>
            <a:r>
              <a:rPr lang="da-DK" dirty="0" err="1"/>
              <a:t>Invoke</a:t>
            </a:r>
            <a:r>
              <a:rPr lang="da-DK" dirty="0"/>
              <a:t>” </a:t>
            </a:r>
            <a:r>
              <a:rPr lang="da-DK" dirty="0" err="1"/>
              <a:t>methods</a:t>
            </a:r>
            <a:r>
              <a:rPr lang="da-DK" dirty="0"/>
              <a:t>.</a:t>
            </a:r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System.ComponentModel.BackgroundWorker</a:t>
            </a:r>
            <a:endParaRPr lang="da-DK" dirty="0"/>
          </a:p>
          <a:p>
            <a:pPr marL="457200" lvl="1" indent="0">
              <a:buNone/>
            </a:pPr>
            <a:r>
              <a:rPr lang="da-DK" dirty="0" err="1"/>
              <a:t>Initiate</a:t>
            </a:r>
            <a:r>
              <a:rPr lang="da-DK" dirty="0"/>
              <a:t>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from the UI.</a:t>
            </a:r>
          </a:p>
          <a:p>
            <a:pPr marL="457200" lvl="1" indent="0">
              <a:buNone/>
            </a:pPr>
            <a:r>
              <a:rPr lang="da-DK" dirty="0"/>
              <a:t>Do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work</a:t>
            </a:r>
            <a:r>
              <a:rPr lang="da-DK" dirty="0"/>
              <a:t> and </a:t>
            </a:r>
            <a:r>
              <a:rPr lang="da-DK" dirty="0" err="1"/>
              <a:t>then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stops.</a:t>
            </a:r>
          </a:p>
          <a:p>
            <a:pPr marL="0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  <a:p>
            <a:pPr marL="457200" lvl="1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8563056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class allows you to </a:t>
            </a:r>
            <a:r>
              <a:rPr lang="en-US" b="1" dirty="0"/>
              <a:t>run time-consuming operations</a:t>
            </a:r>
            <a:r>
              <a:rPr lang="en-US" dirty="0"/>
              <a:t> like downloads and database transactions </a:t>
            </a:r>
            <a:r>
              <a:rPr lang="en-US" b="1" dirty="0"/>
              <a:t>on a separate, dedicated thread.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and </a:t>
            </a:r>
            <a:r>
              <a:rPr lang="en-US" b="1" dirty="0"/>
              <a:t>listen for events </a:t>
            </a:r>
            <a:r>
              <a:rPr lang="en-US" dirty="0"/>
              <a:t>that report the </a:t>
            </a:r>
            <a:r>
              <a:rPr lang="en-US" b="1" dirty="0"/>
              <a:t>progress</a:t>
            </a:r>
            <a:r>
              <a:rPr lang="en-US" dirty="0"/>
              <a:t> of your operation and signal when your operation is </a:t>
            </a:r>
            <a:r>
              <a:rPr lang="en-US" b="1" dirty="0"/>
              <a:t>finished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>
                <a:hlinkClick r:id="rId3"/>
              </a:rPr>
              <a:t>BackgroundWorker</a:t>
            </a:r>
            <a:r>
              <a:rPr lang="en-US" dirty="0"/>
              <a:t> programmatically or you can drag it onto your form.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3822" y="6383696"/>
            <a:ext cx="10543822" cy="22030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 err="1">
                <a:latin typeface="Gill Sans MT" panose="020B0502020104020203" pitchFamily="34" charset="0"/>
                <a:hlinkClick r:id="rId3"/>
              </a:rPr>
              <a:t>Adapted</a:t>
            </a:r>
            <a:r>
              <a:rPr lang="da-DK" sz="1400" dirty="0">
                <a:latin typeface="Gill Sans MT" panose="020B0502020104020203" pitchFamily="34" charset="0"/>
                <a:hlinkClick r:id="rId3"/>
              </a:rPr>
              <a:t> from: https://docs.microsoft.com/en-us/dotnet/api/system.componentmodel.backgroundworker?view=netframework-4.7</a:t>
            </a:r>
            <a:endParaRPr lang="da-DK" sz="1400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84592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BackgroundWorker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 (</a:t>
            </a:r>
            <a:r>
              <a:rPr lang="da-DK" dirty="0" err="1"/>
              <a:t>WinForms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6022452"/>
            <a:ext cx="10303933" cy="3612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r>
              <a:rPr lang="da-DK" sz="1400" dirty="0">
                <a:latin typeface="Gill Sans MT" panose="020B0502020104020203" pitchFamily="34" charset="0"/>
              </a:rPr>
              <a:t>This </a:t>
            </a:r>
            <a:r>
              <a:rPr lang="da-DK" sz="1400" dirty="0" err="1">
                <a:latin typeface="Gill Sans MT" panose="020B0502020104020203" pitchFamily="34" charset="0"/>
              </a:rPr>
              <a:t>example</a:t>
            </a:r>
            <a:r>
              <a:rPr lang="da-DK" sz="1400" dirty="0">
                <a:latin typeface="Gill Sans MT" panose="020B0502020104020203" pitchFamily="34" charset="0"/>
              </a:rPr>
              <a:t> is a </a:t>
            </a:r>
            <a:r>
              <a:rPr lang="da-DK" sz="1400" dirty="0" err="1">
                <a:latin typeface="Gill Sans MT" panose="020B0502020104020203" pitchFamily="34" charset="0"/>
              </a:rPr>
              <a:t>modified</a:t>
            </a:r>
            <a:r>
              <a:rPr lang="da-DK" sz="1400" dirty="0">
                <a:latin typeface="Gill Sans MT" panose="020B0502020104020203" pitchFamily="34" charset="0"/>
              </a:rPr>
              <a:t> version of the </a:t>
            </a:r>
            <a:r>
              <a:rPr lang="da-DK" sz="1400" dirty="0" err="1">
                <a:latin typeface="Gill Sans MT" panose="020B0502020104020203" pitchFamily="34" charset="0"/>
              </a:rPr>
              <a:t>one</a:t>
            </a:r>
            <a:r>
              <a:rPr lang="da-DK" sz="1400" dirty="0">
                <a:latin typeface="Gill Sans MT" panose="020B0502020104020203" pitchFamily="34" charset="0"/>
              </a:rPr>
              <a:t> </a:t>
            </a:r>
            <a:r>
              <a:rPr lang="da-DK" sz="1400" dirty="0" err="1">
                <a:latin typeface="Gill Sans MT" panose="020B0502020104020203" pitchFamily="34" charset="0"/>
              </a:rPr>
              <a:t>found</a:t>
            </a:r>
            <a:r>
              <a:rPr lang="da-DK" sz="1400" dirty="0">
                <a:latin typeface="Gill Sans MT" panose="020B0502020104020203" pitchFamily="34" charset="0"/>
              </a:rPr>
              <a:t> at:</a:t>
            </a:r>
          </a:p>
          <a:p>
            <a:r>
              <a:rPr lang="da-DK" sz="1400" dirty="0">
                <a:latin typeface="Gill Sans MT" panose="020B0502020104020203" pitchFamily="34" charset="0"/>
                <a:hlinkClick r:id="rId3"/>
              </a:rPr>
              <a:t>https://www.codeproject.com/Articles/841751/MultiThreading-Using-a-Background-Worker-Csharp?msg=4950583#xx4950583xx</a:t>
            </a:r>
            <a:endParaRPr lang="da-DK" sz="1400" dirty="0">
              <a:latin typeface="Gill Sans MT" panose="020B0502020104020203" pitchFamily="34" charset="0"/>
            </a:endParaRPr>
          </a:p>
          <a:p>
            <a:endParaRPr lang="da-DK" dirty="0">
              <a:latin typeface="Gill Sans MT" panose="020B050202010402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837" y="1795462"/>
            <a:ext cx="5648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2774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 </a:t>
            </a:r>
            <a:r>
              <a:rPr lang="da-DK" dirty="0" err="1"/>
              <a:t>BackgroundWorker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1965"/>
            <a:ext cx="10515600" cy="161185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You can create the </a:t>
            </a:r>
            <a:r>
              <a:rPr lang="en-US" dirty="0" err="1"/>
              <a:t>BackgroundWorker</a:t>
            </a:r>
            <a:r>
              <a:rPr lang="en-US" dirty="0"/>
              <a:t> programmatically or drag it onto your form from the </a:t>
            </a:r>
            <a:r>
              <a:rPr lang="en-US" b="1" dirty="0"/>
              <a:t>Components</a:t>
            </a:r>
            <a:r>
              <a:rPr lang="en-US" dirty="0"/>
              <a:t> tab of the </a:t>
            </a:r>
            <a:r>
              <a:rPr lang="en-US" b="1" dirty="0"/>
              <a:t>Toolbox</a:t>
            </a:r>
            <a:r>
              <a:rPr lang="en-US" dirty="0"/>
              <a:t>. If you create it in the Windows Forms Designer, it will appear in the Component Tray, and its properties will be displayed in the Properties window.</a:t>
            </a:r>
            <a:endParaRPr lang="da-DK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2606" y="3342489"/>
            <a:ext cx="8506787" cy="328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39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Setting</a:t>
            </a:r>
            <a:r>
              <a:rPr lang="da-DK" sz="3600" dirty="0"/>
              <a:t> up the event handlers </a:t>
            </a:r>
            <a:r>
              <a:rPr lang="da-DK" sz="3600" dirty="0" err="1"/>
              <a:t>programatically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In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example</a:t>
            </a:r>
            <a:r>
              <a:rPr lang="da-DK" dirty="0"/>
              <a:t>, the </a:t>
            </a:r>
            <a:r>
              <a:rPr lang="da-DK" dirty="0" err="1"/>
              <a:t>BackgroundWorker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myWorker</a:t>
            </a:r>
            <a:r>
              <a:rPr lang="da-DK" dirty="0"/>
              <a:t>. 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public Form1()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InitializeComponent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+= new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ProgressChangedEventHandler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myWorker.WorkerReportsProgress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myWorker.WorkerSupportsCancellation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2063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Let’s assume we have class with a heavy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System.Threading.Thread.Sleep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_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* 1000;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747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set up for a background operation, add an event handler for the </a:t>
            </a:r>
            <a:r>
              <a:rPr lang="en-US" dirty="0" err="1">
                <a:hlinkClick r:id="rId3"/>
              </a:rPr>
              <a:t>DoWork</a:t>
            </a:r>
            <a:r>
              <a:rPr lang="en-US" dirty="0"/>
              <a:t>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 your time-consuming operation in this event handler.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6991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Concurrent</a:t>
            </a:r>
            <a:r>
              <a:rPr lang="da-DK" dirty="0"/>
              <a:t> </a:t>
            </a:r>
            <a:r>
              <a:rPr lang="da-DK" dirty="0" err="1"/>
              <a:t>access</a:t>
            </a:r>
            <a:r>
              <a:rPr lang="da-DK" dirty="0"/>
              <a:t> to </a:t>
            </a:r>
            <a:r>
              <a:rPr lang="da-DK" dirty="0" err="1"/>
              <a:t>shared</a:t>
            </a:r>
            <a:r>
              <a:rPr lang="da-DK" dirty="0"/>
              <a:t> </a:t>
            </a:r>
            <a:r>
              <a:rPr lang="da-DK" dirty="0" err="1"/>
              <a:t>resources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8272" y="1311965"/>
            <a:ext cx="450552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</a:t>
            </a:r>
            <a:r>
              <a:rPr lang="da-DK" dirty="0" err="1"/>
              <a:t>share</a:t>
            </a:r>
            <a:r>
              <a:rPr lang="da-DK" dirty="0"/>
              <a:t> a </a:t>
            </a:r>
            <a:r>
              <a:rPr lang="da-DK" dirty="0" err="1"/>
              <a:t>resource</a:t>
            </a:r>
            <a:r>
              <a:rPr lang="da-DK" dirty="0"/>
              <a:t>.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5538281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5241587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Right Arrow 7"/>
          <p:cNvSpPr/>
          <p:nvPr/>
        </p:nvSpPr>
        <p:spPr>
          <a:xfrm rot="1574334">
            <a:off x="1448594" y="2545298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5438" y="2538523"/>
            <a:ext cx="1780952" cy="1780952"/>
          </a:xfrm>
          <a:prstGeom prst="rect">
            <a:avLst/>
          </a:prstGeom>
        </p:spPr>
      </p:pic>
      <p:sp>
        <p:nvSpPr>
          <p:cNvPr id="10" name="Right Arrow 9"/>
          <p:cNvSpPr/>
          <p:nvPr/>
        </p:nvSpPr>
        <p:spPr>
          <a:xfrm rot="9341734">
            <a:off x="4351787" y="3035530"/>
            <a:ext cx="111584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965330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Run time-consuming operations on a separate thread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start the operation, call </a:t>
            </a:r>
            <a:r>
              <a:rPr lang="en-US" dirty="0" err="1">
                <a:hlinkClick r:id="rId3"/>
              </a:rPr>
              <a:t>RunWorkerAsync</a:t>
            </a:r>
            <a:r>
              <a:rPr lang="en-US" dirty="0"/>
              <a:t>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... do stuff with the GUI if you need to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Capture the user input and initialize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29509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49956" y="365126"/>
            <a:ext cx="8545688" cy="340970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myWorker_DoWork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event handler is where the actual work is done.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background thread.  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that raised this event.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worker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)sender;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Get the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object and perform the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heavy operation on the background thread.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e.Argument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result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ho.PerformHeavyOperation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result;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4622800" y="3324578"/>
            <a:ext cx="7320844" cy="353342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void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da-DK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btnStart_Click</a:t>
            </a:r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(!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myWorker.IsBusy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false;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numericUpDownMax.Value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ho = new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numericValue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// Start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myWorker.RunWorkerAsync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(ho);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a-DK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Down Arrow 7"/>
          <p:cNvSpPr/>
          <p:nvPr/>
        </p:nvSpPr>
        <p:spPr>
          <a:xfrm rot="14065562">
            <a:off x="4063999" y="3326591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TextBox 8"/>
          <p:cNvSpPr txBox="1"/>
          <p:nvPr/>
        </p:nvSpPr>
        <p:spPr>
          <a:xfrm>
            <a:off x="1484488" y="4967111"/>
            <a:ext cx="2743200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Start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  <p:sp>
        <p:nvSpPr>
          <p:cNvPr id="10" name="Down Arrow 9"/>
          <p:cNvSpPr/>
          <p:nvPr/>
        </p:nvSpPr>
        <p:spPr>
          <a:xfrm rot="6127987">
            <a:off x="8262962" y="68456"/>
            <a:ext cx="327378" cy="19681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/>
          <p:cNvSpPr txBox="1"/>
          <p:nvPr/>
        </p:nvSpPr>
        <p:spPr>
          <a:xfrm>
            <a:off x="9458841" y="519290"/>
            <a:ext cx="2484803" cy="18175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Set as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 on the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worker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  <a:p>
            <a:endParaRPr lang="da-DK" sz="2000" dirty="0">
              <a:latin typeface="Gill Sans MT" panose="020B0502020104020203" pitchFamily="34" charset="0"/>
            </a:endParaRPr>
          </a:p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on a </a:t>
            </a:r>
            <a:r>
              <a:rPr lang="da-DK" sz="2000" dirty="0" err="1">
                <a:latin typeface="Gill Sans MT" panose="020B0502020104020203" pitchFamily="34" charset="0"/>
              </a:rPr>
              <a:t>background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thread</a:t>
            </a:r>
            <a:r>
              <a:rPr lang="da-DK" sz="2000" dirty="0">
                <a:latin typeface="Gill Sans MT" panose="020B0502020104020203" pitchFamily="34" charset="0"/>
              </a:rPr>
              <a:t> at </a:t>
            </a:r>
            <a:r>
              <a:rPr lang="da-DK" sz="2000" dirty="0" err="1">
                <a:latin typeface="Gill Sans MT" panose="020B0502020104020203" pitchFamily="34" charset="0"/>
              </a:rPr>
              <a:t>some</a:t>
            </a:r>
            <a:r>
              <a:rPr lang="da-DK" sz="2000" dirty="0">
                <a:latin typeface="Gill Sans MT" panose="020B0502020104020203" pitchFamily="34" charset="0"/>
              </a:rPr>
              <a:t> point in time.</a:t>
            </a:r>
          </a:p>
        </p:txBody>
      </p:sp>
      <p:sp>
        <p:nvSpPr>
          <p:cNvPr id="13" name="Down Arrow 12"/>
          <p:cNvSpPr/>
          <p:nvPr/>
        </p:nvSpPr>
        <p:spPr>
          <a:xfrm rot="1494399">
            <a:off x="8950808" y="3199942"/>
            <a:ext cx="327378" cy="294781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9306441" y="2477865"/>
            <a:ext cx="2484803" cy="7902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sz="2000" dirty="0">
                <a:latin typeface="Gill Sans MT" panose="020B0502020104020203" pitchFamily="34" charset="0"/>
              </a:rPr>
              <a:t>Argument to the </a:t>
            </a:r>
            <a:r>
              <a:rPr lang="da-DK" sz="2000" dirty="0" err="1">
                <a:latin typeface="Gill Sans MT" panose="020B0502020104020203" pitchFamily="34" charset="0"/>
              </a:rPr>
              <a:t>DoWork</a:t>
            </a:r>
            <a:r>
              <a:rPr lang="da-DK" sz="2000" dirty="0">
                <a:latin typeface="Gill Sans MT" panose="020B0502020104020203" pitchFamily="34" charset="0"/>
              </a:rPr>
              <a:t> event handler.</a:t>
            </a:r>
          </a:p>
        </p:txBody>
      </p:sp>
    </p:spTree>
    <p:extLst>
      <p:ext uri="{BB962C8B-B14F-4D97-AF65-F5344CB8AC3E}">
        <p14:creationId xmlns:p14="http://schemas.microsoft.com/office/powerpoint/2010/main" val="138271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Reporting progress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hlinkClick r:id="rId3"/>
              </a:rPr>
              <a:t>ReportProgress</a:t>
            </a:r>
            <a:endParaRPr lang="da-DK" i="1" dirty="0"/>
          </a:p>
          <a:p>
            <a:pPr marL="0" indent="0">
              <a:buNone/>
            </a:pPr>
            <a:r>
              <a:rPr lang="da-DK" dirty="0" err="1"/>
              <a:t>takes</a:t>
            </a:r>
            <a:r>
              <a:rPr lang="da-DK" dirty="0"/>
              <a:t> a </a:t>
            </a:r>
            <a:r>
              <a:rPr lang="da-DK" dirty="0" err="1"/>
              <a:t>percentage</a:t>
            </a:r>
            <a:r>
              <a:rPr lang="da-DK" dirty="0"/>
              <a:t> </a:t>
            </a:r>
            <a:r>
              <a:rPr lang="da-DK" dirty="0" err="1"/>
              <a:t>complete</a:t>
            </a:r>
            <a:r>
              <a:rPr lang="da-DK" dirty="0"/>
              <a:t> and a </a:t>
            </a:r>
            <a:r>
              <a:rPr lang="da-DK" dirty="0" err="1"/>
              <a:t>custom</a:t>
            </a:r>
            <a:r>
              <a:rPr lang="da-DK" dirty="0"/>
              <a:t> </a:t>
            </a:r>
            <a:r>
              <a:rPr lang="da-DK" dirty="0" err="1"/>
              <a:t>object</a:t>
            </a:r>
            <a:r>
              <a:rPr lang="da-DK" dirty="0"/>
              <a:t> as arguments.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984738"/>
            <a:ext cx="7699022" cy="572086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// Object used to pass state to the GUI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class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{ get; set;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2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07260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progress reports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receive notifications of progress updates, handle the </a:t>
            </a:r>
            <a:r>
              <a:rPr lang="en-US" dirty="0" err="1">
                <a:hlinkClick r:id="rId3"/>
              </a:rPr>
              <a:t>ProgressChanged</a:t>
            </a:r>
            <a:r>
              <a:rPr lang="en-US" dirty="0"/>
              <a:t> event.</a:t>
            </a:r>
            <a:endParaRPr lang="da-DK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myWorker_ProgressChanged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ProgressChangedEventArgs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This method runs on the main thread.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progress bar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progress.Value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progressPercentage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HeavyOperation.HeavyOperationUserState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e.UserState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hoUserState.IterationNo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update status strip text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"Iteration number: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iterationNo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35207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Listen for events that signal when your operation is finished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To receive a notification when the operation is completed, handle 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event.</a:t>
            </a: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myWorker_RunWorkerCompleted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          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RunWorkerCompletedEventArgs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!= null)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"Error: "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e.Error.Message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 if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"User cancelled";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else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lblStatus.Text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"Done";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textBox1.Text = textBox1.Text + "Total count: " +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          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e.Result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) +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Environment.NewLine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btnStart.Enabled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46754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200" dirty="0" err="1"/>
              <a:t>Cancel</a:t>
            </a:r>
            <a:r>
              <a:rPr lang="da-DK" sz="3200" dirty="0"/>
              <a:t> the operation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>
                <a:hlinkClick r:id="rId3"/>
              </a:rPr>
              <a:t>RunWorkerCompleted</a:t>
            </a:r>
            <a:r>
              <a:rPr lang="en-US" sz="2400" dirty="0"/>
              <a:t> event handler will be called after cancellation.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492195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private void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btnCancel_Click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(object sender,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EventArgs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// Cancel the asynchronous operation.  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myWorker.CancelAsync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  <a:endParaRPr lang="da-DK" sz="16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Down Arrow 4"/>
          <p:cNvSpPr/>
          <p:nvPr/>
        </p:nvSpPr>
        <p:spPr>
          <a:xfrm rot="6602675">
            <a:off x="5922648" y="1692963"/>
            <a:ext cx="327378" cy="53177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xtBox 5"/>
          <p:cNvSpPr txBox="1"/>
          <p:nvPr/>
        </p:nvSpPr>
        <p:spPr>
          <a:xfrm>
            <a:off x="8583293" y="5199179"/>
            <a:ext cx="2743200" cy="79022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/>
          <a:p>
            <a:r>
              <a:rPr lang="da-DK" sz="2000" dirty="0" err="1">
                <a:latin typeface="Gill Sans MT" panose="020B0502020104020203" pitchFamily="34" charset="0"/>
              </a:rPr>
              <a:t>Called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when</a:t>
            </a:r>
            <a:r>
              <a:rPr lang="da-DK" sz="2000" dirty="0">
                <a:latin typeface="Gill Sans MT" panose="020B0502020104020203" pitchFamily="34" charset="0"/>
              </a:rPr>
              <a:t> the </a:t>
            </a:r>
            <a:r>
              <a:rPr lang="da-DK" sz="2000" dirty="0" err="1">
                <a:latin typeface="Gill Sans MT" panose="020B0502020104020203" pitchFamily="34" charset="0"/>
              </a:rPr>
              <a:t>Cancel</a:t>
            </a:r>
            <a:r>
              <a:rPr lang="da-DK" sz="2000" dirty="0">
                <a:latin typeface="Gill Sans MT" panose="020B0502020104020203" pitchFamily="34" charset="0"/>
              </a:rPr>
              <a:t> </a:t>
            </a:r>
            <a:r>
              <a:rPr lang="da-DK" sz="2000" dirty="0" err="1">
                <a:latin typeface="Gill Sans MT" panose="020B0502020104020203" pitchFamily="34" charset="0"/>
              </a:rPr>
              <a:t>button</a:t>
            </a:r>
            <a:r>
              <a:rPr lang="da-DK" sz="2000" dirty="0">
                <a:latin typeface="Gill Sans MT" panose="020B0502020104020203" pitchFamily="34" charset="0"/>
              </a:rPr>
              <a:t> is </a:t>
            </a:r>
            <a:r>
              <a:rPr lang="da-DK" sz="2000" dirty="0" err="1">
                <a:latin typeface="Gill Sans MT" panose="020B0502020104020203" pitchFamily="34" charset="0"/>
              </a:rPr>
              <a:t>clicked</a:t>
            </a:r>
            <a:r>
              <a:rPr lang="da-DK" sz="2000" dirty="0">
                <a:latin typeface="Gill Sans MT" panose="020B05020201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7103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Listen for cancellation</a:t>
            </a:r>
            <a:endParaRPr lang="da-DK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50578" y="1311965"/>
            <a:ext cx="3203221" cy="4864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dirty="0"/>
              <a:t>If </a:t>
            </a:r>
            <a:r>
              <a:rPr lang="da-DK" sz="2400" dirty="0" err="1"/>
              <a:t>cancellation</a:t>
            </a:r>
            <a:r>
              <a:rPr lang="da-DK" sz="2400" dirty="0"/>
              <a:t> is </a:t>
            </a:r>
            <a:r>
              <a:rPr lang="da-DK" sz="2400" dirty="0" err="1"/>
              <a:t>pending</a:t>
            </a:r>
            <a:r>
              <a:rPr lang="da-DK" sz="2400" dirty="0"/>
              <a:t>, stop the operation and </a:t>
            </a:r>
            <a:r>
              <a:rPr lang="da-DK" sz="2400" dirty="0" err="1"/>
              <a:t>notify</a:t>
            </a:r>
            <a:r>
              <a:rPr lang="da-DK" sz="2400" dirty="0"/>
              <a:t> the GUI by </a:t>
            </a:r>
            <a:r>
              <a:rPr lang="da-DK" sz="2400" dirty="0" err="1"/>
              <a:t>setting</a:t>
            </a:r>
            <a:r>
              <a:rPr lang="da-DK" sz="2400" dirty="0"/>
              <a:t> the </a:t>
            </a:r>
            <a:r>
              <a:rPr lang="da-DK" sz="2400" dirty="0" err="1"/>
              <a:t>DoWorkEventArgs</a:t>
            </a:r>
            <a:r>
              <a:rPr lang="da-DK" sz="2400" dirty="0"/>
              <a:t> </a:t>
            </a:r>
            <a:r>
              <a:rPr lang="da-DK" sz="2400" dirty="0" err="1"/>
              <a:t>e.Cancel</a:t>
            </a:r>
            <a:r>
              <a:rPr lang="da-DK" sz="2400" dirty="0"/>
              <a:t> </a:t>
            </a:r>
            <a:r>
              <a:rPr lang="da-DK" sz="2400" dirty="0" err="1"/>
              <a:t>property</a:t>
            </a:r>
            <a:r>
              <a:rPr lang="da-DK" sz="2400" dirty="0"/>
              <a:t> to true.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956" y="1298222"/>
            <a:ext cx="7699022" cy="515728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public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PerformHeavyOperation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BackgroundWorker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worker,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DoWorkEventArgs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e)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_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anArgument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for 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0;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&lt;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if (!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worker.CancellationPending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Thread.Sleep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(250);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new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HeavyOperationUserState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userState.IterationNo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= ((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i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+ 1) * 100) /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maxValue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worker.ReportProgress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percentComplete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userState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else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</a:t>
            </a:r>
            <a:r>
              <a:rPr lang="en-US" sz="1200" b="1" dirty="0" err="1">
                <a:solidFill>
                  <a:schemeClr val="tx1"/>
                </a:solidFill>
                <a:latin typeface="Consolas" panose="020B0609020204030204" pitchFamily="49" charset="0"/>
              </a:rPr>
              <a:t>e.Cancel</a:t>
            </a:r>
            <a:r>
              <a:rPr lang="en-US" sz="1200" b="1" dirty="0">
                <a:solidFill>
                  <a:schemeClr val="tx1"/>
                </a:solidFill>
                <a:latin typeface="Consolas" panose="020B0609020204030204" pitchFamily="49" charset="0"/>
              </a:rPr>
              <a:t> = true;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    break;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2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    return </a:t>
            </a:r>
            <a:r>
              <a:rPr lang="en-US" sz="1200" dirty="0" err="1">
                <a:solidFill>
                  <a:schemeClr val="tx1"/>
                </a:solidFill>
                <a:latin typeface="Consolas" panose="020B0609020204030204" pitchFamily="49" charset="0"/>
              </a:rPr>
              <a:t>totalSum</a:t>
            </a:r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Down Arrow 4"/>
          <p:cNvSpPr/>
          <p:nvPr/>
        </p:nvSpPr>
        <p:spPr>
          <a:xfrm rot="5400000">
            <a:off x="4492547" y="1989834"/>
            <a:ext cx="327378" cy="153528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Down Arrow 6"/>
          <p:cNvSpPr/>
          <p:nvPr/>
        </p:nvSpPr>
        <p:spPr>
          <a:xfrm rot="5400000">
            <a:off x="3888809" y="4094128"/>
            <a:ext cx="327378" cy="225820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835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locking</a:t>
            </a:r>
            <a:endParaRPr lang="da-DK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646347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Monitor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sz="2400" dirty="0">
                <a:latin typeface="Consolas" panose="020B0609020204030204" pitchFamily="49" charset="0"/>
              </a:rPr>
              <a:t>Monitor</a:t>
            </a:r>
            <a:r>
              <a:rPr lang="en-US" dirty="0"/>
              <a:t> prevents collisions if used correctly, i.e. by all users of the shared resource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 err="1">
                <a:latin typeface="Consolas" panose="020B0609020204030204" pitchFamily="49" charset="0"/>
              </a:rPr>
              <a:t>Monitor.Enter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dirty="0"/>
              <a:t> only blocks other threads – the calling thread may re-enter the monitor</a:t>
            </a:r>
          </a:p>
          <a:p>
            <a:pPr marL="0" indent="0">
              <a:buNone/>
            </a:pPr>
            <a:r>
              <a:rPr lang="en-US" dirty="0"/>
              <a:t>Monitors can only lock reference types – value types are </a:t>
            </a:r>
            <a:r>
              <a:rPr lang="en-US" i="1" dirty="0"/>
              <a:t>boxed</a:t>
            </a:r>
            <a:r>
              <a:rPr lang="en-US" dirty="0"/>
              <a:t> (this constitutes a synchronization error!)</a:t>
            </a:r>
          </a:p>
          <a:p>
            <a:pPr marL="0" indent="0">
              <a:buNone/>
            </a:pPr>
            <a:r>
              <a:rPr lang="en-US" dirty="0"/>
              <a:t>Monitors can only lock within same application domain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91141" name="Text Box 5"/>
          <p:cNvSpPr txBox="1">
            <a:spLocks noChangeArrowheads="1"/>
          </p:cNvSpPr>
          <p:nvPr/>
        </p:nvSpPr>
        <p:spPr bwMode="auto">
          <a:xfrm>
            <a:off x="4260056" y="1916833"/>
            <a:ext cx="3816350" cy="255454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Monitor.Enter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//critical section</a:t>
            </a:r>
            <a:b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...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US" sz="2000" dirty="0">
                <a:solidFill>
                  <a:schemeClr val="hlink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finally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nsolas" panose="020B0609020204030204" pitchFamily="49" charset="0"/>
              </a:rPr>
              <a:t>Monitor.Exit</a:t>
            </a: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(o);</a:t>
            </a:r>
          </a:p>
          <a:p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3274891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dirty="0"/>
              <a:t>A </a:t>
            </a: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dirty="0"/>
              <a:t> can lock across application domains/processes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</a:t>
            </a:r>
            <a:r>
              <a:rPr lang="en-US" b="1" dirty="0"/>
              <a:t> </a:t>
            </a:r>
            <a:r>
              <a:rPr lang="en-US" dirty="0"/>
              <a:t>locks on itself (not an arbitrary </a:t>
            </a:r>
            <a:r>
              <a:rPr lang="en-US" sz="2000" dirty="0">
                <a:solidFill>
                  <a:schemeClr val="accent2"/>
                </a:solidFill>
                <a:latin typeface="Consolas" panose="020B0609020204030204" pitchFamily="49" charset="0"/>
              </a:rPr>
              <a:t>object</a:t>
            </a:r>
            <a:r>
              <a:rPr lang="en-US" dirty="0"/>
              <a:t>)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Mutex.WaitOne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acquires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Blocks until </a:t>
            </a:r>
            <a:r>
              <a:rPr lang="en-US" dirty="0" err="1"/>
              <a:t>mutex</a:t>
            </a:r>
            <a:r>
              <a:rPr lang="en-US" dirty="0"/>
              <a:t> is available or optional timeout elapses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sz="2000" dirty="0" err="1">
                <a:latin typeface="Consolas" panose="020B0609020204030204" pitchFamily="49" charset="0"/>
              </a:rPr>
              <a:t>Mutex.ReleaseMutex</a:t>
            </a:r>
            <a:r>
              <a:rPr lang="en-US" sz="2000" dirty="0">
                <a:latin typeface="Consolas" panose="020B0609020204030204" pitchFamily="49" charset="0"/>
              </a:rPr>
              <a:t>()</a:t>
            </a:r>
            <a:r>
              <a:rPr lang="en-US" dirty="0"/>
              <a:t> releases the </a:t>
            </a:r>
            <a:r>
              <a:rPr lang="en-US" dirty="0" err="1"/>
              <a:t>mutex</a:t>
            </a:r>
            <a:endParaRPr 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dirty="0"/>
              <a:t>Only owning thread may release the </a:t>
            </a:r>
            <a:r>
              <a:rPr lang="en-US" dirty="0" err="1"/>
              <a:t>mutex</a:t>
            </a:r>
            <a:r>
              <a:rPr lang="en-US" dirty="0"/>
              <a:t> – otherwise an </a:t>
            </a:r>
            <a:r>
              <a:rPr lang="en-US" dirty="0" err="1">
                <a:latin typeface="Consolas" panose="020B0609020204030204" pitchFamily="49" charset="0"/>
              </a:rPr>
              <a:t>ApplicationException</a:t>
            </a:r>
            <a:r>
              <a:rPr lang="en-US" dirty="0"/>
              <a:t> is thrown</a:t>
            </a:r>
          </a:p>
          <a:p>
            <a:pPr marL="0" indent="0">
              <a:lnSpc>
                <a:spcPct val="80000"/>
              </a:lnSpc>
              <a:buNone/>
            </a:pPr>
            <a:endParaRPr lang="en-US" dirty="0"/>
          </a:p>
          <a:p>
            <a:pPr marL="0" indent="0">
              <a:lnSpc>
                <a:spcPct val="80000"/>
              </a:lnSpc>
              <a:buNone/>
            </a:pPr>
            <a:r>
              <a:rPr lang="en-US" dirty="0"/>
              <a:t>Named </a:t>
            </a:r>
            <a:r>
              <a:rPr lang="en-US" dirty="0" err="1"/>
              <a:t>mutexes</a:t>
            </a:r>
            <a:r>
              <a:rPr lang="en-US" dirty="0"/>
              <a:t> can span processes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49</a:t>
            </a:fld>
            <a:endParaRPr lang="en-GB" dirty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>
          <a:xfrm>
            <a:off x="1838326" y="1124745"/>
            <a:ext cx="8467725" cy="39528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1765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 simple </a:t>
            </a:r>
            <a:r>
              <a:rPr lang="da-DK" dirty="0" err="1"/>
              <a:t>example</a:t>
            </a:r>
            <a:r>
              <a:rPr lang="da-DK" dirty="0"/>
              <a:t> is a bank </a:t>
            </a:r>
            <a:r>
              <a:rPr lang="da-DK" dirty="0" err="1"/>
              <a:t>account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34128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Exclusive locking using </a:t>
            </a:r>
            <a:r>
              <a:rPr lang="en-US" dirty="0" err="1"/>
              <a:t>Mutex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49BC3-12EB-4A5F-A8FA-A042377AC44D}" type="slidenum">
              <a:rPr lang="en-GB" smtClean="0"/>
              <a:pPr/>
              <a:t>50</a:t>
            </a:fld>
            <a:endParaRPr lang="en-GB" dirty="0"/>
          </a:p>
        </p:txBody>
      </p:sp>
      <p:sp>
        <p:nvSpPr>
          <p:cNvPr id="18" name="Text Box 4"/>
          <p:cNvSpPr txBox="1">
            <a:spLocks noChangeArrowheads="1"/>
          </p:cNvSpPr>
          <p:nvPr/>
        </p:nvSpPr>
        <p:spPr bwMode="auto">
          <a:xfrm>
            <a:off x="1900488" y="1052737"/>
            <a:ext cx="8280400" cy="5262979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class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SynchDemo</a:t>
            </a:r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{  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int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_c1 = 0;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_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Mutex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Main(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args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var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=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new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[] {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IncC1),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.Run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((</a:t>
            </a:r>
            <a:r>
              <a:rPr lang="da-DK" sz="1400" dirty="0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Action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 IncC1) }; 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Task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.WaitAll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tasks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endParaRPr lang="da-DK" sz="1400" dirty="0">
              <a:solidFill>
                <a:srgbClr val="000000"/>
              </a:solidFill>
              <a:highlight>
                <a:srgbClr val="FFFFFF"/>
              </a:highlight>
              <a:latin typeface="Consolas"/>
            </a:endParaRP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private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static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void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IncC1()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{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if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(!_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mutex.WaitOne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TimeSpan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.FromSeconds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(3)))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"Another task is holding C1 - bye!"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    </a:t>
            </a:r>
            <a:r>
              <a:rPr lang="da-DK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return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}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/>
              </a:rPr>
              <a:t>"Press a key to increment C1"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/>
              </a:rPr>
              <a:t>Console</a:t>
            </a:r>
            <a:r>
              <a:rPr lang="da-DK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.ReadKey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</a:t>
            </a:r>
            <a:r>
              <a:rPr lang="da-DK" sz="1400" dirty="0">
                <a:solidFill>
                  <a:srgbClr val="0000FF"/>
                </a:solidFill>
                <a:highlight>
                  <a:srgbClr val="FFFFFF"/>
                </a:highlight>
                <a:latin typeface="Consolas"/>
              </a:rPr>
              <a:t>true</a:t>
            </a:r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++_c1;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  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_</a:t>
            </a:r>
            <a:r>
              <a:rPr lang="da-DK" sz="14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mutex.ReleaseMutex</a:t>
            </a:r>
            <a:r>
              <a:rPr lang="da-DK" sz="1400" b="1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();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  }</a:t>
            </a:r>
          </a:p>
          <a:p>
            <a:r>
              <a:rPr lang="da-DK" sz="1400" dirty="0">
                <a:solidFill>
                  <a:srgbClr val="000000"/>
                </a:solidFill>
                <a:highlight>
                  <a:srgbClr val="FFFFFF"/>
                </a:highlight>
                <a:latin typeface="Consolas"/>
              </a:rPr>
              <a:t>}</a:t>
            </a:r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6302382"/>
      </p:ext>
    </p:extLst>
  </p:cSld>
  <p:clrMapOvr>
    <a:masterClrMapping/>
  </p:clrMapOvr>
  <p:transition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Printer: </a:t>
            </a:r>
            <a:r>
              <a:rPr lang="da-DK" sz="1800" dirty="0">
                <a:hlinkClick r:id="rId2"/>
              </a:rPr>
              <a:t>https://i5.walmartimages.com/asr/5bf8c70c-c0f4-46c8-8de2-d14417c3dcdb_2.a974142a063bb1f235f672f9a68eeb10.jpeg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Bank: </a:t>
            </a:r>
            <a:r>
              <a:rPr lang="da-DK" sz="1800" dirty="0">
                <a:hlinkClick r:id="rId3"/>
              </a:rPr>
              <a:t>https://images6.moneysavingexpert.com/images/reclaim-packaged-accounts-04.png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Lala: </a:t>
            </a:r>
            <a:r>
              <a:rPr lang="da-DK" sz="1800" dirty="0">
                <a:hlinkClick r:id="rId4"/>
              </a:rPr>
              <a:t>https://vignette.wikia.nocookie.net/telletubbies/images/b/b9/Laa_Laa.jpg/revision/latest?cb=20130707175328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Dipsy: </a:t>
            </a:r>
            <a:r>
              <a:rPr lang="da-DK" sz="1800" dirty="0">
                <a:hlinkClick r:id="rId5"/>
              </a:rPr>
              <a:t>https://vignette.wikia.nocookie.net/telletubbies/images/3/35/Url.jpg/revision/latest/scale-to-width-down/200?cb=20120211023613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Tinky Winky: </a:t>
            </a:r>
            <a:r>
              <a:rPr lang="da-DK" sz="1800" dirty="0">
                <a:hlinkClick r:id="rId6"/>
              </a:rPr>
              <a:t>https://vignette.wikia.nocookie.net/telletubbies/images/e/e5/Tinky_Winky.jpg/revision/latest/scale-to-width-down/180?cb=20111116163749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Po: </a:t>
            </a:r>
            <a:r>
              <a:rPr lang="da-DK" sz="1800" dirty="0">
                <a:hlinkClick r:id="rId7"/>
              </a:rPr>
              <a:t>https://vignette.wikia.nocookie.net/telletubbies/images/5/5d/Pic-meet-char-po.jpg/revision/latest?cb=20160303152950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Skulls</a:t>
            </a:r>
            <a:r>
              <a:rPr lang="da-DK" sz="1800" dirty="0"/>
              <a:t> </a:t>
            </a:r>
            <a:r>
              <a:rPr lang="da-DK" sz="1800" dirty="0" err="1"/>
              <a:t>skeleton</a:t>
            </a:r>
            <a:r>
              <a:rPr lang="da-DK" sz="1800" dirty="0"/>
              <a:t>: </a:t>
            </a:r>
            <a:r>
              <a:rPr lang="da-DK" sz="1800" dirty="0">
                <a:hlinkClick r:id="rId8"/>
              </a:rPr>
              <a:t>http://funjester.com/assets/images/decals/skulls%20skeleton/skulls%20skeletons004.jpg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9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Bonus: </a:t>
            </a:r>
            <a:r>
              <a:rPr lang="da-DK" sz="1800" dirty="0">
                <a:hlinkClick r:id="rId10"/>
              </a:rPr>
              <a:t>http://wjreviews.com/reviews-cta/bonus.png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An </a:t>
            </a:r>
            <a:r>
              <a:rPr lang="da-DK" dirty="0" err="1"/>
              <a:t>account</a:t>
            </a:r>
            <a:r>
              <a:rPr lang="da-DK" dirty="0"/>
              <a:t> has a balance.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21118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5802A-A594-EB4B-5E9E-BA8681A47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5191C-7902-0DE6-CF12-B37620BA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89406-AE1B-F399-A2CE-2916DC323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89523" y="1311965"/>
            <a:ext cx="2764277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An </a:t>
            </a:r>
            <a:r>
              <a:rPr lang="da-DK" dirty="0" err="1">
                <a:solidFill>
                  <a:schemeClr val="bg1">
                    <a:lumMod val="85000"/>
                  </a:schemeClr>
                </a:solidFill>
              </a:rPr>
              <a:t>account</a:t>
            </a:r>
            <a:r>
              <a:rPr lang="da-DK" dirty="0">
                <a:solidFill>
                  <a:schemeClr val="bg1">
                    <a:lumMod val="85000"/>
                  </a:schemeClr>
                </a:solidFill>
              </a:rPr>
              <a:t> has a balance.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deposit</a:t>
            </a:r>
            <a:r>
              <a:rPr lang="da-DK" dirty="0"/>
              <a:t> and </a:t>
            </a:r>
            <a:r>
              <a:rPr lang="da-DK" dirty="0" err="1"/>
              <a:t>withdraw</a:t>
            </a:r>
            <a:r>
              <a:rPr lang="da-DK" dirty="0"/>
              <a:t> </a:t>
            </a:r>
            <a:r>
              <a:rPr lang="da-DK" dirty="0" err="1"/>
              <a:t>money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</p:txBody>
      </p:sp>
      <p:sp>
        <p:nvSpPr>
          <p:cNvPr id="4" name="Down Arrow 3">
            <a:extLst>
              <a:ext uri="{FF2B5EF4-FFF2-40B4-BE49-F238E27FC236}">
                <a16:creationId xmlns:a16="http://schemas.microsoft.com/office/drawing/2014/main" id="{134DEE3D-34B4-A074-1E46-403420682CC4}"/>
              </a:ext>
            </a:extLst>
          </p:cNvPr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B27299-5B79-963C-51FD-5B93CC1D307F}"/>
              </a:ext>
            </a:extLst>
          </p:cNvPr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DA5ED23E-9699-4B00-29B2-C81E91BEAD0E}"/>
              </a:ext>
            </a:extLst>
          </p:cNvPr>
          <p:cNvSpPr/>
          <p:nvPr/>
        </p:nvSpPr>
        <p:spPr>
          <a:xfrm>
            <a:off x="7386537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C5428D-2A90-7E8C-5FE5-68E9F972199F}"/>
              </a:ext>
            </a:extLst>
          </p:cNvPr>
          <p:cNvSpPr txBox="1"/>
          <p:nvPr/>
        </p:nvSpPr>
        <p:spPr>
          <a:xfrm>
            <a:off x="7089843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4424CB-86A8-C4F6-5266-7B7CAD8168FE}"/>
              </a:ext>
            </a:extLst>
          </p:cNvPr>
          <p:cNvSpPr txBox="1"/>
          <p:nvPr/>
        </p:nvSpPr>
        <p:spPr>
          <a:xfrm>
            <a:off x="3949429" y="1305959"/>
            <a:ext cx="963038" cy="30155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925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Balance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6E71D6-B279-BC38-D839-7D155961CEF1}"/>
              </a:ext>
            </a:extLst>
          </p:cNvPr>
          <p:cNvSpPr txBox="1"/>
          <p:nvPr/>
        </p:nvSpPr>
        <p:spPr>
          <a:xfrm>
            <a:off x="3939703" y="1701239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100$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678673-C6FD-B5ED-D7AB-061F9593E2E5}"/>
              </a:ext>
            </a:extLst>
          </p:cNvPr>
          <p:cNvSpPr txBox="1"/>
          <p:nvPr/>
        </p:nvSpPr>
        <p:spPr>
          <a:xfrm rot="1615630">
            <a:off x="2117421" y="2070421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4C0DC68-1030-818E-6A24-F1CAEB50E319}"/>
              </a:ext>
            </a:extLst>
          </p:cNvPr>
          <p:cNvSpPr txBox="1"/>
          <p:nvPr/>
        </p:nvSpPr>
        <p:spPr>
          <a:xfrm>
            <a:off x="3949429" y="4558325"/>
            <a:ext cx="729575" cy="21400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>
                <a:latin typeface="Gill Sans MT" panose="020B0502020104020203" pitchFamily="34" charset="0"/>
              </a:rPr>
              <a:t>90$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31C28F-D90B-4752-6BE4-7A28A78BE76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740" y="2644985"/>
            <a:ext cx="2019765" cy="15350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A71F43-AFC0-EB60-39E6-CDC0CCAB00E1}"/>
              </a:ext>
            </a:extLst>
          </p:cNvPr>
          <p:cNvSpPr txBox="1"/>
          <p:nvPr/>
        </p:nvSpPr>
        <p:spPr>
          <a:xfrm rot="20079335">
            <a:off x="5335572" y="2086863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6B7D90D3-34A4-0F89-2089-5B839F7BC3B5}"/>
              </a:ext>
            </a:extLst>
          </p:cNvPr>
          <p:cNvSpPr/>
          <p:nvPr/>
        </p:nvSpPr>
        <p:spPr>
          <a:xfrm rot="1574334">
            <a:off x="1436008" y="2180183"/>
            <a:ext cx="2228986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B61C250C-0EC1-24F6-97BC-25C8525DE835}"/>
              </a:ext>
            </a:extLst>
          </p:cNvPr>
          <p:cNvSpPr/>
          <p:nvPr/>
        </p:nvSpPr>
        <p:spPr>
          <a:xfrm rot="9341734">
            <a:off x="4844165" y="2267690"/>
            <a:ext cx="2595727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55344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bank </a:t>
            </a:r>
            <a:r>
              <a:rPr lang="da-DK" dirty="0" err="1"/>
              <a:t>account</a:t>
            </a:r>
            <a:endParaRPr lang="da-DK" dirty="0"/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_balance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2425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3600" dirty="0" err="1"/>
              <a:t>What</a:t>
            </a:r>
            <a:r>
              <a:rPr lang="da-DK" sz="3600" dirty="0"/>
              <a:t> the computer </a:t>
            </a:r>
            <a:r>
              <a:rPr lang="da-DK" sz="3600" dirty="0" err="1"/>
              <a:t>really</a:t>
            </a:r>
            <a:r>
              <a:rPr lang="da-DK" sz="3600" dirty="0"/>
              <a:t> </a:t>
            </a:r>
            <a:r>
              <a:rPr lang="da-DK" sz="3600" dirty="0" err="1"/>
              <a:t>does</a:t>
            </a:r>
            <a:r>
              <a:rPr lang="da-DK" sz="3600" dirty="0"/>
              <a:t>... (the bank </a:t>
            </a:r>
            <a:r>
              <a:rPr lang="da-DK" sz="3600" dirty="0" err="1"/>
              <a:t>account</a:t>
            </a:r>
            <a:r>
              <a:rPr lang="da-DK" sz="3600" dirty="0"/>
              <a:t>)</a:t>
            </a:r>
          </a:p>
        </p:txBody>
      </p:sp>
      <p:sp>
        <p:nvSpPr>
          <p:cNvPr id="4" name="Down Arrow 3"/>
          <p:cNvSpPr/>
          <p:nvPr/>
        </p:nvSpPr>
        <p:spPr>
          <a:xfrm>
            <a:off x="1134894" y="1601510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838200" y="1311965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A</a:t>
            </a:r>
          </a:p>
        </p:txBody>
      </p:sp>
      <p:sp>
        <p:nvSpPr>
          <p:cNvPr id="6" name="Down Arrow 5"/>
          <p:cNvSpPr/>
          <p:nvPr/>
        </p:nvSpPr>
        <p:spPr>
          <a:xfrm>
            <a:off x="10304844" y="1595504"/>
            <a:ext cx="350196" cy="41342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TextBox 6"/>
          <p:cNvSpPr txBox="1"/>
          <p:nvPr/>
        </p:nvSpPr>
        <p:spPr>
          <a:xfrm>
            <a:off x="10008150" y="1305959"/>
            <a:ext cx="943583" cy="29555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 fontScale="85000" lnSpcReduction="20000"/>
          </a:bodyPr>
          <a:lstStyle/>
          <a:p>
            <a:r>
              <a:rPr lang="da-DK" dirty="0">
                <a:latin typeface="Gill Sans MT" panose="020B0502020104020203" pitchFamily="34" charset="0"/>
              </a:rPr>
              <a:t>Thread B</a:t>
            </a:r>
          </a:p>
        </p:txBody>
      </p:sp>
      <p:sp>
        <p:nvSpPr>
          <p:cNvPr id="11" name="TextBox 10"/>
          <p:cNvSpPr txBox="1"/>
          <p:nvPr/>
        </p:nvSpPr>
        <p:spPr>
          <a:xfrm rot="1615630">
            <a:off x="1296503" y="1919435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Deposit</a:t>
            </a:r>
            <a:r>
              <a:rPr lang="da-DK" sz="1600" dirty="0">
                <a:latin typeface="Gill Sans MT" panose="020B0502020104020203" pitchFamily="34" charset="0"/>
              </a:rPr>
              <a:t> 10$</a:t>
            </a:r>
          </a:p>
        </p:txBody>
      </p:sp>
      <p:sp>
        <p:nvSpPr>
          <p:cNvPr id="14" name="TextBox 13"/>
          <p:cNvSpPr txBox="1"/>
          <p:nvPr/>
        </p:nvSpPr>
        <p:spPr>
          <a:xfrm rot="20079335">
            <a:off x="8848494" y="1803204"/>
            <a:ext cx="1426724" cy="20538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da-DK" sz="1600" dirty="0" err="1">
                <a:latin typeface="Gill Sans MT" panose="020B0502020104020203" pitchFamily="34" charset="0"/>
              </a:rPr>
              <a:t>Withdraw</a:t>
            </a:r>
            <a:r>
              <a:rPr lang="da-DK" sz="1600" dirty="0">
                <a:latin typeface="Gill Sans MT" panose="020B0502020104020203" pitchFamily="34" charset="0"/>
              </a:rPr>
              <a:t> 20$</a:t>
            </a:r>
          </a:p>
        </p:txBody>
      </p:sp>
      <p:sp>
        <p:nvSpPr>
          <p:cNvPr id="10" name="Right Arrow 9"/>
          <p:cNvSpPr/>
          <p:nvPr/>
        </p:nvSpPr>
        <p:spPr>
          <a:xfrm rot="1574334">
            <a:off x="1583422" y="2170237"/>
            <a:ext cx="689210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ight Arrow 12"/>
          <p:cNvSpPr/>
          <p:nvPr/>
        </p:nvSpPr>
        <p:spPr>
          <a:xfrm rot="9341734">
            <a:off x="8954597" y="2010981"/>
            <a:ext cx="1348323" cy="267653"/>
          </a:xfrm>
          <a:prstGeom prst="rightArrow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>
            <a:off x="2509737" y="1305959"/>
            <a:ext cx="6315724" cy="464736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class Account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private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_balance = 100;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Deposit(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+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endParaRPr lang="en-US" sz="1600" dirty="0">
              <a:solidFill>
                <a:schemeClr val="tx1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public void Withdraw(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amount)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_balance;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- amount;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    _balance =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internalRegister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8331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8162</TotalTime>
  <Words>4415</Words>
  <Application>Microsoft Macintosh PowerPoint</Application>
  <PresentationFormat>Widescreen</PresentationFormat>
  <Paragraphs>823</Paragraphs>
  <Slides>52</Slides>
  <Notes>39</Notes>
  <HiddenSlides>12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AU Passata</vt:lpstr>
      <vt:lpstr>AU Passata Light</vt:lpstr>
      <vt:lpstr>Calibri</vt:lpstr>
      <vt:lpstr>Consolas</vt:lpstr>
      <vt:lpstr>Gill Sans MT</vt:lpstr>
      <vt:lpstr>Office Theme</vt:lpstr>
      <vt:lpstr>PowerPoint Presentation</vt:lpstr>
      <vt:lpstr>C# threading pt. 1</vt:lpstr>
      <vt:lpstr>But first…</vt:lpstr>
      <vt:lpstr>Concurrent access to shared resources</vt:lpstr>
      <vt:lpstr>The bank account</vt:lpstr>
      <vt:lpstr>The bank account</vt:lpstr>
      <vt:lpstr>The bank account</vt:lpstr>
      <vt:lpstr>The bank account</vt:lpstr>
      <vt:lpstr>What the computer really does... (the bank account)</vt:lpstr>
      <vt:lpstr>What the computer really does... (the bank account)</vt:lpstr>
      <vt:lpstr>Exclusive locking using lock()</vt:lpstr>
      <vt:lpstr>Exclusive locking using lock()</vt:lpstr>
      <vt:lpstr>Exclusive locking using lock()</vt:lpstr>
      <vt:lpstr>Deadlock</vt:lpstr>
      <vt:lpstr>PowerPoint Presentation</vt:lpstr>
      <vt:lpstr>The tubbies wants to play</vt:lpstr>
      <vt:lpstr>Always aquire resources in the same order</vt:lpstr>
      <vt:lpstr>Your turn</vt:lpstr>
      <vt:lpstr>Threads and MAUI GUI’s</vt:lpstr>
      <vt:lpstr>Threading in Windows Forms </vt:lpstr>
      <vt:lpstr>Updating Windows GUI’s</vt:lpstr>
      <vt:lpstr>Two ways</vt:lpstr>
      <vt:lpstr>Basic example: Counting thread</vt:lpstr>
      <vt:lpstr>MainThread example: Counting thread</vt:lpstr>
      <vt:lpstr>Dispatcher example: Counting thread</vt:lpstr>
      <vt:lpstr>Basic example: Counting thread</vt:lpstr>
      <vt:lpstr>Invoke or BeginInvoke?</vt:lpstr>
      <vt:lpstr>Invoke or BeginInvoke?</vt:lpstr>
      <vt:lpstr>Your turn</vt:lpstr>
      <vt:lpstr>Extra stuff</vt:lpstr>
      <vt:lpstr>BackgroundWorker</vt:lpstr>
      <vt:lpstr>Our goals</vt:lpstr>
      <vt:lpstr>Two ways</vt:lpstr>
      <vt:lpstr>BackgroundWorker</vt:lpstr>
      <vt:lpstr>BackgroundWorker Example (WinForms)</vt:lpstr>
      <vt:lpstr>Creating a BackgroundWorker</vt:lpstr>
      <vt:lpstr>Setting up the event handlers programatically</vt:lpstr>
      <vt:lpstr>Let’s assume we have class with a heavy operation</vt:lpstr>
      <vt:lpstr>Run time-consuming operations on a separate thread</vt:lpstr>
      <vt:lpstr>Run time-consuming operations on a separate thread</vt:lpstr>
      <vt:lpstr>PowerPoint Presentation</vt:lpstr>
      <vt:lpstr>Reporting progress</vt:lpstr>
      <vt:lpstr>Listen for progress reports</vt:lpstr>
      <vt:lpstr>Listen for events that signal when your operation is finished</vt:lpstr>
      <vt:lpstr>Cancel the operation</vt:lpstr>
      <vt:lpstr>Listen for cancellation</vt:lpstr>
      <vt:lpstr>More about locking</vt:lpstr>
      <vt:lpstr>Exclusive locking using Monitor</vt:lpstr>
      <vt:lpstr>Exclusive locking using Mutex</vt:lpstr>
      <vt:lpstr>Exclusive locking using Mutex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180</cp:revision>
  <dcterms:created xsi:type="dcterms:W3CDTF">2017-09-19T09:05:55Z</dcterms:created>
  <dcterms:modified xsi:type="dcterms:W3CDTF">2024-10-24T11:09:38Z</dcterms:modified>
</cp:coreProperties>
</file>