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303" r:id="rId3"/>
    <p:sldId id="304" r:id="rId4"/>
    <p:sldId id="305" r:id="rId5"/>
    <p:sldId id="306" r:id="rId6"/>
    <p:sldId id="307" r:id="rId7"/>
    <p:sldId id="308" r:id="rId8"/>
    <p:sldId id="309" r:id="rId9"/>
    <p:sldId id="292" r:id="rId10"/>
    <p:sldId id="288" r:id="rId11"/>
    <p:sldId id="291" r:id="rId12"/>
    <p:sldId id="313" r:id="rId13"/>
    <p:sldId id="314" r:id="rId14"/>
    <p:sldId id="290" r:id="rId15"/>
    <p:sldId id="310" r:id="rId16"/>
    <p:sldId id="299" r:id="rId17"/>
    <p:sldId id="312" r:id="rId18"/>
    <p:sldId id="294" r:id="rId19"/>
    <p:sldId id="295" r:id="rId20"/>
    <p:sldId id="287" r:id="rId21"/>
    <p:sldId id="297" r:id="rId22"/>
    <p:sldId id="302" r:id="rId23"/>
    <p:sldId id="298" r:id="rId24"/>
    <p:sldId id="311" r:id="rId25"/>
    <p:sldId id="259" r:id="rId26"/>
    <p:sldId id="257" r:id="rId2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17" autoAdjust="0"/>
    <p:restoredTop sz="76640" autoAdjust="0"/>
  </p:normalViewPr>
  <p:slideViewPr>
    <p:cSldViewPr snapToGrid="0" showGuides="1">
      <p:cViewPr varScale="1">
        <p:scale>
          <a:sx n="88" d="100"/>
          <a:sy n="88" d="100"/>
        </p:scale>
        <p:origin x="144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D45B35-5990-4A22-9246-3EAB55A12994}" type="datetimeFigureOut">
              <a:rPr lang="da-DK" smtClean="0"/>
              <a:t>06-09-2021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1AB761-37ED-4EFA-99FC-D346B55B115C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33903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Er vist på HBO Nordic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7674165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22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557116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791630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7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16356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8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29715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865987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113459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164542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19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0629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20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038515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smtClean="0"/>
              <a:t>På tavlen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1AB761-37ED-4EFA-99FC-D346B55B115C}" type="slidenum">
              <a:rPr lang="da-DK" smtClean="0"/>
              <a:t>21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22511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326"/>
            <a:ext cx="12192000" cy="6858001"/>
          </a:xfrm>
          <a:prstGeom prst="rect">
            <a:avLst/>
          </a:prstGeom>
        </p:spPr>
      </p:pic>
      <p:sp>
        <p:nvSpPr>
          <p:cNvPr id="12" name="Text Placeholder 3"/>
          <p:cNvSpPr txBox="1">
            <a:spLocks noGrp="1"/>
          </p:cNvSpPr>
          <p:nvPr>
            <p:ph type="body" idx="4294967295" hasCustomPrompt="1"/>
          </p:nvPr>
        </p:nvSpPr>
        <p:spPr>
          <a:xfrm>
            <a:off x="985842" y="3715426"/>
            <a:ext cx="7161215" cy="1746083"/>
          </a:xfrm>
        </p:spPr>
        <p:txBody>
          <a:bodyPr/>
          <a:lstStyle>
            <a:lvl1pPr>
              <a:lnSpc>
                <a:spcPct val="101000"/>
              </a:lnSpc>
              <a:buNone/>
              <a:defRPr sz="2700">
                <a:solidFill>
                  <a:srgbClr val="FFFFFF"/>
                </a:solidFill>
              </a:defRPr>
            </a:lvl1pPr>
          </a:lstStyle>
          <a:p>
            <a:pPr lvl="0"/>
            <a:r>
              <a:rPr lang="en-GB" dirty="0" smtClean="0"/>
              <a:t>Subtitle</a:t>
            </a:r>
            <a:endParaRPr lang="en-GB" dirty="0"/>
          </a:p>
        </p:txBody>
      </p:sp>
      <p:pic>
        <p:nvPicPr>
          <p:cNvPr id="13" name="Au logo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02401" y="5997604"/>
            <a:ext cx="557564" cy="558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14" name="OFF_logo2Computed"/>
          <p:cNvSpPr txBox="1"/>
          <p:nvPr userDrawn="1"/>
        </p:nvSpPr>
        <p:spPr>
          <a:xfrm>
            <a:off x="971998" y="5997604"/>
            <a:ext cx="2350044" cy="676610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583204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600" b="0" i="0" u="none" strike="noStrike" kern="1200" cap="all" spc="40" baseline="0" dirty="0">
                <a:solidFill>
                  <a:srgbClr val="FFFFFF"/>
                </a:solidFill>
                <a:uFillTx/>
                <a:latin typeface="AU Passata Light" pitchFamily="34"/>
              </a:rPr>
              <a:t>Aarhus University School of Engineering</a:t>
            </a:r>
          </a:p>
        </p:txBody>
      </p:sp>
      <p:sp>
        <p:nvSpPr>
          <p:cNvPr id="16" name="OFF_logo1Computed"/>
          <p:cNvSpPr/>
          <p:nvPr userDrawn="1"/>
        </p:nvSpPr>
        <p:spPr>
          <a:xfrm>
            <a:off x="971998" y="5997604"/>
            <a:ext cx="64" cy="451119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309597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1000" b="0" i="0" u="none" strike="noStrike" kern="1200" cap="all" spc="0" baseline="0" dirty="0">
                <a:solidFill>
                  <a:srgbClr val="FFFFFF"/>
                </a:solidFill>
                <a:uFillTx/>
                <a:latin typeface="AU Passata" pitchFamily="34"/>
              </a:rPr>
              <a:t>Aarhus University</a:t>
            </a:r>
          </a:p>
        </p:txBody>
      </p:sp>
      <p:pic>
        <p:nvPicPr>
          <p:cNvPr id="18" name="SecondaryLogo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06002" y="5997604"/>
            <a:ext cx="1658236" cy="558003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20" name="USR_Title"/>
          <p:cNvSpPr txBox="1"/>
          <p:nvPr userDrawn="1"/>
        </p:nvSpPr>
        <p:spPr>
          <a:xfrm>
            <a:off x="6240048" y="5997604"/>
            <a:ext cx="2982416" cy="684516"/>
          </a:xfrm>
          <a:prstGeom prst="rect">
            <a:avLst/>
          </a:prstGeom>
          <a:noFill/>
          <a:ln cap="flat">
            <a:noFill/>
          </a:ln>
        </p:spPr>
        <p:txBody>
          <a:bodyPr vert="horz" wrap="square" lIns="0" tIns="475204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00" b="0" i="0" u="none" strike="noStrike" kern="1200" cap="all" spc="0" baseline="0" dirty="0" smtClean="0">
                <a:solidFill>
                  <a:srgbClr val="FFFFFF"/>
                </a:solidFill>
                <a:uFillTx/>
                <a:latin typeface="Gill Sans MT" panose="020B0502020104020203" pitchFamily="34" charset="0"/>
              </a:rPr>
              <a:t>Michael Loft</a:t>
            </a:r>
          </a:p>
          <a:p>
            <a:pPr marL="0" marR="0" lvl="0" indent="0" algn="l" defTabSz="914400" rtl="0" fontAlgn="auto" hangingPunct="1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700" b="0" i="0" u="none" strike="noStrike" kern="1200" cap="all" spc="0" baseline="0" dirty="0" smtClean="0">
                <a:solidFill>
                  <a:srgbClr val="FFFFFF"/>
                </a:solidFill>
                <a:uFillTx/>
                <a:latin typeface="Gill Sans MT" panose="020B0502020104020203" pitchFamily="34" charset="0"/>
              </a:rPr>
              <a:t>ml@ase.au.dk</a:t>
            </a:r>
            <a:endParaRPr lang="en-GB" sz="700" b="0" i="0" u="none" strike="noStrike" kern="1200" cap="all" spc="0" baseline="0" dirty="0">
              <a:solidFill>
                <a:srgbClr val="FFFFFF"/>
              </a:solidFill>
              <a:uFillTx/>
              <a:latin typeface="Gill Sans MT" panose="020B0502020104020203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 hasCustomPrompt="1"/>
          </p:nvPr>
        </p:nvSpPr>
        <p:spPr>
          <a:xfrm>
            <a:off x="985842" y="1904999"/>
            <a:ext cx="9755188" cy="1274331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44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 dirty="0" smtClean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25285976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88279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515385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716077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5326"/>
            <a:ext cx="12192000" cy="6858001"/>
          </a:xfrm>
          <a:prstGeom prst="rect">
            <a:avLst/>
          </a:prstGeom>
        </p:spPr>
      </p:pic>
      <p:pic>
        <p:nvPicPr>
          <p:cNvPr id="8" name="Logo white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318266" y="2864714"/>
            <a:ext cx="2228401" cy="1116994"/>
          </a:xfrm>
          <a:prstGeom prst="rect">
            <a:avLst/>
          </a:prstGeom>
          <a:noFill/>
          <a:ln cap="flat">
            <a:noFill/>
          </a:ln>
        </p:spPr>
      </p:pic>
      <p:sp>
        <p:nvSpPr>
          <p:cNvPr id="9" name="LAN_AUWBreak"/>
          <p:cNvSpPr/>
          <p:nvPr userDrawn="1"/>
        </p:nvSpPr>
        <p:spPr>
          <a:xfrm>
            <a:off x="6022613" y="2804400"/>
            <a:ext cx="64" cy="757571"/>
          </a:xfrm>
          <a:prstGeom prst="rect">
            <a:avLst/>
          </a:prstGeom>
          <a:noFill/>
          <a:ln cap="flat">
            <a:noFill/>
            <a:prstDash val="solid"/>
          </a:ln>
        </p:spPr>
        <p:txBody>
          <a:bodyPr vert="horz" wrap="none" lIns="0" tIns="183602" rIns="0" bIns="0" anchor="t" anchorCtr="0" compatLnSpc="1">
            <a:spAutoFit/>
          </a:bodyPr>
          <a:lstStyle/>
          <a:p>
            <a:pPr marL="0" marR="0" lvl="0" indent="0" algn="l" defTabSz="914400" rtl="0" fontAlgn="auto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 b="0" i="0" u="none" strike="noStrike" kern="0" cap="none" spc="0" baseline="0">
                <a:solidFill>
                  <a:srgbClr val="000000"/>
                </a:solidFill>
                <a:uFillTx/>
              </a:defRPr>
            </a:pPr>
            <a:r>
              <a:rPr lang="en-GB" sz="4000" b="0" i="0" u="none" strike="noStrike" kern="1200" cap="all" spc="0" baseline="0" dirty="0">
                <a:solidFill>
                  <a:srgbClr val="FFFFFF"/>
                </a:solidFill>
                <a:uFillTx/>
                <a:latin typeface="AU Passata" pitchFamily="34"/>
              </a:rPr>
              <a:t>Aarhus University</a:t>
            </a:r>
          </a:p>
        </p:txBody>
      </p:sp>
    </p:spTree>
    <p:extLst>
      <p:ext uri="{BB962C8B-B14F-4D97-AF65-F5344CB8AC3E}">
        <p14:creationId xmlns:p14="http://schemas.microsoft.com/office/powerpoint/2010/main" val="35477539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 smtClean="0"/>
              <a:t>Click to edit Master title style</a:t>
            </a:r>
            <a:endParaRPr lang="da-DK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335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026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84396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184745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535006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805720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392357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da-DK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84DCDB-1FCD-41A5-91F9-4E118556DFCB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139834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4010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da-DK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11965"/>
            <a:ext cx="10515600" cy="48649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84DCDB-1FCD-41A5-91F9-4E118556DFCB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88037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Gill Sans MT" panose="020B05020201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Gill Sans MT" panose="020B05020201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ino.dk/nyheder/2013/10/afstemning-den-bedste-olsen-banden-film" TargetMode="External"/><Relationship Id="rId3" Type="http://schemas.openxmlformats.org/officeDocument/2006/relationships/hyperlink" Target="http://stockmedia.cc/computing_technology/slides/DSD_8790.jpg" TargetMode="External"/><Relationship Id="rId7" Type="http://schemas.openxmlformats.org/officeDocument/2006/relationships/hyperlink" Target="https://www.hill-rom.com/contentassets/e1b46757ecb649df849d75fe5443d98a/305_405.jpg" TargetMode="External"/><Relationship Id="rId2" Type="http://schemas.openxmlformats.org/officeDocument/2006/relationships/hyperlink" Target="http://nerdist.com/wp-content/uploads/2015/08/Screen-Shot-2015-08-12-at-7.26.16-AM.png" TargetMode="External"/><Relationship Id="rId1" Type="http://schemas.openxmlformats.org/officeDocument/2006/relationships/slideLayout" Target="../slideLayouts/slideLayout3.xml"/><Relationship Id="rId6" Type="http://schemas.openxmlformats.org/officeDocument/2006/relationships/hyperlink" Target="http://www.trinitysqualityautocare.com/wp-content/uploads/2015/06/1207dp_03-july_2012_military_power-ford_6_7_diesel_engine.jpg" TargetMode="External"/><Relationship Id="rId5" Type="http://schemas.openxmlformats.org/officeDocument/2006/relationships/hyperlink" Target="http://i.dailymail.co.uk/i/pix/2015/08/30/11/2BCC55AA00000578-3215921-image-a-24_1440932060244.jpg" TargetMode="External"/><Relationship Id="rId10" Type="http://schemas.openxmlformats.org/officeDocument/2006/relationships/hyperlink" Target="https://learntomoonshine.com/still-temperature-guide-for-making-moonshine" TargetMode="External"/><Relationship Id="rId4" Type="http://schemas.openxmlformats.org/officeDocument/2006/relationships/hyperlink" Target="https://www.nasa.gov/sites/default/files/images/367208main_road2apollo-22b_full.jpg" TargetMode="External"/><Relationship Id="rId9" Type="http://schemas.openxmlformats.org/officeDocument/2006/relationships/hyperlink" Target="https://media.makeameme.org/created/aaaaand-demo-time.jpg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gif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556" y="84030"/>
            <a:ext cx="9654886" cy="537729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218405" y="5461325"/>
            <a:ext cx="9755188" cy="1274331"/>
          </a:xfrm>
        </p:spPr>
        <p:txBody>
          <a:bodyPr>
            <a:normAutofit/>
          </a:bodyPr>
          <a:lstStyle/>
          <a:p>
            <a:pPr algn="ctr"/>
            <a:r>
              <a:rPr lang="da-DK" sz="6000" dirty="0" err="1" smtClean="0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Think</a:t>
            </a:r>
            <a:r>
              <a:rPr lang="da-DK" sz="6000" dirty="0" smtClean="0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like a programmer</a:t>
            </a:r>
            <a:endParaRPr lang="da-DK" sz="6000" dirty="0"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62269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Diskuter 2 og 2,  ca. 10 minutter</a:t>
            </a:r>
            <a:endParaRPr lang="da-DK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da-DK" dirty="0" smtClean="0"/>
          </a:p>
          <a:p>
            <a:pPr marL="514350" indent="-514350">
              <a:buFont typeface="+mj-lt"/>
              <a:buAutoNum type="arabicPeriod"/>
            </a:pP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 smtClean="0"/>
              <a:t>Hvordan </a:t>
            </a:r>
            <a:r>
              <a:rPr lang="da-DK" dirty="0"/>
              <a:t>plejer du at blive stillet programmeringsopgaver?</a:t>
            </a:r>
          </a:p>
          <a:p>
            <a:pPr marL="514350" indent="-514350">
              <a:buFont typeface="+mj-lt"/>
              <a:buAutoNum type="arabicPeriod"/>
            </a:pPr>
            <a:endParaRPr lang="da-DK" dirty="0"/>
          </a:p>
          <a:p>
            <a:pPr marL="514350" indent="-514350">
              <a:buFont typeface="+mj-lt"/>
              <a:buAutoNum type="arabicPeriod"/>
            </a:pPr>
            <a:r>
              <a:rPr lang="da-DK" dirty="0" smtClean="0"/>
              <a:t>Hvordan </a:t>
            </a:r>
            <a:r>
              <a:rPr lang="da-DK" dirty="0"/>
              <a:t>plejer du at løse opgaverne?</a:t>
            </a:r>
          </a:p>
        </p:txBody>
      </p:sp>
    </p:spTree>
    <p:extLst>
      <p:ext uri="{BB962C8B-B14F-4D97-AF65-F5344CB8AC3E}">
        <p14:creationId xmlns:p14="http://schemas.microsoft.com/office/powerpoint/2010/main" val="2271471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Opfølgning på tavlen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336615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Diskuter 3 og 3, ca. 10 min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Hvordan vil du finde på en løsning til et problem, du ikke har mødt før?</a:t>
            </a:r>
          </a:p>
        </p:txBody>
      </p:sp>
    </p:spTree>
    <p:extLst>
      <p:ext uri="{BB962C8B-B14F-4D97-AF65-F5344CB8AC3E}">
        <p14:creationId xmlns:p14="http://schemas.microsoft.com/office/powerpoint/2010/main" val="3623538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Opfølgning på tavlen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46670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Teknikker fra </a:t>
            </a:r>
            <a:r>
              <a:rPr lang="da-DK" dirty="0" err="1" smtClean="0"/>
              <a:t>Think</a:t>
            </a:r>
            <a:r>
              <a:rPr lang="da-DK" dirty="0" smtClean="0"/>
              <a:t> Like a Programmer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 smtClean="0"/>
              <a:t>Always</a:t>
            </a:r>
            <a:r>
              <a:rPr lang="da-DK" dirty="0" smtClean="0"/>
              <a:t> have a plan</a:t>
            </a:r>
          </a:p>
          <a:p>
            <a:r>
              <a:rPr lang="da-DK" dirty="0" err="1" smtClean="0"/>
              <a:t>Restate</a:t>
            </a:r>
            <a:r>
              <a:rPr lang="da-DK" dirty="0" smtClean="0"/>
              <a:t> the problem</a:t>
            </a:r>
          </a:p>
          <a:p>
            <a:r>
              <a:rPr lang="da-DK" dirty="0" err="1" smtClean="0"/>
              <a:t>Divide</a:t>
            </a:r>
            <a:r>
              <a:rPr lang="da-DK" dirty="0" smtClean="0"/>
              <a:t> the problem</a:t>
            </a:r>
          </a:p>
          <a:p>
            <a:r>
              <a:rPr lang="da-DK" dirty="0" smtClean="0"/>
              <a:t>Start with </a:t>
            </a:r>
            <a:r>
              <a:rPr lang="da-DK" dirty="0" err="1" smtClean="0"/>
              <a:t>What</a:t>
            </a:r>
            <a:r>
              <a:rPr lang="da-DK" dirty="0" smtClean="0"/>
              <a:t> </a:t>
            </a:r>
            <a:r>
              <a:rPr lang="da-DK" dirty="0" err="1" smtClean="0"/>
              <a:t>You</a:t>
            </a:r>
            <a:r>
              <a:rPr lang="da-DK" dirty="0" smtClean="0"/>
              <a:t> </a:t>
            </a:r>
            <a:r>
              <a:rPr lang="da-DK" dirty="0" err="1" smtClean="0"/>
              <a:t>Know</a:t>
            </a:r>
            <a:endParaRPr lang="da-DK" dirty="0" smtClean="0"/>
          </a:p>
          <a:p>
            <a:r>
              <a:rPr lang="da-DK" dirty="0" err="1" smtClean="0"/>
              <a:t>Reduce</a:t>
            </a:r>
            <a:r>
              <a:rPr lang="da-DK" dirty="0" smtClean="0"/>
              <a:t> the Problem</a:t>
            </a:r>
          </a:p>
          <a:p>
            <a:r>
              <a:rPr lang="da-DK" dirty="0" smtClean="0"/>
              <a:t>Look for </a:t>
            </a:r>
            <a:r>
              <a:rPr lang="da-DK" dirty="0" err="1" smtClean="0"/>
              <a:t>Analogies</a:t>
            </a:r>
            <a:endParaRPr lang="da-DK" dirty="0" smtClean="0"/>
          </a:p>
          <a:p>
            <a:r>
              <a:rPr lang="da-DK" dirty="0" smtClean="0"/>
              <a:t>Experiment</a:t>
            </a:r>
          </a:p>
          <a:p>
            <a:r>
              <a:rPr lang="da-DK" dirty="0" err="1" smtClean="0"/>
              <a:t>Don’t</a:t>
            </a:r>
            <a:r>
              <a:rPr lang="da-DK" dirty="0" smtClean="0"/>
              <a:t> </a:t>
            </a:r>
            <a:r>
              <a:rPr lang="da-DK" dirty="0" err="1" smtClean="0"/>
              <a:t>Get</a:t>
            </a:r>
            <a:r>
              <a:rPr lang="da-DK" dirty="0" smtClean="0"/>
              <a:t> </a:t>
            </a:r>
            <a:r>
              <a:rPr lang="da-DK" dirty="0" err="1" smtClean="0"/>
              <a:t>Frustrated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73407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Problem eksempler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Tx/>
              <a:buChar char="-"/>
            </a:pPr>
            <a:r>
              <a:rPr lang="da-DK" dirty="0" smtClean="0"/>
              <a:t>En beholder med vand skal have en konstant temperatur på </a:t>
            </a:r>
            <a:r>
              <a:rPr lang="da-DK" dirty="0" smtClean="0"/>
              <a:t>80 </a:t>
            </a:r>
            <a:r>
              <a:rPr lang="da-DK" dirty="0" smtClean="0"/>
              <a:t>grader.</a:t>
            </a:r>
          </a:p>
          <a:p>
            <a:pPr>
              <a:buFontTx/>
              <a:buChar char="-"/>
            </a:pPr>
            <a:endParaRPr lang="da-DK" dirty="0" smtClean="0"/>
          </a:p>
          <a:p>
            <a:pPr>
              <a:buFontTx/>
              <a:buChar char="-"/>
            </a:pPr>
            <a:r>
              <a:rPr lang="da-DK" dirty="0" smtClean="0"/>
              <a:t>Du har et kursus med 148 studerende, som arbejder i 46 grupper.</a:t>
            </a:r>
          </a:p>
          <a:p>
            <a:pPr lvl="1">
              <a:buFontTx/>
              <a:buChar char="-"/>
            </a:pPr>
            <a:r>
              <a:rPr lang="da-DK" dirty="0" smtClean="0"/>
              <a:t>Hver gruppe afleverer en journal for hver øvelse.</a:t>
            </a:r>
          </a:p>
          <a:p>
            <a:pPr lvl="1">
              <a:buFontTx/>
              <a:buChar char="-"/>
            </a:pPr>
            <a:r>
              <a:rPr lang="da-DK" dirty="0" smtClean="0"/>
              <a:t>Du skal fordele peer-</a:t>
            </a:r>
            <a:r>
              <a:rPr lang="da-DK" dirty="0" err="1" smtClean="0"/>
              <a:t>review</a:t>
            </a:r>
            <a:r>
              <a:rPr lang="da-DK" dirty="0" smtClean="0"/>
              <a:t> af journaler, således at:</a:t>
            </a:r>
          </a:p>
          <a:p>
            <a:pPr lvl="2">
              <a:buFontTx/>
              <a:buChar char="-"/>
            </a:pPr>
            <a:r>
              <a:rPr lang="da-DK" dirty="0" smtClean="0"/>
              <a:t>Alle studerende individuelt </a:t>
            </a:r>
            <a:r>
              <a:rPr lang="da-DK" dirty="0" err="1" smtClean="0"/>
              <a:t>reviewer</a:t>
            </a:r>
            <a:r>
              <a:rPr lang="da-DK" dirty="0" smtClean="0"/>
              <a:t> journaler fra 2 grupper.</a:t>
            </a:r>
          </a:p>
          <a:p>
            <a:pPr lvl="2">
              <a:buFontTx/>
              <a:buChar char="-"/>
            </a:pPr>
            <a:r>
              <a:rPr lang="da-DK" dirty="0" smtClean="0"/>
              <a:t>Man må ikke </a:t>
            </a:r>
            <a:r>
              <a:rPr lang="da-DK" dirty="0" err="1" smtClean="0"/>
              <a:t>review’e</a:t>
            </a:r>
            <a:r>
              <a:rPr lang="da-DK" dirty="0" smtClean="0"/>
              <a:t> sin egen gruppe og de 2 grupper man </a:t>
            </a:r>
            <a:r>
              <a:rPr lang="da-DK" dirty="0" err="1" smtClean="0"/>
              <a:t>review’er</a:t>
            </a:r>
            <a:r>
              <a:rPr lang="da-DK" dirty="0" smtClean="0"/>
              <a:t> må ikke være den samme.</a:t>
            </a:r>
            <a:endParaRPr lang="da-DK" dirty="0"/>
          </a:p>
          <a:p>
            <a:pPr>
              <a:buFontTx/>
              <a:buChar char="-"/>
            </a:pPr>
            <a:endParaRPr lang="da-DK" dirty="0" smtClean="0"/>
          </a:p>
          <a:p>
            <a:pPr>
              <a:buFontTx/>
              <a:buChar char="-"/>
            </a:pPr>
            <a:r>
              <a:rPr lang="da-DK" dirty="0" smtClean="0"/>
              <a:t>Givet </a:t>
            </a:r>
            <a:r>
              <a:rPr lang="da-DK" dirty="0"/>
              <a:t>en liste af børnehavebørn, hvad er det mest populære drengenavn?</a:t>
            </a:r>
          </a:p>
          <a:p>
            <a:pPr>
              <a:buFontTx/>
              <a:buChar char="-"/>
            </a:pPr>
            <a:endParaRPr lang="da-DK" dirty="0" smtClean="0"/>
          </a:p>
          <a:p>
            <a:pPr>
              <a:buFontTx/>
              <a:buChar char="-"/>
            </a:pPr>
            <a:r>
              <a:rPr lang="da-DK" dirty="0" smtClean="0"/>
              <a:t>Du skal bygge en hospitalsseng. </a:t>
            </a:r>
          </a:p>
          <a:p>
            <a:pPr lvl="1">
              <a:buFontTx/>
              <a:buChar char="-"/>
            </a:pPr>
            <a:r>
              <a:rPr lang="da-DK" dirty="0" smtClean="0"/>
              <a:t>I sengen er der en føler, som registrerer, når en patient er i sengen.</a:t>
            </a:r>
          </a:p>
          <a:p>
            <a:pPr lvl="1">
              <a:buFontTx/>
              <a:buChar char="-"/>
            </a:pPr>
            <a:r>
              <a:rPr lang="da-DK" dirty="0" smtClean="0"/>
              <a:t>Hvis patienten stiger ud af sengen, skal en lampe tændes i vagtstuen.</a:t>
            </a:r>
          </a:p>
          <a:p>
            <a:pPr lvl="1">
              <a:buFontTx/>
              <a:buChar char="-"/>
            </a:pPr>
            <a:r>
              <a:rPr lang="da-DK" dirty="0" smtClean="0"/>
              <a:t>Hvis patienten stiger ud af sengen om natten, skal lyset tændes på toilettet.</a:t>
            </a:r>
          </a:p>
        </p:txBody>
      </p:sp>
    </p:spTree>
    <p:extLst>
      <p:ext uri="{BB962C8B-B14F-4D97-AF65-F5344CB8AC3E}">
        <p14:creationId xmlns:p14="http://schemas.microsoft.com/office/powerpoint/2010/main" val="3031878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Tænk over løsningen inden du koder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/>
              <a:t>En beholder med vand skal have en konstant temperatur på </a:t>
            </a:r>
            <a:r>
              <a:rPr lang="da-DK" dirty="0" smtClean="0"/>
              <a:t>80 </a:t>
            </a:r>
            <a:r>
              <a:rPr lang="da-DK" dirty="0"/>
              <a:t>grader.</a:t>
            </a:r>
          </a:p>
          <a:p>
            <a:endParaRPr lang="da-DK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2198565"/>
            <a:ext cx="8572500" cy="430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2060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2334" y="1394292"/>
            <a:ext cx="8367332" cy="4699652"/>
          </a:xfrm>
        </p:spPr>
      </p:pic>
    </p:spTree>
    <p:extLst>
      <p:ext uri="{BB962C8B-B14F-4D97-AF65-F5344CB8AC3E}">
        <p14:creationId xmlns:p14="http://schemas.microsoft.com/office/powerpoint/2010/main" val="27029243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Jeres tur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smtClean="0"/>
              <a:t>Arbejd 2 og 2, i par.</a:t>
            </a:r>
          </a:p>
          <a:p>
            <a:pPr marL="0" indent="0">
              <a:buNone/>
            </a:pPr>
            <a:r>
              <a:rPr lang="da-DK" dirty="0" smtClean="0"/>
              <a:t>Hvordan vil I løse opgave 1 til 4?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smtClean="0"/>
              <a:t>I skal IKKE kode noget endnu.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smtClean="0"/>
              <a:t>I skal finde ud af, hvordan I skal løse opgaven.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9358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Sammenligning, ca. 10 min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smtClean="0"/>
              <a:t>Gå sammen med en anden gruppe og sammenlign jeres løsningsforslag.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6657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794934"/>
            <a:ext cx="10515600" cy="438203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a-DK" sz="6000" dirty="0" smtClean="0"/>
              <a:t>I er ingeniører</a:t>
            </a:r>
          </a:p>
          <a:p>
            <a:pPr marL="0" indent="0" algn="ctr">
              <a:buNone/>
            </a:pPr>
            <a:endParaRPr lang="da-DK" sz="6000" dirty="0" smtClean="0"/>
          </a:p>
          <a:p>
            <a:pPr marL="0" indent="0" algn="ctr">
              <a:buNone/>
            </a:pPr>
            <a:r>
              <a:rPr lang="da-DK" sz="6000" dirty="0" smtClean="0"/>
              <a:t>I er født til at løse problemer</a:t>
            </a:r>
            <a:endParaRPr lang="da-DK" sz="6000" dirty="0"/>
          </a:p>
        </p:txBody>
      </p:sp>
    </p:spTree>
    <p:extLst>
      <p:ext uri="{BB962C8B-B14F-4D97-AF65-F5344CB8AC3E}">
        <p14:creationId xmlns:p14="http://schemas.microsoft.com/office/powerpoint/2010/main" val="3020811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465" y="-758636"/>
            <a:ext cx="12604930" cy="8375272"/>
          </a:xfrm>
          <a:prstGeom prst="rect">
            <a:avLst/>
          </a:prstGeom>
          <a:solidFill>
            <a:schemeClr val="tx1">
              <a:alpha val="43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endParaRPr lang="da-DK" sz="5400" dirty="0">
              <a:ln w="127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da-DK" dirty="0" smtClean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da-DK" sz="6000" b="1" dirty="0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Opdater </a:t>
            </a:r>
            <a:r>
              <a:rPr lang="da-DK" sz="60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jeres løsningsforslag til opgave 1 til 4 </a:t>
            </a:r>
            <a:endParaRPr lang="da-DK" sz="6000" b="1" dirty="0" smtClean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da-DK" sz="6000" b="1" dirty="0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og </a:t>
            </a:r>
            <a:r>
              <a:rPr lang="da-DK" sz="60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implementer løsningen med C</a:t>
            </a:r>
            <a:r>
              <a:rPr lang="da-DK" sz="6000" b="1" dirty="0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#.</a:t>
            </a:r>
          </a:p>
          <a:p>
            <a:pPr marL="0" indent="0" algn="ctr">
              <a:buNone/>
            </a:pPr>
            <a:r>
              <a:rPr lang="da-DK" sz="6000" b="1" dirty="0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I skal stadig arbejde i par.</a:t>
            </a:r>
            <a:endParaRPr lang="da-DK" sz="6000" b="1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925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Opfølgning på problemløsning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da-DK" dirty="0" smtClean="0"/>
              <a:t>Hvordan gik I til opgaverne?</a:t>
            </a:r>
          </a:p>
          <a:p>
            <a:pPr>
              <a:buFontTx/>
              <a:buChar char="-"/>
            </a:pPr>
            <a:r>
              <a:rPr lang="da-DK" dirty="0" smtClean="0"/>
              <a:t>Hvad fungerede?</a:t>
            </a:r>
          </a:p>
          <a:p>
            <a:pPr>
              <a:buFontTx/>
              <a:buChar char="-"/>
            </a:pPr>
            <a:r>
              <a:rPr lang="da-DK" dirty="0" smtClean="0"/>
              <a:t>Hvad fungerede ikke?</a:t>
            </a:r>
          </a:p>
          <a:p>
            <a:pPr>
              <a:buFontTx/>
              <a:buChar char="-"/>
            </a:pPr>
            <a:r>
              <a:rPr lang="da-DK" dirty="0" smtClean="0"/>
              <a:t>Var der noget af jeres løsning, som virkede?</a:t>
            </a:r>
          </a:p>
          <a:p>
            <a:pPr>
              <a:buFontTx/>
              <a:buChar char="-"/>
            </a:pPr>
            <a:r>
              <a:rPr lang="da-DK" dirty="0" smtClean="0"/>
              <a:t>Kunne I overføre jeres løsning til C# </a:t>
            </a:r>
            <a:r>
              <a:rPr lang="da-DK" dirty="0" err="1" smtClean="0"/>
              <a:t>implementation</a:t>
            </a:r>
            <a:r>
              <a:rPr lang="da-DK" dirty="0" smtClean="0"/>
              <a:t>?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328029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50000" contrast="-3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465" y="-758636"/>
            <a:ext cx="12604930" cy="8375272"/>
          </a:xfrm>
          <a:prstGeom prst="rect">
            <a:avLst/>
          </a:prstGeom>
          <a:solidFill>
            <a:schemeClr val="tx1">
              <a:alpha val="43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da-DK" sz="5400" dirty="0">
                <a:ln w="127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Implementering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 algn="ctr">
              <a:buNone/>
            </a:pPr>
            <a:endParaRPr lang="da-DK" dirty="0" smtClean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da-DK" dirty="0" smtClean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  <a:p>
            <a:pPr marL="0" indent="0" algn="ctr">
              <a:buNone/>
            </a:pPr>
            <a:r>
              <a:rPr lang="da-DK" sz="6000" b="1" dirty="0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Løs opgave 5 til 8.</a:t>
            </a:r>
          </a:p>
          <a:p>
            <a:pPr marL="0" indent="0" algn="ctr">
              <a:buNone/>
            </a:pPr>
            <a:r>
              <a:rPr lang="da-DK" sz="6000" b="1" dirty="0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Tænk over løsningen på problemet inden </a:t>
            </a:r>
            <a:r>
              <a:rPr lang="da-DK" sz="6000" b="1" dirty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I</a:t>
            </a:r>
            <a:r>
              <a:rPr lang="da-DK" sz="6000" b="1" dirty="0" smtClean="0">
                <a:ln w="25400">
                  <a:solidFill>
                    <a:schemeClr val="tx1"/>
                  </a:solidFill>
                </a:ln>
                <a:solidFill>
                  <a:schemeClr val="bg1"/>
                </a:solidFill>
              </a:rPr>
              <a:t> skriver koden.</a:t>
            </a:r>
            <a:endParaRPr lang="da-DK" sz="6000" b="1" dirty="0">
              <a:ln w="25400">
                <a:solidFill>
                  <a:schemeClr val="tx1"/>
                </a:solidFill>
              </a:ln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5489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Hjemmeopgaver</a:t>
            </a:r>
            <a:endParaRPr lang="da-DK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da-DK" dirty="0" smtClean="0"/>
              <a:t>Løs resten af opgaverne 5 til 8.</a:t>
            </a:r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 smtClean="0"/>
              <a:t>Prøv at løse opgaverne A1 til A3.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137655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556" y="84030"/>
            <a:ext cx="9654886" cy="537729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218405" y="5461325"/>
            <a:ext cx="9755188" cy="1274331"/>
          </a:xfrm>
        </p:spPr>
        <p:txBody>
          <a:bodyPr>
            <a:normAutofit/>
          </a:bodyPr>
          <a:lstStyle/>
          <a:p>
            <a:pPr algn="ctr"/>
            <a:r>
              <a:rPr lang="da-DK" sz="6000" dirty="0" err="1" smtClean="0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Think</a:t>
            </a:r>
            <a:r>
              <a:rPr lang="da-DK" sz="6000" dirty="0" smtClean="0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like a programmer</a:t>
            </a:r>
            <a:endParaRPr lang="da-DK" sz="6000" dirty="0"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506240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References and image </a:t>
            </a:r>
            <a:r>
              <a:rPr lang="da-DK" dirty="0" err="1" smtClean="0"/>
              <a:t>sources</a:t>
            </a:r>
            <a:endParaRPr lang="da-DK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da-DK" sz="1800" dirty="0" smtClean="0"/>
              <a:t>Images:</a:t>
            </a:r>
          </a:p>
          <a:p>
            <a:pPr marL="0" indent="0">
              <a:buNone/>
            </a:pPr>
            <a:r>
              <a:rPr lang="da-DK" sz="1800" dirty="0" smtClean="0"/>
              <a:t>Mr. </a:t>
            </a:r>
            <a:r>
              <a:rPr lang="da-DK" sz="1800" dirty="0"/>
              <a:t>Robot: </a:t>
            </a:r>
            <a:r>
              <a:rPr lang="da-DK" sz="1800" dirty="0">
                <a:hlinkClick r:id="rId2"/>
              </a:rPr>
              <a:t>http://</a:t>
            </a:r>
            <a:r>
              <a:rPr lang="da-DK" sz="1800" dirty="0" smtClean="0">
                <a:hlinkClick r:id="rId2"/>
              </a:rPr>
              <a:t>nerdist.com/wp-content/uploads/2015/08/Screen-Shot-2015-08-12-at-7.26.16-AM.png</a:t>
            </a:r>
            <a:endParaRPr lang="da-DK" sz="1800" dirty="0" smtClean="0"/>
          </a:p>
          <a:p>
            <a:pPr marL="0" indent="0">
              <a:buNone/>
            </a:pPr>
            <a:r>
              <a:rPr lang="da-DK" sz="1800" dirty="0" smtClean="0"/>
              <a:t>Computer </a:t>
            </a:r>
            <a:r>
              <a:rPr lang="da-DK" sz="1800" dirty="0"/>
              <a:t>keyboard: </a:t>
            </a:r>
            <a:r>
              <a:rPr lang="da-DK" sz="1800" dirty="0">
                <a:hlinkClick r:id="rId3"/>
              </a:rPr>
              <a:t>http://</a:t>
            </a:r>
            <a:r>
              <a:rPr lang="da-DK" sz="1800" dirty="0" smtClean="0">
                <a:hlinkClick r:id="rId3"/>
              </a:rPr>
              <a:t>stockmedia.cc/computing_technology/slides/DSD_8790.jpg</a:t>
            </a:r>
            <a:endParaRPr lang="da-DK" sz="1800" dirty="0" smtClean="0"/>
          </a:p>
          <a:p>
            <a:pPr marL="0" indent="0">
              <a:buNone/>
            </a:pPr>
            <a:r>
              <a:rPr lang="en-US" sz="1800" dirty="0"/>
              <a:t>Saturn V: </a:t>
            </a:r>
            <a:r>
              <a:rPr lang="en-US" sz="1800" dirty="0">
                <a:hlinkClick r:id="rId4"/>
              </a:rPr>
              <a:t>https://</a:t>
            </a:r>
            <a:r>
              <a:rPr lang="en-US" sz="1800" dirty="0" smtClean="0">
                <a:hlinkClick r:id="rId4"/>
              </a:rPr>
              <a:t>www.nasa.gov/sites/default/files/images/367208main_road2apollo-22b_full.jpg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Beating </a:t>
            </a:r>
            <a:r>
              <a:rPr lang="en-US" sz="1800" dirty="0"/>
              <a:t>heart in a box: </a:t>
            </a:r>
            <a:r>
              <a:rPr lang="en-US" sz="1800" dirty="0">
                <a:hlinkClick r:id="rId5"/>
              </a:rPr>
              <a:t>http://</a:t>
            </a:r>
            <a:r>
              <a:rPr lang="en-US" sz="1800" dirty="0" smtClean="0">
                <a:hlinkClick r:id="rId5"/>
              </a:rPr>
              <a:t>i.dailymail.co.uk/i/pix/2015/08/30/11/2BCC55AA00000578-3215921-image-a-24_1440932060244.jpg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Car </a:t>
            </a:r>
            <a:r>
              <a:rPr lang="en-US" sz="1800" dirty="0"/>
              <a:t>engine: </a:t>
            </a:r>
            <a:r>
              <a:rPr lang="en-US" sz="1800" dirty="0">
                <a:hlinkClick r:id="rId6"/>
              </a:rPr>
              <a:t>http://</a:t>
            </a:r>
            <a:r>
              <a:rPr lang="en-US" sz="1800" dirty="0" smtClean="0">
                <a:hlinkClick r:id="rId6"/>
              </a:rPr>
              <a:t>www.trinitysqualityautocare.com/wp-content/uploads/2015/06/1207dp_03-july_2012_military_power-ford_6_7_diesel_engine.jpg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smtClean="0"/>
              <a:t>Hospital </a:t>
            </a:r>
            <a:r>
              <a:rPr lang="en-US" sz="1800" dirty="0"/>
              <a:t>bed: </a:t>
            </a:r>
            <a:r>
              <a:rPr lang="en-US" sz="1800" dirty="0">
                <a:hlinkClick r:id="rId7"/>
              </a:rPr>
              <a:t>https://</a:t>
            </a:r>
            <a:r>
              <a:rPr lang="en-US" sz="1800" dirty="0" smtClean="0">
                <a:hlinkClick r:id="rId7"/>
              </a:rPr>
              <a:t>www.hill-rom.com/contentassets/e1b46757ecb649df849d75fe5443d98a/305_405.jpg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 err="1" smtClean="0"/>
              <a:t>Egon</a:t>
            </a:r>
            <a:r>
              <a:rPr lang="en-US" sz="1800" dirty="0" smtClean="0"/>
              <a:t> </a:t>
            </a:r>
            <a:r>
              <a:rPr lang="en-US" sz="1800" dirty="0" err="1" smtClean="0"/>
              <a:t>olsen</a:t>
            </a:r>
            <a:r>
              <a:rPr lang="en-US" sz="1800" dirty="0"/>
              <a:t>: </a:t>
            </a:r>
            <a:r>
              <a:rPr lang="en-US" sz="1800" dirty="0">
                <a:hlinkClick r:id="rId8"/>
              </a:rPr>
              <a:t>https://</a:t>
            </a:r>
            <a:r>
              <a:rPr lang="en-US" sz="1800" dirty="0" smtClean="0">
                <a:hlinkClick r:id="rId8"/>
              </a:rPr>
              <a:t>www.kino.dk/nyheder/2013/10/afstemning-den-bedste-olsen-banden-film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/>
              <a:t>Demo time: </a:t>
            </a:r>
            <a:r>
              <a:rPr lang="en-US" sz="1800" dirty="0">
                <a:hlinkClick r:id="rId9"/>
              </a:rPr>
              <a:t>https://</a:t>
            </a:r>
            <a:r>
              <a:rPr lang="en-US" sz="1800" dirty="0" smtClean="0">
                <a:hlinkClick r:id="rId9"/>
              </a:rPr>
              <a:t>media.makeameme.org/created/aaaaand-demo-time.jpg</a:t>
            </a:r>
            <a:endParaRPr lang="en-US" sz="1800" dirty="0" smtClean="0"/>
          </a:p>
          <a:p>
            <a:pPr marL="0" indent="0">
              <a:buNone/>
            </a:pPr>
            <a:r>
              <a:rPr lang="en-US" sz="1800" dirty="0">
                <a:hlinkClick r:id="rId10"/>
              </a:rPr>
              <a:t>https://</a:t>
            </a:r>
            <a:r>
              <a:rPr lang="en-US" sz="1800" dirty="0" smtClean="0">
                <a:hlinkClick r:id="rId10"/>
              </a:rPr>
              <a:t>learntomoonshine.com/still-temperature-guide-for-making-moonshine</a:t>
            </a: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en-US" sz="1800" dirty="0" smtClean="0"/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3369278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083754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1955" y="0"/>
            <a:ext cx="516808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6755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658" y="167334"/>
            <a:ext cx="8690683" cy="6476231"/>
          </a:xfrm>
        </p:spPr>
      </p:pic>
    </p:spTree>
    <p:extLst>
      <p:ext uri="{BB962C8B-B14F-4D97-AF65-F5344CB8AC3E}">
        <p14:creationId xmlns:p14="http://schemas.microsoft.com/office/powerpoint/2010/main" val="3345861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5815" y="361362"/>
            <a:ext cx="8180369" cy="6135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87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701" y="-18384"/>
            <a:ext cx="9408599" cy="6892822"/>
          </a:xfrm>
        </p:spPr>
      </p:pic>
    </p:spTree>
    <p:extLst>
      <p:ext uri="{BB962C8B-B14F-4D97-AF65-F5344CB8AC3E}">
        <p14:creationId xmlns:p14="http://schemas.microsoft.com/office/powerpoint/2010/main" val="3741998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808" y="1232436"/>
            <a:ext cx="2146882" cy="2146882"/>
          </a:xfrm>
        </p:spPr>
      </p:pic>
      <p:pic>
        <p:nvPicPr>
          <p:cNvPr id="5" name="Picture 4"/>
          <p:cNvPicPr/>
          <p:nvPr/>
        </p:nvPicPr>
        <p:blipFill>
          <a:blip r:embed="rId4"/>
          <a:stretch>
            <a:fillRect/>
          </a:stretch>
        </p:blipFill>
        <p:spPr>
          <a:xfrm>
            <a:off x="8323260" y="1157804"/>
            <a:ext cx="2386544" cy="2487011"/>
          </a:xfrm>
          <a:prstGeom prst="rect">
            <a:avLst/>
          </a:prstGeom>
        </p:spPr>
      </p:pic>
      <p:pic>
        <p:nvPicPr>
          <p:cNvPr id="6" name="Picture 5"/>
          <p:cNvPicPr/>
          <p:nvPr/>
        </p:nvPicPr>
        <p:blipFill>
          <a:blip r:embed="rId5"/>
          <a:stretch>
            <a:fillRect/>
          </a:stretch>
        </p:blipFill>
        <p:spPr>
          <a:xfrm>
            <a:off x="8596002" y="3735311"/>
            <a:ext cx="2608709" cy="262371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1499" y="2312845"/>
            <a:ext cx="2535555" cy="2535555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7"/>
          <a:stretch>
            <a:fillRect/>
          </a:stretch>
        </p:blipFill>
        <p:spPr>
          <a:xfrm>
            <a:off x="1074808" y="3735311"/>
            <a:ext cx="2329704" cy="2570845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 rot="3387613">
            <a:off x="893084" y="2138945"/>
            <a:ext cx="2284712" cy="20401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Rectangle 11"/>
          <p:cNvSpPr/>
          <p:nvPr/>
        </p:nvSpPr>
        <p:spPr>
          <a:xfrm rot="19321570">
            <a:off x="905614" y="2210837"/>
            <a:ext cx="2284712" cy="20401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3" name="Rectangle 12"/>
          <p:cNvSpPr/>
          <p:nvPr/>
        </p:nvSpPr>
        <p:spPr>
          <a:xfrm rot="3387613">
            <a:off x="1127635" y="4896378"/>
            <a:ext cx="2284712" cy="20401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Rectangle 13"/>
          <p:cNvSpPr/>
          <p:nvPr/>
        </p:nvSpPr>
        <p:spPr>
          <a:xfrm rot="19321570">
            <a:off x="1140165" y="4968270"/>
            <a:ext cx="2284712" cy="20401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5" name="Rectangle 14"/>
          <p:cNvSpPr/>
          <p:nvPr/>
        </p:nvSpPr>
        <p:spPr>
          <a:xfrm rot="3387613">
            <a:off x="8131651" y="2311347"/>
            <a:ext cx="2284712" cy="20401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6" name="Rectangle 15"/>
          <p:cNvSpPr/>
          <p:nvPr/>
        </p:nvSpPr>
        <p:spPr>
          <a:xfrm rot="19321570">
            <a:off x="8144181" y="2383239"/>
            <a:ext cx="2284712" cy="20401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Rectangle 16"/>
          <p:cNvSpPr/>
          <p:nvPr/>
        </p:nvSpPr>
        <p:spPr>
          <a:xfrm rot="3387613">
            <a:off x="8614858" y="4944556"/>
            <a:ext cx="2284712" cy="20401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8" name="Rectangle 17"/>
          <p:cNvSpPr/>
          <p:nvPr/>
        </p:nvSpPr>
        <p:spPr>
          <a:xfrm rot="19321570">
            <a:off x="8627388" y="5016448"/>
            <a:ext cx="2284712" cy="204017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2097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3" name="Text Placeholder 2"/>
          <p:cNvSpPr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endParaRPr lang="da-DK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556" y="84030"/>
            <a:ext cx="9654886" cy="5377295"/>
          </a:xfrm>
          <a:prstGeom prst="rect">
            <a:avLst/>
          </a:prstGeom>
        </p:spPr>
      </p:pic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>
          <a:xfrm>
            <a:off x="1218405" y="5461325"/>
            <a:ext cx="9755188" cy="1274331"/>
          </a:xfrm>
        </p:spPr>
        <p:txBody>
          <a:bodyPr>
            <a:normAutofit/>
          </a:bodyPr>
          <a:lstStyle/>
          <a:p>
            <a:pPr algn="ctr"/>
            <a:r>
              <a:rPr lang="da-DK" sz="6000" dirty="0" err="1" smtClean="0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Think</a:t>
            </a:r>
            <a:r>
              <a:rPr lang="da-DK" sz="6000" dirty="0" smtClean="0"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</a:rPr>
              <a:t> like a programmer</a:t>
            </a:r>
            <a:endParaRPr lang="da-DK" sz="6000" dirty="0">
              <a:effectLst>
                <a:glow rad="63500">
                  <a:schemeClr val="accent5">
                    <a:satMod val="175000"/>
                    <a:alpha val="40000"/>
                  </a:schemeClr>
                </a:glow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22492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smtClean="0"/>
              <a:t>Planen for i dag</a:t>
            </a:r>
            <a:endParaRPr lang="da-DK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da-DK" dirty="0" smtClean="0"/>
              <a:t>Diskussion om, hvordan I plejer at blive stillet programmeringsopgaver og hvordan I plejer at løse dem.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 smtClean="0"/>
              <a:t>Diskussion om tilgangen til nye problemer.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/>
              <a:t>Oplæg om metoder til problemløsning.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 smtClean="0"/>
              <a:t>Opgaveløsning</a:t>
            </a:r>
            <a:r>
              <a:rPr lang="da-DK" dirty="0"/>
              <a:t> </a:t>
            </a:r>
            <a:r>
              <a:rPr lang="da-DK" dirty="0" smtClean="0"/>
              <a:t>og derefter sammenligning i grupper.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 err="1" smtClean="0"/>
              <a:t>Implementation</a:t>
            </a:r>
            <a:r>
              <a:rPr lang="da-DK" dirty="0" smtClean="0"/>
              <a:t> med C# (i par).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 err="1" smtClean="0"/>
              <a:t>Reflektion</a:t>
            </a:r>
            <a:r>
              <a:rPr lang="da-DK" dirty="0" smtClean="0"/>
              <a:t> over løsningerne.</a:t>
            </a:r>
          </a:p>
          <a:p>
            <a:pPr marL="514350" indent="-514350">
              <a:buFont typeface="+mj-lt"/>
              <a:buAutoNum type="arabicPeriod"/>
            </a:pPr>
            <a:r>
              <a:rPr lang="da-DK" dirty="0" smtClean="0"/>
              <a:t>Mere opgaveløsning.</a:t>
            </a:r>
          </a:p>
          <a:p>
            <a:pPr marL="514350" indent="-514350">
              <a:buFont typeface="+mj-lt"/>
              <a:buAutoNum type="arabicPeriod"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888715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/>
      <a:bodyPr vert="horz" lIns="91440" tIns="45720" rIns="91440" bIns="45720" rtlCol="0" anchor="ctr">
        <a:normAutofit/>
      </a:bodyPr>
      <a:lstStyle>
        <a:defPPr>
          <a:defRPr dirty="0" smtClean="0">
            <a:latin typeface="Gill Sans MT" panose="020B0502020104020203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9628</TotalTime>
  <Words>551</Words>
  <Application>Microsoft Office PowerPoint</Application>
  <PresentationFormat>Widescreen</PresentationFormat>
  <Paragraphs>105</Paragraphs>
  <Slides>26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AU Passata</vt:lpstr>
      <vt:lpstr>AU Passata Light</vt:lpstr>
      <vt:lpstr>Calibri</vt:lpstr>
      <vt:lpstr>Gill Sans MT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Planen for i dag</vt:lpstr>
      <vt:lpstr>Diskuter 2 og 2,  ca. 10 minutter</vt:lpstr>
      <vt:lpstr>Opfølgning på tavlen</vt:lpstr>
      <vt:lpstr>Diskuter 3 og 3, ca. 10 min</vt:lpstr>
      <vt:lpstr>Opfølgning på tavlen</vt:lpstr>
      <vt:lpstr>Teknikker fra Think Like a Programmer</vt:lpstr>
      <vt:lpstr>Problem eksempler</vt:lpstr>
      <vt:lpstr>Tænk over løsningen inden du koder</vt:lpstr>
      <vt:lpstr>PowerPoint Presentation</vt:lpstr>
      <vt:lpstr>Jeres tur</vt:lpstr>
      <vt:lpstr>Sammenligning, ca. 10 min</vt:lpstr>
      <vt:lpstr>PowerPoint Presentation</vt:lpstr>
      <vt:lpstr>Opfølgning på problemløsning</vt:lpstr>
      <vt:lpstr>Implementering</vt:lpstr>
      <vt:lpstr>Hjemmeopgaver</vt:lpstr>
      <vt:lpstr>PowerPoint Presentation</vt:lpstr>
      <vt:lpstr>References and image sources</vt:lpstr>
      <vt:lpstr>PowerPoint Presentation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Sørensen Loft</dc:creator>
  <cp:lastModifiedBy>Michael Sørensen Loft</cp:lastModifiedBy>
  <cp:revision>149</cp:revision>
  <dcterms:created xsi:type="dcterms:W3CDTF">2017-09-19T09:05:55Z</dcterms:created>
  <dcterms:modified xsi:type="dcterms:W3CDTF">2021-09-06T18:53:54Z</dcterms:modified>
</cp:coreProperties>
</file>