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90" r:id="rId30"/>
    <p:sldId id="289" r:id="rId31"/>
    <p:sldId id="284" r:id="rId32"/>
    <p:sldId id="285" r:id="rId33"/>
    <p:sldId id="286" r:id="rId34"/>
    <p:sldId id="287" r:id="rId35"/>
    <p:sldId id="288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167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03a59def0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03a59def0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03a59def0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03a59def0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03a59def0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03a59def0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1d116e241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1d116e241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1d116e24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1d116e24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1d116e241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1d116e241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1d116e241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1d116e241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e6b6cfd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e6b6cfd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1d116e241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1d116e241_2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1d116e241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1d116e241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ae0061f5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ae0061f5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1d116e241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1d116e241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6e3bc39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96e3bc39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1d116e24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1d116e24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1d116e241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1d116e241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1d116e241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1d116e241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1d116e241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61d116e241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61d116e241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61d116e241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1d116e241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61d116e241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1d116e241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1d116e241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e6b6cfd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e6b6cfd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7623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03a59def0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03a59def0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1d116e241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1d116e241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4022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997f9154f8_2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997f9154f8_2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61d116e241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61d116e241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1d116e241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1d116e241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61d116e241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61d116e241_2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fae0061f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fae0061f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03a59def0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03a59def0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03a59def0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03a59def0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03a59def0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03a59def0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03a59def0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03a59def0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03a59def0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03a59def0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03a59def0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03a59def0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dias">
  <p:cSld name="Titeldia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739571" y="1861757"/>
            <a:ext cx="7667100" cy="12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/>
          <p:nvPr/>
        </p:nvSpPr>
        <p:spPr>
          <a:xfrm>
            <a:off x="-1480584" y="2311880"/>
            <a:ext cx="1369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Ændr 2. linje eller ord til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AU Passata Bold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29190" y="4498200"/>
            <a:ext cx="17631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37475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AARHUS UNIVERSITY SCHOOL OF ENGINEERING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2769221" y="4498200"/>
            <a:ext cx="17043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655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ST3ITS3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/>
          <p:nvPr/>
        </p:nvSpPr>
        <p:spPr>
          <a:xfrm flipH="1">
            <a:off x="729188" y="4498200"/>
            <a:ext cx="1302811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225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AARHUS</a:t>
            </a:r>
            <a:br>
              <a:rPr lang="en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UNIVERSITY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859" y="4498200"/>
            <a:ext cx="418176" cy="41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56494" y="4498200"/>
            <a:ext cx="1243679" cy="4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56086" y="4498200"/>
            <a:ext cx="53800" cy="41849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slide">
  <p:cSld name="Picture slid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>
            <a:spLocks noGrp="1"/>
          </p:cNvSpPr>
          <p:nvPr>
            <p:ph type="pic" idx="2"/>
          </p:nvPr>
        </p:nvSpPr>
        <p:spPr>
          <a:xfrm>
            <a:off x="237662" y="237600"/>
            <a:ext cx="8672100" cy="418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pictures">
  <p:cSld name="Two picture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>
            <a:spLocks noGrp="1"/>
          </p:cNvSpPr>
          <p:nvPr>
            <p:ph type="pic" idx="2"/>
          </p:nvPr>
        </p:nvSpPr>
        <p:spPr>
          <a:xfrm>
            <a:off x="237662" y="237600"/>
            <a:ext cx="4234800" cy="418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12"/>
          <p:cNvSpPr>
            <a:spLocks noGrp="1"/>
          </p:cNvSpPr>
          <p:nvPr>
            <p:ph type="pic" idx="3"/>
          </p:nvPr>
        </p:nvSpPr>
        <p:spPr>
          <a:xfrm>
            <a:off x="4674917" y="237600"/>
            <a:ext cx="4234800" cy="4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44">
          <p15:clr>
            <a:srgbClr val="A4A3A4"/>
          </p15:clr>
        </p15:guide>
        <p15:guide id="2" pos="2816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pictures">
  <p:cSld name="Three picture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>
            <a:spLocks noGrp="1"/>
          </p:cNvSpPr>
          <p:nvPr>
            <p:ph type="pic" idx="2"/>
          </p:nvPr>
        </p:nvSpPr>
        <p:spPr>
          <a:xfrm>
            <a:off x="237662" y="237600"/>
            <a:ext cx="4234800" cy="198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>
            <a:spLocks noGrp="1"/>
          </p:cNvSpPr>
          <p:nvPr>
            <p:ph type="pic" idx="3"/>
          </p:nvPr>
        </p:nvSpPr>
        <p:spPr>
          <a:xfrm>
            <a:off x="237662" y="2428029"/>
            <a:ext cx="42348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>
            <a:spLocks noGrp="1"/>
          </p:cNvSpPr>
          <p:nvPr>
            <p:ph type="pic" idx="4"/>
          </p:nvPr>
        </p:nvSpPr>
        <p:spPr>
          <a:xfrm>
            <a:off x="4674917" y="237600"/>
            <a:ext cx="4234800" cy="4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42">
          <p15:clr>
            <a:srgbClr val="A4A3A4"/>
          </p15:clr>
        </p15:guide>
        <p15:guide id="2" pos="2817">
          <p15:clr>
            <a:srgbClr val="A4A3A4"/>
          </p15:clr>
        </p15:guide>
        <p15:guide id="3" orient="horz" pos="1529">
          <p15:clr>
            <a:srgbClr val="A4A3A4"/>
          </p15:clr>
        </p15:guide>
        <p15:guide id="4" orient="horz" pos="1404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pictures II">
  <p:cSld name="Three pictures II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>
            <a:spLocks noGrp="1"/>
          </p:cNvSpPr>
          <p:nvPr>
            <p:ph type="pic" idx="2"/>
          </p:nvPr>
        </p:nvSpPr>
        <p:spPr>
          <a:xfrm>
            <a:off x="237662" y="237600"/>
            <a:ext cx="4234800" cy="418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14"/>
          <p:cNvSpPr>
            <a:spLocks noGrp="1"/>
          </p:cNvSpPr>
          <p:nvPr>
            <p:ph type="pic" idx="3"/>
          </p:nvPr>
        </p:nvSpPr>
        <p:spPr>
          <a:xfrm>
            <a:off x="4674917" y="237600"/>
            <a:ext cx="42348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14"/>
          <p:cNvSpPr>
            <a:spLocks noGrp="1"/>
          </p:cNvSpPr>
          <p:nvPr>
            <p:ph type="pic" idx="4"/>
          </p:nvPr>
        </p:nvSpPr>
        <p:spPr>
          <a:xfrm>
            <a:off x="4674917" y="2428029"/>
            <a:ext cx="42348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42">
          <p15:clr>
            <a:srgbClr val="A4A3A4"/>
          </p15:clr>
        </p15:guide>
        <p15:guide id="2" pos="2817">
          <p15:clr>
            <a:srgbClr val="A4A3A4"/>
          </p15:clr>
        </p15:guide>
        <p15:guide id="3" orient="horz" pos="1529">
          <p15:clr>
            <a:srgbClr val="A4A3A4"/>
          </p15:clr>
        </p15:guide>
        <p15:guide id="4" orient="horz" pos="1404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slide picture">
  <p:cSld name="Full slide pictur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>
            <a:spLocks noGrp="1"/>
          </p:cNvSpPr>
          <p:nvPr>
            <p:ph type="pic" idx="2"/>
          </p:nvPr>
        </p:nvSpPr>
        <p:spPr>
          <a:xfrm>
            <a:off x="236996" y="236935"/>
            <a:ext cx="8670000" cy="46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and Quote slide">
  <p:cSld name="Titel and Quot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0" y="0"/>
            <a:ext cx="9144000" cy="44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236996" y="172800"/>
            <a:ext cx="86748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1"/>
          </p:nvPr>
        </p:nvSpPr>
        <p:spPr>
          <a:xfrm>
            <a:off x="2249137" y="1390096"/>
            <a:ext cx="4699800" cy="20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565150" algn="ctr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SzPts val="5300"/>
              <a:buFont typeface="Georgia"/>
              <a:buChar char="•"/>
              <a:defRPr sz="21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23850" algn="ctr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Arial"/>
              <a:buChar char="-"/>
              <a:defRPr sz="1500" cap="none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/>
            </a:lvl3pPr>
            <a:lvl4pPr marL="1828800" lvl="3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slide content">
  <p:cSld name="Full slide conte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246524" y="246459"/>
            <a:ext cx="8665200" cy="46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​"/>
              <a:defRPr/>
            </a:lvl1pPr>
            <a:lvl2pPr marL="914400" lvl="1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un titel">
  <p:cSld name="Kun titel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236996" y="111836"/>
            <a:ext cx="86700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-1620688" y="766857"/>
            <a:ext cx="15099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Ændr 2. linje i overskriften </a:t>
            </a:r>
            <a:b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til AU Passata Light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mt" type="blank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/>
          <p:nvPr/>
        </p:nvSpPr>
        <p:spPr>
          <a:xfrm>
            <a:off x="574515" y="1005576"/>
            <a:ext cx="918300" cy="37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d slide Logo">
  <p:cSld name="End slide Logo"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22525" y="1622523"/>
            <a:ext cx="1898455" cy="1898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g indholdsobjekt">
  <p:cSld name="Titel og indholdsobjek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>
            <a:spLocks noGrp="1"/>
          </p:cNvSpPr>
          <p:nvPr>
            <p:ph type="title"/>
          </p:nvPr>
        </p:nvSpPr>
        <p:spPr>
          <a:xfrm>
            <a:off x="236996" y="111836"/>
            <a:ext cx="86700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739571" y="1470059"/>
            <a:ext cx="7667100" cy="29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Calibri"/>
              <a:buChar char="​"/>
              <a:defRPr/>
            </a:lvl1pPr>
            <a:lvl2pPr marL="914400" lvl="1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/>
          <p:nvPr/>
        </p:nvSpPr>
        <p:spPr>
          <a:xfrm>
            <a:off x="-1480584" y="255121"/>
            <a:ext cx="13698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Overskrift to linjer 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ændr 2. linje til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AU Passata Bold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d slide">
  <p:cSld name="End slide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818399" y="1574017"/>
            <a:ext cx="95616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162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Font typeface="Noto Sans Symbols"/>
              <a:buNone/>
            </a:pPr>
            <a:r>
              <a:rPr lang="en" sz="75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Aarhus</a:t>
            </a:r>
            <a:endParaRPr sz="1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5581108" y="1570200"/>
            <a:ext cx="32682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162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Font typeface="Noto Sans Symbols"/>
              <a:buNone/>
            </a:pPr>
            <a:r>
              <a:rPr lang="en" sz="7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</a:t>
            </a:r>
            <a:endParaRPr sz="7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1411487" y="2571413"/>
            <a:ext cx="69687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162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Font typeface="Noto Sans Symbols"/>
              <a:buNone/>
            </a:pPr>
            <a:r>
              <a:rPr lang="en" sz="7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versiet</a:t>
            </a:r>
            <a:endParaRPr sz="7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line title and bullet text">
  <p:cSld name="One line title and bullet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0" y="-1"/>
            <a:ext cx="9147300" cy="442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742693" y="784263"/>
            <a:ext cx="486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Calibri"/>
              <a:buChar char="​"/>
              <a:defRPr/>
            </a:lvl1pPr>
            <a:lvl2pPr marL="914400" lvl="1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/>
          <p:nvPr/>
        </p:nvSpPr>
        <p:spPr>
          <a:xfrm>
            <a:off x="-1480584" y="255121"/>
            <a:ext cx="1369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Overskrift én linje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Light eller AU Passata Bold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9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0"/>
            <a:ext cx="9144000" cy="44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1384816" y="1059582"/>
            <a:ext cx="6374400" cy="28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565150" algn="ctr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SzPts val="5300"/>
              <a:buFont typeface="Georgia"/>
              <a:buChar char="•"/>
              <a:defRPr sz="21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23850" algn="ctr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Arial"/>
              <a:buChar char="-"/>
              <a:defRPr sz="1500" cap="none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ctr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Arial"/>
              <a:buNone/>
              <a:defRPr/>
            </a:lvl3pPr>
            <a:lvl4pPr marL="1828800" lvl="3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d slide Aarhus Universitet">
  <p:cSld name="End slide Aarhus Universitet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/>
          <p:nvPr/>
        </p:nvSpPr>
        <p:spPr>
          <a:xfrm flipH="1">
            <a:off x="4518135" y="2103300"/>
            <a:ext cx="3413921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7725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AARHUS</a:t>
            </a:r>
            <a:br>
              <a:rPr lang="en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UNIVERSITY</a:t>
            </a:r>
            <a:endParaRPr sz="3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89349" y="2148533"/>
            <a:ext cx="1671300" cy="837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text">
  <p:cSld name="Title slide with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739571" y="2582716"/>
            <a:ext cx="486000" cy="3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7"/>
          <p:cNvSpPr txBox="1">
            <a:spLocks noGrp="1"/>
          </p:cNvSpPr>
          <p:nvPr>
            <p:ph type="ctrTitle"/>
          </p:nvPr>
        </p:nvSpPr>
        <p:spPr>
          <a:xfrm>
            <a:off x="736575" y="1140236"/>
            <a:ext cx="7159200" cy="13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739571" y="2786573"/>
            <a:ext cx="5372400" cy="13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32385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>
                <a:solidFill>
                  <a:schemeClr val="lt1"/>
                </a:solidFill>
              </a:defRPr>
            </a:lvl2pPr>
            <a:lvl3pPr marL="1371600" lvl="2" indent="-32385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marL="1828800" lvl="3" indent="-32385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>
                <a:solidFill>
                  <a:schemeClr val="lt1"/>
                </a:solidFill>
              </a:defRPr>
            </a:lvl4pPr>
            <a:lvl5pPr marL="2286000" lvl="4" indent="-32385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/>
          <p:nvPr/>
        </p:nvSpPr>
        <p:spPr>
          <a:xfrm>
            <a:off x="-1620688" y="1599642"/>
            <a:ext cx="1509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Ændr 2. linje i overskriften </a:t>
            </a:r>
            <a:b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til AU Passata bold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7"/>
          <p:cNvSpPr txBox="1"/>
          <p:nvPr/>
        </p:nvSpPr>
        <p:spPr>
          <a:xfrm>
            <a:off x="729190" y="4498200"/>
            <a:ext cx="17631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37475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AARHUS UNIVERSITY SCHOOL OF ENGINEERING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729189" y="4498200"/>
            <a:ext cx="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225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AARHUS</a:t>
            </a:r>
            <a:br>
              <a:rPr lang="en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UNIVERSITY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2769221" y="4498200"/>
            <a:ext cx="1704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645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 SEPTEMBER 2019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7"/>
          <p:cNvSpPr txBox="1"/>
          <p:nvPr/>
        </p:nvSpPr>
        <p:spPr>
          <a:xfrm>
            <a:off x="4681252" y="4498200"/>
            <a:ext cx="2237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645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ASSISTANT PROFESSOR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7"/>
          <p:cNvSpPr txBox="1"/>
          <p:nvPr/>
        </p:nvSpPr>
        <p:spPr>
          <a:xfrm>
            <a:off x="2769221" y="4498200"/>
            <a:ext cx="17043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655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ST3ITS3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7"/>
          <p:cNvSpPr txBox="1"/>
          <p:nvPr/>
        </p:nvSpPr>
        <p:spPr>
          <a:xfrm>
            <a:off x="4681252" y="4498200"/>
            <a:ext cx="2237400" cy="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655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HENRIK BITSCH KIRK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6859" y="4498200"/>
            <a:ext cx="418176" cy="41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6086" y="4498200"/>
            <a:ext cx="53800" cy="418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56494" y="4498200"/>
            <a:ext cx="1243679" cy="418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no picture">
  <p:cSld name="Title slide no pictur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8"/>
          <p:cNvSpPr txBox="1">
            <a:spLocks noGrp="1"/>
          </p:cNvSpPr>
          <p:nvPr>
            <p:ph type="ctrTitle"/>
          </p:nvPr>
        </p:nvSpPr>
        <p:spPr>
          <a:xfrm>
            <a:off x="739571" y="1861757"/>
            <a:ext cx="7667100" cy="12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/>
          <p:nvPr/>
        </p:nvSpPr>
        <p:spPr>
          <a:xfrm>
            <a:off x="-1480584" y="2311880"/>
            <a:ext cx="1369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Ændr 2. linje eller ord til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AU Passata Bold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8"/>
          <p:cNvSpPr txBox="1"/>
          <p:nvPr/>
        </p:nvSpPr>
        <p:spPr>
          <a:xfrm>
            <a:off x="729190" y="4498200"/>
            <a:ext cx="17631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37475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AARHUS UNIVERSITY SCHOOL OF ENGINEERING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8"/>
          <p:cNvSpPr/>
          <p:nvPr/>
        </p:nvSpPr>
        <p:spPr>
          <a:xfrm>
            <a:off x="729189" y="4498200"/>
            <a:ext cx="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225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AARHUS</a:t>
            </a:r>
            <a:br>
              <a:rPr lang="en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UNIVERSITY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8"/>
          <p:cNvSpPr txBox="1"/>
          <p:nvPr/>
        </p:nvSpPr>
        <p:spPr>
          <a:xfrm>
            <a:off x="2769221" y="4498200"/>
            <a:ext cx="1704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645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 SEPTEMBER 2019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8"/>
          <p:cNvSpPr txBox="1"/>
          <p:nvPr/>
        </p:nvSpPr>
        <p:spPr>
          <a:xfrm>
            <a:off x="4681252" y="4498200"/>
            <a:ext cx="2237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645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ASSISTANT PROFESSOR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8"/>
          <p:cNvSpPr txBox="1"/>
          <p:nvPr/>
        </p:nvSpPr>
        <p:spPr>
          <a:xfrm>
            <a:off x="2769221" y="4498200"/>
            <a:ext cx="17043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655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ST3ITS3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8"/>
          <p:cNvSpPr txBox="1"/>
          <p:nvPr/>
        </p:nvSpPr>
        <p:spPr>
          <a:xfrm>
            <a:off x="4681252" y="4498200"/>
            <a:ext cx="2237400" cy="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655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HENRIK BITSCH KIRK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6859" y="4498200"/>
            <a:ext cx="418176" cy="41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6086" y="4498200"/>
            <a:ext cx="53800" cy="418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56494" y="4498200"/>
            <a:ext cx="1243679" cy="418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8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picture">
  <p:cSld name="Text and pictur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/>
          <p:nvPr/>
        </p:nvSpPr>
        <p:spPr>
          <a:xfrm>
            <a:off x="0" y="0"/>
            <a:ext cx="9147300" cy="443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9"/>
          <p:cNvSpPr/>
          <p:nvPr/>
        </p:nvSpPr>
        <p:spPr>
          <a:xfrm>
            <a:off x="742693" y="784263"/>
            <a:ext cx="486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9"/>
          <p:cNvSpPr txBox="1">
            <a:spLocks noGrp="1"/>
          </p:cNvSpPr>
          <p:nvPr>
            <p:ph type="title"/>
          </p:nvPr>
        </p:nvSpPr>
        <p:spPr>
          <a:xfrm>
            <a:off x="237662" y="172800"/>
            <a:ext cx="42342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body" idx="1"/>
          </p:nvPr>
        </p:nvSpPr>
        <p:spPr>
          <a:xfrm>
            <a:off x="739571" y="1028700"/>
            <a:ext cx="37323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Calibri"/>
              <a:buChar char="​"/>
              <a:defRPr/>
            </a:lvl1pPr>
            <a:lvl2pPr marL="914400" lvl="1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>
            <a:spLocks noGrp="1"/>
          </p:cNvSpPr>
          <p:nvPr>
            <p:ph type="pic" idx="2"/>
          </p:nvPr>
        </p:nvSpPr>
        <p:spPr>
          <a:xfrm>
            <a:off x="4673866" y="236935"/>
            <a:ext cx="4234200" cy="41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9"/>
          <p:cNvSpPr txBox="1"/>
          <p:nvPr/>
        </p:nvSpPr>
        <p:spPr>
          <a:xfrm>
            <a:off x="-1480584" y="255121"/>
            <a:ext cx="1369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Overskrift én linje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Light eller AU Passata Bold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9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44">
          <p15:clr>
            <a:srgbClr val="A4A3A4"/>
          </p15:clr>
        </p15:guide>
        <p15:guide id="2" pos="2817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 information">
  <p:cSld name="Personal informa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/>
          <p:nvPr/>
        </p:nvSpPr>
        <p:spPr>
          <a:xfrm>
            <a:off x="0" y="0"/>
            <a:ext cx="9147300" cy="443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0"/>
          <p:cNvSpPr/>
          <p:nvPr/>
        </p:nvSpPr>
        <p:spPr>
          <a:xfrm>
            <a:off x="751002" y="2020906"/>
            <a:ext cx="486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0"/>
          <p:cNvSpPr txBox="1">
            <a:spLocks noGrp="1"/>
          </p:cNvSpPr>
          <p:nvPr>
            <p:ph type="title"/>
          </p:nvPr>
        </p:nvSpPr>
        <p:spPr>
          <a:xfrm>
            <a:off x="739571" y="1113588"/>
            <a:ext cx="37323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body" idx="1"/>
          </p:nvPr>
        </p:nvSpPr>
        <p:spPr>
          <a:xfrm>
            <a:off x="739571" y="2258033"/>
            <a:ext cx="3732300" cy="13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Calibri"/>
              <a:buChar char="​"/>
              <a:defRPr/>
            </a:lvl1pPr>
            <a:lvl2pPr marL="914400" lvl="1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2385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5pPr>
            <a:lvl6pPr marL="2743200" lvl="5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0"/>
          <p:cNvSpPr>
            <a:spLocks noGrp="1"/>
          </p:cNvSpPr>
          <p:nvPr>
            <p:ph type="pic" idx="2"/>
          </p:nvPr>
        </p:nvSpPr>
        <p:spPr>
          <a:xfrm>
            <a:off x="4674917" y="236935"/>
            <a:ext cx="4234800" cy="4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0"/>
          <p:cNvSpPr txBox="1"/>
          <p:nvPr/>
        </p:nvSpPr>
        <p:spPr>
          <a:xfrm>
            <a:off x="-1480584" y="1335662"/>
            <a:ext cx="13698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Overskrift to linjer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0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48">
          <p15:clr>
            <a:srgbClr val="A4A3A4"/>
          </p15:clr>
        </p15:guide>
        <p15:guide id="2" pos="2817">
          <p15:clr>
            <a:srgbClr val="A4A3A4"/>
          </p15:clr>
        </p15:guide>
        <p15:guide id="3" orient="horz" pos="2302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6996" y="111836"/>
            <a:ext cx="86700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9571" y="1470059"/>
            <a:ext cx="7667100" cy="29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385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​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7656494" y="4498200"/>
            <a:ext cx="1243679" cy="418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/>
          <p:nvPr/>
        </p:nvSpPr>
        <p:spPr>
          <a:xfrm>
            <a:off x="742273" y="1247316"/>
            <a:ext cx="486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2769221" y="4498200"/>
            <a:ext cx="17043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655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ST3ITS3</a:t>
            </a: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769221" y="4498200"/>
            <a:ext cx="1704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645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226859" y="4499251"/>
            <a:ext cx="418176" cy="41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4556086" y="4498200"/>
            <a:ext cx="53800" cy="41850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729190" y="4498200"/>
            <a:ext cx="17631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37475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AARHUS UNIVERSITY SCHOOL OF ENGINEERING</a:t>
            </a: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/>
          <p:nvPr/>
        </p:nvSpPr>
        <p:spPr>
          <a:xfrm flipH="1">
            <a:off x="729189" y="4498200"/>
            <a:ext cx="72224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225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AARHUS</a:t>
            </a:r>
            <a:br>
              <a:rPr lang="en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UNIVERSITY</a:t>
            </a: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86">
          <p15:clr>
            <a:srgbClr val="000000"/>
          </p15:clr>
        </p15:guide>
        <p15:guide id="2" orient="horz" pos="3098">
          <p15:clr>
            <a:srgbClr val="A4A3A4"/>
          </p15:clr>
        </p15:guide>
        <p15:guide id="3" pos="5611">
          <p15:clr>
            <a:srgbClr val="A4A3A4"/>
          </p15:clr>
        </p15:guide>
        <p15:guide id="4" orient="horz" pos="925">
          <p15:clr>
            <a:srgbClr val="000000"/>
          </p15:clr>
        </p15:guide>
        <p15:guide id="5" pos="5296">
          <p15:clr>
            <a:srgbClr val="000000"/>
          </p15:clr>
        </p15:guide>
        <p15:guide id="6" pos="149">
          <p15:clr>
            <a:srgbClr val="A4A3A4"/>
          </p15:clr>
        </p15:guide>
        <p15:guide id="7" pos="466">
          <p15:clr>
            <a:srgbClr val="000000"/>
          </p15:clr>
        </p15:guide>
        <p15:guide id="8" orient="horz" pos="149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ctrTitle"/>
          </p:nvPr>
        </p:nvSpPr>
        <p:spPr>
          <a:xfrm>
            <a:off x="736575" y="1140236"/>
            <a:ext cx="7159200" cy="1334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Testability + Fakes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739571" y="2786573"/>
            <a:ext cx="5372400" cy="130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Design for testability + Test types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INTERFACE – How to test?</a:t>
            </a:r>
            <a:endParaRPr/>
          </a:p>
        </p:txBody>
      </p:sp>
      <p:sp>
        <p:nvSpPr>
          <p:cNvPr id="214" name="Google Shape;214;p32"/>
          <p:cNvSpPr txBox="1">
            <a:spLocks noGrp="1"/>
          </p:cNvSpPr>
          <p:nvPr>
            <p:ph type="body" idx="1"/>
          </p:nvPr>
        </p:nvSpPr>
        <p:spPr>
          <a:xfrm>
            <a:off x="739575" y="1029775"/>
            <a:ext cx="2862000" cy="35598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class </a:t>
            </a:r>
            <a:r>
              <a:rPr lang="en" sz="900" dirty="0">
                <a:solidFill>
                  <a:srgbClr val="808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House </a:t>
            </a: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  <a:endParaRPr sz="900" dirty="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private </a:t>
            </a:r>
            <a:r>
              <a:rPr lang="en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readonly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900" dirty="0" err="1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IBedroom</a:t>
            </a: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900" b="1" dirty="0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_bedroom</a:t>
            </a: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  <a:endParaRPr sz="900" dirty="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private </a:t>
            </a:r>
            <a:r>
              <a:rPr lang="en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readonly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900" dirty="0" err="1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IKitchen</a:t>
            </a: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900" b="1" dirty="0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_kitchen</a:t>
            </a: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  <a:endParaRPr sz="900" dirty="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private </a:t>
            </a:r>
            <a:r>
              <a:rPr lang="en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readonly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900" dirty="0" err="1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IFrontDoor</a:t>
            </a: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900" b="1" dirty="0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_door</a:t>
            </a: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  <a:endParaRPr sz="900" dirty="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900" dirty="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public </a:t>
            </a: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House() {</a:t>
            </a:r>
            <a:endParaRPr sz="900" dirty="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</a:t>
            </a:r>
            <a:r>
              <a:rPr lang="en" sz="900" b="1" dirty="0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_bedroom </a:t>
            </a: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= 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new </a:t>
            </a: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Bedroom();</a:t>
            </a:r>
            <a:endParaRPr sz="900" dirty="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</a:t>
            </a:r>
            <a:r>
              <a:rPr lang="en" sz="900" b="1" dirty="0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_kitchen </a:t>
            </a: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= 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new </a:t>
            </a: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Kitchen();</a:t>
            </a:r>
            <a:endParaRPr sz="900" dirty="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</a:t>
            </a:r>
            <a:r>
              <a:rPr lang="en" sz="900" b="1" dirty="0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_door </a:t>
            </a: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= 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new </a:t>
            </a:r>
            <a:r>
              <a:rPr lang="en" sz="900" dirty="0" err="1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FrontDoor</a:t>
            </a: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();</a:t>
            </a:r>
            <a:endParaRPr sz="900" dirty="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}</a:t>
            </a:r>
            <a:endParaRPr sz="900" dirty="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900" dirty="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public void </a:t>
            </a:r>
            <a:r>
              <a:rPr lang="en" sz="900" dirty="0" err="1">
                <a:solidFill>
                  <a:srgbClr val="808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Leavehouse</a:t>
            </a: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() {</a:t>
            </a:r>
            <a:endParaRPr sz="900" dirty="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</a:t>
            </a:r>
            <a:r>
              <a:rPr lang="en" sz="900" b="1" dirty="0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_</a:t>
            </a:r>
            <a:r>
              <a:rPr lang="en" sz="900" b="1" dirty="0" err="1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kitchen</a:t>
            </a:r>
            <a:r>
              <a:rPr lang="en" sz="900" dirty="0" err="1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.ShutDownAllAppliances</a:t>
            </a: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();</a:t>
            </a:r>
            <a:endParaRPr sz="900" dirty="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</a:t>
            </a:r>
            <a:r>
              <a:rPr lang="en" sz="900" b="1" dirty="0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_</a:t>
            </a:r>
            <a:r>
              <a:rPr lang="en" sz="900" b="1" dirty="0" err="1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bedroom</a:t>
            </a:r>
            <a:r>
              <a:rPr lang="en" sz="900" dirty="0" err="1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.TurnLightOff</a:t>
            </a: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();</a:t>
            </a:r>
            <a:endParaRPr sz="900" dirty="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</a:t>
            </a:r>
            <a:r>
              <a:rPr lang="en" sz="900" b="1" dirty="0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_</a:t>
            </a:r>
            <a:r>
              <a:rPr lang="en" sz="900" b="1" dirty="0" err="1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door</a:t>
            </a:r>
            <a:r>
              <a:rPr lang="en" sz="900" dirty="0" err="1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.Lock</a:t>
            </a: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();</a:t>
            </a:r>
            <a:endParaRPr sz="900" dirty="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} }</a:t>
            </a:r>
            <a:endParaRPr sz="900" dirty="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900" b="1" dirty="0">
              <a:solidFill>
                <a:srgbClr val="000080"/>
              </a:solidFill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15" name="Google Shape;215;p32"/>
          <p:cNvSpPr txBox="1">
            <a:spLocks noGrp="1"/>
          </p:cNvSpPr>
          <p:nvPr>
            <p:ph type="body" idx="1"/>
          </p:nvPr>
        </p:nvSpPr>
        <p:spPr>
          <a:xfrm>
            <a:off x="5106692" y="1029775"/>
            <a:ext cx="2862000" cy="35598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class </a:t>
            </a:r>
            <a:r>
              <a:rPr lang="en" sz="900" dirty="0">
                <a:solidFill>
                  <a:srgbClr val="808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House </a:t>
            </a: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  <a:endParaRPr sz="900" dirty="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private </a:t>
            </a:r>
            <a:r>
              <a:rPr lang="en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readonly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900" dirty="0" err="1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IBedroom</a:t>
            </a: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900" b="1" dirty="0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_bedroom</a:t>
            </a: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  <a:endParaRPr sz="900" dirty="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private </a:t>
            </a:r>
            <a:r>
              <a:rPr lang="en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readonly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900" dirty="0" err="1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IKitchen</a:t>
            </a: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900" b="1" dirty="0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_kitchen</a:t>
            </a: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  <a:endParaRPr sz="900" dirty="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private </a:t>
            </a:r>
            <a:r>
              <a:rPr lang="en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readonly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900" dirty="0" err="1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IFrontDoor</a:t>
            </a: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900" b="1" dirty="0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_door</a:t>
            </a: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  <a:endParaRPr sz="900" dirty="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900" dirty="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public </a:t>
            </a: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House() {</a:t>
            </a:r>
            <a:endParaRPr sz="900" dirty="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</a:t>
            </a:r>
            <a:r>
              <a:rPr lang="en" sz="900" b="1" dirty="0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_bedroom </a:t>
            </a: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= 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new </a:t>
            </a:r>
            <a:r>
              <a:rPr lang="en" sz="900" dirty="0" err="1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FakeBedroom</a:t>
            </a: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();</a:t>
            </a:r>
            <a:endParaRPr sz="900" dirty="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</a:t>
            </a:r>
            <a:r>
              <a:rPr lang="en" sz="900" b="1" dirty="0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_kitchen </a:t>
            </a: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= 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new </a:t>
            </a:r>
            <a:r>
              <a:rPr lang="en" sz="900" dirty="0" err="1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FakeKitchen</a:t>
            </a: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();</a:t>
            </a:r>
            <a:endParaRPr sz="900" dirty="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</a:t>
            </a:r>
            <a:r>
              <a:rPr lang="en" sz="900" b="1" dirty="0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_door </a:t>
            </a: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= 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new </a:t>
            </a:r>
            <a:r>
              <a:rPr lang="en" sz="900" dirty="0" err="1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FakeFrontDoor</a:t>
            </a: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();</a:t>
            </a:r>
            <a:endParaRPr sz="900" dirty="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}</a:t>
            </a:r>
            <a:endParaRPr sz="900" dirty="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900" dirty="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public void </a:t>
            </a:r>
            <a:r>
              <a:rPr lang="en" sz="900" dirty="0" err="1">
                <a:solidFill>
                  <a:srgbClr val="808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Leavehouse</a:t>
            </a: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() {</a:t>
            </a:r>
            <a:endParaRPr sz="900" dirty="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</a:t>
            </a:r>
            <a:r>
              <a:rPr lang="en" sz="900" b="1" dirty="0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_</a:t>
            </a:r>
            <a:r>
              <a:rPr lang="en" sz="900" b="1" dirty="0" err="1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kitchen</a:t>
            </a:r>
            <a:r>
              <a:rPr lang="en" sz="900" dirty="0" err="1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.ShutDownAllAppliances</a:t>
            </a: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();</a:t>
            </a:r>
            <a:endParaRPr sz="900" dirty="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</a:t>
            </a:r>
            <a:r>
              <a:rPr lang="en" sz="900" b="1" dirty="0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_</a:t>
            </a:r>
            <a:r>
              <a:rPr lang="en" sz="900" b="1" dirty="0" err="1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bedroom</a:t>
            </a:r>
            <a:r>
              <a:rPr lang="en" sz="900" dirty="0" err="1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.TurnLightOff</a:t>
            </a: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();</a:t>
            </a:r>
            <a:endParaRPr sz="900" dirty="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</a:t>
            </a:r>
            <a:r>
              <a:rPr lang="en" sz="900" b="1" dirty="0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_</a:t>
            </a:r>
            <a:r>
              <a:rPr lang="en" sz="900" b="1" dirty="0" err="1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door</a:t>
            </a:r>
            <a:r>
              <a:rPr lang="en" sz="900" dirty="0" err="1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.Lock</a:t>
            </a: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();</a:t>
            </a:r>
            <a:endParaRPr sz="900" dirty="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} }</a:t>
            </a:r>
            <a:endParaRPr sz="900" dirty="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900" b="1" dirty="0">
              <a:solidFill>
                <a:srgbClr val="000080"/>
              </a:solidFill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16" name="Google Shape;216;p32"/>
          <p:cNvSpPr/>
          <p:nvPr/>
        </p:nvSpPr>
        <p:spPr>
          <a:xfrm>
            <a:off x="3197988" y="2083294"/>
            <a:ext cx="2099100" cy="12465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Change production code to test it :(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INJECT dependency</a:t>
            </a:r>
            <a:endParaRPr/>
          </a:p>
        </p:txBody>
      </p:sp>
      <p:sp>
        <p:nvSpPr>
          <p:cNvPr id="222" name="Google Shape;222;p33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339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We would like to control the type of dependencies that </a:t>
            </a: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House</a:t>
            </a:r>
            <a:r>
              <a:rPr lang="en"/>
              <a:t> uses.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Fake or real</a:t>
            </a:r>
            <a:endParaRPr/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We do this by injecting the dependencies into </a:t>
            </a: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House</a:t>
            </a:r>
            <a:r>
              <a:rPr lang="en"/>
              <a:t>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Remember: Since </a:t>
            </a: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House</a:t>
            </a:r>
            <a:r>
              <a:rPr lang="en"/>
              <a:t> uses interfaces to its’ dependencies, it does not care about their concrete types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 instead of letting </a:t>
            </a: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House</a:t>
            </a:r>
            <a:r>
              <a:rPr lang="en"/>
              <a:t> construct its own dependencies, we inject them into </a:t>
            </a: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House</a:t>
            </a:r>
            <a:endParaRPr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means that we can isolate </a:t>
            </a: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House</a:t>
            </a:r>
            <a:r>
              <a:rPr lang="en"/>
              <a:t> from the rest of the system!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 injection</a:t>
            </a:r>
            <a:endParaRPr/>
          </a:p>
        </p:txBody>
      </p:sp>
      <p:sp>
        <p:nvSpPr>
          <p:cNvPr id="228" name="Google Shape;228;p34"/>
          <p:cNvSpPr txBox="1">
            <a:spLocks noGrp="1"/>
          </p:cNvSpPr>
          <p:nvPr>
            <p:ph type="body" idx="1"/>
          </p:nvPr>
        </p:nvSpPr>
        <p:spPr>
          <a:xfrm>
            <a:off x="739575" y="1029775"/>
            <a:ext cx="2862000" cy="35598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class </a:t>
            </a:r>
            <a:r>
              <a:rPr lang="en" sz="900">
                <a:solidFill>
                  <a:srgbClr val="808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House 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  <a:endParaRPr sz="90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private readonly 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IBedroom </a:t>
            </a:r>
            <a:r>
              <a:rPr lang="en" sz="900" b="1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_bedroom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  <a:endParaRPr sz="90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private readonly 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IKitchen </a:t>
            </a:r>
            <a:r>
              <a:rPr lang="en" sz="900" b="1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_kitchen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  <a:endParaRPr sz="90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private readonly 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IFrontDoor </a:t>
            </a:r>
            <a:r>
              <a:rPr lang="en" sz="900" b="1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_door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  <a:endParaRPr sz="90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90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public 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House(IBedroom b, IKitchen k, IFrontdoor f) {</a:t>
            </a:r>
            <a:endParaRPr sz="90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</a:t>
            </a:r>
            <a:r>
              <a:rPr lang="en" sz="900" b="1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_bedroom 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= b ;</a:t>
            </a:r>
            <a:endParaRPr sz="90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</a:t>
            </a:r>
            <a:r>
              <a:rPr lang="en" sz="900" b="1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_kitchen 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=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k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  <a:endParaRPr sz="90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</a:t>
            </a:r>
            <a:r>
              <a:rPr lang="en" sz="900" b="1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_door 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=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f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  <a:endParaRPr sz="90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}</a:t>
            </a:r>
            <a:endParaRPr sz="90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90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public void </a:t>
            </a:r>
            <a:r>
              <a:rPr lang="en" sz="900">
                <a:solidFill>
                  <a:srgbClr val="808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Leavehouse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() {</a:t>
            </a:r>
            <a:endParaRPr sz="90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</a:t>
            </a:r>
            <a:r>
              <a:rPr lang="en" sz="900" b="1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_kitchen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.ShutDownAllAppliances();</a:t>
            </a:r>
            <a:endParaRPr sz="90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</a:t>
            </a:r>
            <a:r>
              <a:rPr lang="en" sz="900" b="1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_bedroom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.TurnLightOff();</a:t>
            </a:r>
            <a:endParaRPr sz="90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</a:t>
            </a:r>
            <a:r>
              <a:rPr lang="en" sz="900" b="1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_door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.Lock();</a:t>
            </a:r>
            <a:endParaRPr sz="90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} }</a:t>
            </a:r>
            <a:endParaRPr sz="90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900" b="1">
              <a:solidFill>
                <a:srgbClr val="000080"/>
              </a:solidFill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29" name="Google Shape;229;p34"/>
          <p:cNvSpPr txBox="1">
            <a:spLocks noGrp="1"/>
          </p:cNvSpPr>
          <p:nvPr>
            <p:ph type="body" idx="1"/>
          </p:nvPr>
        </p:nvSpPr>
        <p:spPr>
          <a:xfrm>
            <a:off x="5023700" y="484375"/>
            <a:ext cx="3611100" cy="1860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808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// Production</a:t>
            </a:r>
            <a:endParaRPr sz="900" i="1" dirty="0">
              <a:solidFill>
                <a:srgbClr val="808080"/>
              </a:solidFill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class </a:t>
            </a: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Program {</a:t>
            </a:r>
            <a:endParaRPr sz="900" dirty="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static void </a:t>
            </a: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Main(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string</a:t>
            </a: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[] </a:t>
            </a:r>
            <a:r>
              <a:rPr lang="en" sz="900" dirty="0" err="1">
                <a:solidFill>
                  <a:srgbClr val="808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args</a:t>
            </a: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) {</a:t>
            </a:r>
            <a:endParaRPr sz="900" dirty="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</a:t>
            </a:r>
            <a:r>
              <a:rPr lang="en" sz="900" i="1" dirty="0">
                <a:solidFill>
                  <a:srgbClr val="808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// Use constructor injection to inject reals</a:t>
            </a:r>
            <a:endParaRPr sz="900" i="1" dirty="0">
              <a:solidFill>
                <a:srgbClr val="808080"/>
              </a:solidFill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808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var </a:t>
            </a:r>
            <a:r>
              <a:rPr lang="en" sz="900" dirty="0">
                <a:solidFill>
                  <a:srgbClr val="808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house </a:t>
            </a: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= 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new </a:t>
            </a: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House(</a:t>
            </a:r>
            <a:endParaRPr sz="900" dirty="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    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new </a:t>
            </a: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Bedroom(),</a:t>
            </a:r>
            <a:endParaRPr sz="900" dirty="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    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new </a:t>
            </a: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Kitchen(),</a:t>
            </a:r>
            <a:endParaRPr sz="900" dirty="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    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new </a:t>
            </a:r>
            <a:r>
              <a:rPr lang="en" sz="900" dirty="0" err="1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FrontDoor</a:t>
            </a: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());</a:t>
            </a:r>
            <a:endParaRPr sz="900" dirty="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dirty="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}}</a:t>
            </a:r>
            <a:endParaRPr sz="900" b="1" dirty="0">
              <a:solidFill>
                <a:srgbClr val="000080"/>
              </a:solidFill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30" name="Google Shape;230;p34"/>
          <p:cNvSpPr txBox="1">
            <a:spLocks noGrp="1"/>
          </p:cNvSpPr>
          <p:nvPr>
            <p:ph type="body" idx="1"/>
          </p:nvPr>
        </p:nvSpPr>
        <p:spPr>
          <a:xfrm>
            <a:off x="5023700" y="2620425"/>
            <a:ext cx="3611100" cy="1900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// Test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[Test]</a:t>
            </a:r>
            <a:endParaRPr sz="90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public void 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House_Ctor_ConstructorInj() </a:t>
            </a:r>
            <a:r>
              <a:rPr lang="en" sz="900">
                <a:highlight>
                  <a:schemeClr val="lt1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  <a:endParaRPr sz="900">
              <a:highlight>
                <a:schemeClr val="lt1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// Use constructor injection to inject fakes</a:t>
            </a:r>
            <a:endParaRPr sz="900">
              <a:highlight>
                <a:srgbClr val="99CC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var uut =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new 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House(</a:t>
            </a:r>
            <a:endParaRPr sz="900">
              <a:highlight>
                <a:srgbClr val="99CC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new 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FakeBedroom(),</a:t>
            </a:r>
            <a:endParaRPr sz="900">
              <a:highlight>
                <a:srgbClr val="99CC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new 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FakeKitchen(),</a:t>
            </a:r>
            <a:endParaRPr sz="900">
              <a:highlight>
                <a:srgbClr val="99CC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new 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FakeFrontDoor());</a:t>
            </a:r>
            <a:endParaRPr sz="90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highlight>
                  <a:schemeClr val="lt1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900">
              <a:highlight>
                <a:schemeClr val="lt1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900" b="1">
              <a:solidFill>
                <a:srgbClr val="000080"/>
              </a:solidFill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31" name="Google Shape;231;p34"/>
          <p:cNvSpPr/>
          <p:nvPr/>
        </p:nvSpPr>
        <p:spPr>
          <a:xfrm>
            <a:off x="1049375" y="4092050"/>
            <a:ext cx="2340300" cy="786900"/>
          </a:xfrm>
          <a:prstGeom prst="upArrow">
            <a:avLst>
              <a:gd name="adj1" fmla="val 50000"/>
              <a:gd name="adj2" fmla="val 4968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Remains unchanged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 injection</a:t>
            </a:r>
            <a:endParaRPr/>
          </a:p>
        </p:txBody>
      </p:sp>
      <p:sp>
        <p:nvSpPr>
          <p:cNvPr id="237" name="Google Shape;237;p35"/>
          <p:cNvSpPr txBox="1">
            <a:spLocks noGrp="1"/>
          </p:cNvSpPr>
          <p:nvPr>
            <p:ph type="body" idx="1"/>
          </p:nvPr>
        </p:nvSpPr>
        <p:spPr>
          <a:xfrm>
            <a:off x="739575" y="1029775"/>
            <a:ext cx="2852100" cy="35598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en" sz="900">
                <a:solidFill>
                  <a:srgbClr val="808080"/>
                </a:solidFill>
                <a:highlight>
                  <a:srgbClr val="FFFFFF"/>
                </a:highlight>
              </a:rPr>
              <a:t>House </a:t>
            </a:r>
            <a:r>
              <a:rPr lang="en" sz="900">
                <a:highlight>
                  <a:srgbClr val="FFFFFF"/>
                </a:highlight>
              </a:rPr>
              <a:t>{</a:t>
            </a:r>
            <a:endParaRPr sz="9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highlight>
                  <a:srgbClr val="FFFFFF"/>
                </a:highlight>
              </a:rPr>
              <a:t>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900">
                <a:highlight>
                  <a:srgbClr val="FFFFFF"/>
                </a:highlight>
              </a:rPr>
              <a:t>IBedroom </a:t>
            </a:r>
            <a:r>
              <a:rPr lang="en" sz="900" b="1">
                <a:solidFill>
                  <a:srgbClr val="660E7A"/>
                </a:solidFill>
                <a:highlight>
                  <a:srgbClr val="FFFFFF"/>
                </a:highlight>
              </a:rPr>
              <a:t>Bedroom </a:t>
            </a:r>
            <a:r>
              <a:rPr lang="en" sz="900">
                <a:highlight>
                  <a:srgbClr val="FFFFFF"/>
                </a:highlight>
              </a:rPr>
              <a:t>{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</a:rPr>
              <a:t>private get</a:t>
            </a:r>
            <a:r>
              <a:rPr lang="en" sz="900">
                <a:highlight>
                  <a:srgbClr val="FFFFFF"/>
                </a:highlight>
              </a:rPr>
              <a:t>; </a:t>
            </a:r>
            <a:r>
              <a:rPr lang="en" sz="900">
                <a:solidFill>
                  <a:srgbClr val="808080"/>
                </a:solidFill>
                <a:highlight>
                  <a:srgbClr val="FFFFFF"/>
                </a:highlight>
              </a:rPr>
              <a:t>set</a:t>
            </a:r>
            <a:r>
              <a:rPr lang="en" sz="900">
                <a:highlight>
                  <a:srgbClr val="FFFFFF"/>
                </a:highlight>
              </a:rPr>
              <a:t>}</a:t>
            </a:r>
            <a:endParaRPr sz="9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highlight>
                  <a:srgbClr val="FFFFFF"/>
                </a:highlight>
              </a:rPr>
              <a:t>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900">
                <a:highlight>
                  <a:srgbClr val="FFFFFF"/>
                </a:highlight>
              </a:rPr>
              <a:t>IKitchen </a:t>
            </a:r>
            <a:r>
              <a:rPr lang="en" sz="900" b="1">
                <a:solidFill>
                  <a:srgbClr val="660E7A"/>
                </a:solidFill>
                <a:highlight>
                  <a:srgbClr val="FFFFFF"/>
                </a:highlight>
              </a:rPr>
              <a:t>Kitchen </a:t>
            </a:r>
            <a:r>
              <a:rPr lang="en" sz="900">
                <a:highlight>
                  <a:srgbClr val="FFFFFF"/>
                </a:highlight>
              </a:rPr>
              <a:t>{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</a:rPr>
              <a:t>private get</a:t>
            </a:r>
            <a:r>
              <a:rPr lang="en" sz="900">
                <a:highlight>
                  <a:srgbClr val="FFFFFF"/>
                </a:highlight>
              </a:rPr>
              <a:t>; </a:t>
            </a:r>
            <a:r>
              <a:rPr lang="en" sz="900">
                <a:solidFill>
                  <a:srgbClr val="808080"/>
                </a:solidFill>
                <a:highlight>
                  <a:srgbClr val="FFFFFF"/>
                </a:highlight>
              </a:rPr>
              <a:t>set</a:t>
            </a:r>
            <a:r>
              <a:rPr lang="en" sz="900">
                <a:highlight>
                  <a:srgbClr val="FFFFFF"/>
                </a:highlight>
              </a:rPr>
              <a:t>}</a:t>
            </a:r>
            <a:endParaRPr sz="9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highlight>
                  <a:srgbClr val="FFFFFF"/>
                </a:highlight>
              </a:rPr>
              <a:t>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900">
                <a:highlight>
                  <a:srgbClr val="FFFFFF"/>
                </a:highlight>
              </a:rPr>
              <a:t>IFrontDoor D</a:t>
            </a:r>
            <a:r>
              <a:rPr lang="en" sz="900" b="1">
                <a:solidFill>
                  <a:srgbClr val="660E7A"/>
                </a:solidFill>
                <a:highlight>
                  <a:srgbClr val="FFFFFF"/>
                </a:highlight>
              </a:rPr>
              <a:t>oor </a:t>
            </a:r>
            <a:r>
              <a:rPr lang="en" sz="900">
                <a:highlight>
                  <a:srgbClr val="FFFFFF"/>
                </a:highlight>
              </a:rPr>
              <a:t>{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</a:rPr>
              <a:t>private get</a:t>
            </a:r>
            <a:r>
              <a:rPr lang="en" sz="900">
                <a:highlight>
                  <a:srgbClr val="FFFFFF"/>
                </a:highlight>
              </a:rPr>
              <a:t>; </a:t>
            </a:r>
            <a:r>
              <a:rPr lang="en" sz="900">
                <a:solidFill>
                  <a:srgbClr val="808080"/>
                </a:solidFill>
                <a:highlight>
                  <a:srgbClr val="FFFFFF"/>
                </a:highlight>
              </a:rPr>
              <a:t>set</a:t>
            </a:r>
            <a:r>
              <a:rPr lang="en" sz="900">
                <a:highlight>
                  <a:srgbClr val="FFFFFF"/>
                </a:highlight>
              </a:rPr>
              <a:t>}</a:t>
            </a:r>
            <a:endParaRPr sz="9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highlight>
                  <a:srgbClr val="FFFFFF"/>
                </a:highlight>
              </a:rPr>
              <a:t>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900">
                <a:highlight>
                  <a:srgbClr val="FFFFFF"/>
                </a:highlight>
              </a:rPr>
              <a:t>House() {</a:t>
            </a:r>
            <a:endParaRPr sz="9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highlight>
                  <a:srgbClr val="FFFFFF"/>
                </a:highlight>
              </a:rPr>
              <a:t>       </a:t>
            </a:r>
            <a:r>
              <a:rPr lang="en" sz="900" b="1">
                <a:solidFill>
                  <a:srgbClr val="660E7A"/>
                </a:solidFill>
                <a:highlight>
                  <a:srgbClr val="FFFFFF"/>
                </a:highlight>
              </a:rPr>
              <a:t>Bedroom </a:t>
            </a:r>
            <a:r>
              <a:rPr lang="en" sz="900">
                <a:highlight>
                  <a:srgbClr val="FFFFFF"/>
                </a:highlight>
              </a:rPr>
              <a:t>=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 sz="900">
                <a:highlight>
                  <a:srgbClr val="FFFFFF"/>
                </a:highlight>
              </a:rPr>
              <a:t>Bedroom();</a:t>
            </a:r>
            <a:endParaRPr sz="9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highlight>
                  <a:srgbClr val="FFFFFF"/>
                </a:highlight>
              </a:rPr>
              <a:t>       </a:t>
            </a:r>
            <a:r>
              <a:rPr lang="en" sz="900" b="1">
                <a:solidFill>
                  <a:srgbClr val="660E7A"/>
                </a:solidFill>
                <a:highlight>
                  <a:srgbClr val="FFFFFF"/>
                </a:highlight>
              </a:rPr>
              <a:t>Kitchen </a:t>
            </a:r>
            <a:r>
              <a:rPr lang="en" sz="900">
                <a:highlight>
                  <a:srgbClr val="FFFFFF"/>
                </a:highlight>
              </a:rPr>
              <a:t>=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 sz="900">
                <a:highlight>
                  <a:srgbClr val="FFFFFF"/>
                </a:highlight>
              </a:rPr>
              <a:t>Kitchen();</a:t>
            </a:r>
            <a:endParaRPr sz="9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highlight>
                  <a:srgbClr val="FFFFFF"/>
                </a:highlight>
              </a:rPr>
              <a:t>       </a:t>
            </a:r>
            <a:r>
              <a:rPr lang="en" sz="900" b="1">
                <a:solidFill>
                  <a:srgbClr val="660E7A"/>
                </a:solidFill>
                <a:highlight>
                  <a:srgbClr val="FFFFFF"/>
                </a:highlight>
              </a:rPr>
              <a:t>Door </a:t>
            </a:r>
            <a:r>
              <a:rPr lang="en" sz="900">
                <a:highlight>
                  <a:srgbClr val="FFFFFF"/>
                </a:highlight>
              </a:rPr>
              <a:t>=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 sz="900">
                <a:highlight>
                  <a:srgbClr val="FFFFFF"/>
                </a:highlight>
              </a:rPr>
              <a:t>FrontDoor();</a:t>
            </a:r>
            <a:endParaRPr sz="9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highlight>
                  <a:srgbClr val="FFFFFF"/>
                </a:highlight>
              </a:rPr>
              <a:t>   }</a:t>
            </a:r>
            <a:endParaRPr sz="9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highlight>
                  <a:srgbClr val="FFFFFF"/>
                </a:highlight>
              </a:rPr>
              <a:t>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900">
                <a:solidFill>
                  <a:srgbClr val="808080"/>
                </a:solidFill>
                <a:highlight>
                  <a:srgbClr val="FFFFFF"/>
                </a:highlight>
              </a:rPr>
              <a:t>Leavehouse</a:t>
            </a:r>
            <a:r>
              <a:rPr lang="en" sz="900">
                <a:highlight>
                  <a:srgbClr val="FFFFFF"/>
                </a:highlight>
              </a:rPr>
              <a:t>() {</a:t>
            </a:r>
            <a:endParaRPr sz="9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highlight>
                  <a:srgbClr val="FFFFFF"/>
                </a:highlight>
              </a:rPr>
              <a:t>       </a:t>
            </a:r>
            <a:r>
              <a:rPr lang="en" sz="900" b="1">
                <a:solidFill>
                  <a:srgbClr val="660E7A"/>
                </a:solidFill>
                <a:highlight>
                  <a:srgbClr val="FFFFFF"/>
                </a:highlight>
              </a:rPr>
              <a:t>Kitchen</a:t>
            </a:r>
            <a:r>
              <a:rPr lang="en" sz="900">
                <a:highlight>
                  <a:srgbClr val="FFFFFF"/>
                </a:highlight>
              </a:rPr>
              <a:t>.ShutDownAllAppliances();</a:t>
            </a:r>
            <a:endParaRPr sz="9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highlight>
                  <a:srgbClr val="FFFFFF"/>
                </a:highlight>
              </a:rPr>
              <a:t>       </a:t>
            </a:r>
            <a:r>
              <a:rPr lang="en" sz="900" b="1">
                <a:solidFill>
                  <a:srgbClr val="660E7A"/>
                </a:solidFill>
                <a:highlight>
                  <a:srgbClr val="FFFFFF"/>
                </a:highlight>
              </a:rPr>
              <a:t>Bedroom</a:t>
            </a:r>
            <a:r>
              <a:rPr lang="en" sz="900">
                <a:highlight>
                  <a:srgbClr val="FFFFFF"/>
                </a:highlight>
              </a:rPr>
              <a:t>.TurnLightOff();</a:t>
            </a:r>
            <a:endParaRPr sz="9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highlight>
                  <a:srgbClr val="FFFFFF"/>
                </a:highlight>
              </a:rPr>
              <a:t>       </a:t>
            </a:r>
            <a:r>
              <a:rPr lang="en" sz="900" b="1">
                <a:solidFill>
                  <a:srgbClr val="660E7A"/>
                </a:solidFill>
                <a:highlight>
                  <a:srgbClr val="FFFFFF"/>
                </a:highlight>
              </a:rPr>
              <a:t>Door</a:t>
            </a:r>
            <a:r>
              <a:rPr lang="en" sz="900">
                <a:highlight>
                  <a:srgbClr val="FFFFFF"/>
                </a:highlight>
              </a:rPr>
              <a:t>.Lock();</a:t>
            </a:r>
            <a:endParaRPr sz="9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highlight>
                  <a:srgbClr val="FFFFFF"/>
                </a:highlight>
              </a:rPr>
              <a:t>   }</a:t>
            </a:r>
            <a:endParaRPr sz="9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highlight>
                  <a:srgbClr val="FFFFFF"/>
                </a:highlight>
              </a:rPr>
              <a:t>}</a:t>
            </a:r>
            <a:endParaRPr sz="9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900" b="1">
              <a:solidFill>
                <a:srgbClr val="000080"/>
              </a:solidFill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38" name="Google Shape;238;p35"/>
          <p:cNvSpPr txBox="1">
            <a:spLocks noGrp="1"/>
          </p:cNvSpPr>
          <p:nvPr>
            <p:ph type="body" idx="1"/>
          </p:nvPr>
        </p:nvSpPr>
        <p:spPr>
          <a:xfrm>
            <a:off x="5050550" y="502300"/>
            <a:ext cx="3611100" cy="1860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// Production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class 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Program {</a:t>
            </a:r>
            <a:endParaRPr sz="90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static void 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Main(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string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[] </a:t>
            </a:r>
            <a:r>
              <a:rPr lang="en" sz="900">
                <a:solidFill>
                  <a:srgbClr val="808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args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) {</a:t>
            </a:r>
            <a:endParaRPr sz="90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</a:t>
            </a: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// Use default properties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var </a:t>
            </a:r>
            <a:r>
              <a:rPr lang="en" sz="900">
                <a:solidFill>
                  <a:srgbClr val="808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house 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=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new 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House();</a:t>
            </a:r>
            <a:endParaRPr sz="90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}</a:t>
            </a:r>
            <a:endParaRPr sz="90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900" b="1">
              <a:solidFill>
                <a:srgbClr val="000080"/>
              </a:solidFill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39" name="Google Shape;239;p35"/>
          <p:cNvSpPr txBox="1">
            <a:spLocks noGrp="1"/>
          </p:cNvSpPr>
          <p:nvPr>
            <p:ph type="body" idx="1"/>
          </p:nvPr>
        </p:nvSpPr>
        <p:spPr>
          <a:xfrm>
            <a:off x="5050550" y="2611475"/>
            <a:ext cx="3611100" cy="1900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</a:rPr>
              <a:t>  </a:t>
            </a:r>
            <a:r>
              <a:rPr lang="en" sz="900">
                <a:highlight>
                  <a:srgbClr val="FFFFFF"/>
                </a:highlight>
              </a:rPr>
              <a:t>[Test]</a:t>
            </a:r>
            <a:endParaRPr sz="9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</a:rPr>
              <a:t>  public void </a:t>
            </a:r>
            <a:r>
              <a:rPr lang="en" sz="900">
                <a:highlight>
                  <a:srgbClr val="FFFFFF"/>
                </a:highlight>
              </a:rPr>
              <a:t>House_Ctor_PropertyInj() </a:t>
            </a:r>
            <a:r>
              <a:rPr lang="en" sz="900">
                <a:highlight>
                  <a:srgbClr val="99CCFF"/>
                </a:highlight>
              </a:rPr>
              <a:t>{</a:t>
            </a:r>
            <a:endParaRPr sz="900">
              <a:highlight>
                <a:srgbClr val="99CC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highlight>
                  <a:srgbClr val="FFFFFF"/>
                </a:highlight>
              </a:rPr>
              <a:t>     var uut =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 sz="900">
                <a:highlight>
                  <a:srgbClr val="FFFFFF"/>
                </a:highlight>
              </a:rPr>
              <a:t>House();</a:t>
            </a:r>
            <a:endParaRPr sz="9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highlight>
                  <a:srgbClr val="FFFFFF"/>
                </a:highlight>
              </a:rPr>
              <a:t>     </a:t>
            </a: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</a:rPr>
              <a:t>// Use property injection to inject fakes</a:t>
            </a:r>
            <a:endParaRPr sz="900" i="1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</a:rPr>
              <a:t>     </a:t>
            </a:r>
            <a:r>
              <a:rPr lang="en" sz="900">
                <a:highlight>
                  <a:srgbClr val="FFFFFF"/>
                </a:highlight>
              </a:rPr>
              <a:t>uut.Bedroom =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 sz="900">
                <a:highlight>
                  <a:srgbClr val="FFFFFF"/>
                </a:highlight>
              </a:rPr>
              <a:t>FakeBedroom();</a:t>
            </a:r>
            <a:endParaRPr sz="9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highlight>
                  <a:srgbClr val="FFFFFF"/>
                </a:highlight>
              </a:rPr>
              <a:t>     uut.Kitchen =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 sz="900">
                <a:highlight>
                  <a:srgbClr val="FFFFFF"/>
                </a:highlight>
              </a:rPr>
              <a:t>FakeKitchen();</a:t>
            </a:r>
            <a:endParaRPr sz="9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</a:rPr>
              <a:t>     uut.Door =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 sz="900">
                <a:highlight>
                  <a:srgbClr val="FFFFFF"/>
                </a:highlight>
              </a:rPr>
              <a:t>FakeFrontDoor();</a:t>
            </a:r>
            <a:endParaRPr sz="9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/>
              <a:t>  }</a:t>
            </a:r>
            <a:endParaRPr sz="900" i="1">
              <a:solidFill>
                <a:srgbClr val="80808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40" name="Google Shape;240;p35"/>
          <p:cNvSpPr/>
          <p:nvPr/>
        </p:nvSpPr>
        <p:spPr>
          <a:xfrm>
            <a:off x="995475" y="4092050"/>
            <a:ext cx="2340300" cy="786900"/>
          </a:xfrm>
          <a:prstGeom prst="upArrow">
            <a:avLst>
              <a:gd name="adj1" fmla="val 50000"/>
              <a:gd name="adj2" fmla="val 4968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Remains unchanged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injection – the silver bullet?</a:t>
            </a:r>
            <a:endParaRPr/>
          </a:p>
        </p:txBody>
      </p:sp>
      <p:sp>
        <p:nvSpPr>
          <p:cNvPr id="246" name="Google Shape;246;p36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339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At some point, we must consider the real world in our system</a:t>
            </a:r>
            <a:endParaRPr/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Classics are “uncontrollable” dependencies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Time, file system, console, randomness, peripherals, …</a:t>
            </a:r>
            <a:endParaRPr/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We do not omit dependency inclusion, we defer it!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During unit testing (and initial integration testing), we isolate the use of these dependencies as much as possible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time comes, we can integrate external dependencies with a high degree of confidence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- Design for testability</a:t>
            </a:r>
            <a:endParaRPr/>
          </a:p>
        </p:txBody>
      </p:sp>
      <p:sp>
        <p:nvSpPr>
          <p:cNvPr id="252" name="Google Shape;252;p37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339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A sensible design is required for testability</a:t>
            </a:r>
            <a:endParaRPr/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Primary concern: Dependencies = loss of control</a:t>
            </a:r>
            <a:endParaRPr/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Gain control by designing for loose coupling - Triple-</a:t>
            </a:r>
            <a:r>
              <a:rPr lang="en" b="1"/>
              <a:t>I</a:t>
            </a:r>
            <a:endParaRPr b="1"/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b="1"/>
              <a:t>Identify</a:t>
            </a:r>
            <a:r>
              <a:rPr lang="en"/>
              <a:t> (the interface of) the dependency</a:t>
            </a:r>
            <a:endParaRPr/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Introduce an </a:t>
            </a:r>
            <a:r>
              <a:rPr lang="en" b="1"/>
              <a:t>interface</a:t>
            </a:r>
            <a:r>
              <a:rPr lang="en"/>
              <a:t> (seam) for the dependency</a:t>
            </a:r>
            <a:endParaRPr/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b="1"/>
              <a:t>Inject</a:t>
            </a:r>
            <a:r>
              <a:rPr lang="en"/>
              <a:t> the dependency</a:t>
            </a:r>
            <a:endParaRPr/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Control dependency type by dependency injection</a:t>
            </a:r>
            <a:endParaRPr/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0763" y="-796750"/>
            <a:ext cx="10105525" cy="67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285" name="Google Shape;285;p42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339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Start on </a:t>
            </a:r>
            <a:r>
              <a:rPr lang="en" b="1" dirty="0"/>
              <a:t>ECG Exercise 1. - 3</a:t>
            </a:r>
            <a:r>
              <a:rPr lang="e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Continue on </a:t>
            </a:r>
            <a:r>
              <a:rPr lang="en" b="1" dirty="0"/>
              <a:t>Hospital Bed 1. – 2.</a:t>
            </a:r>
            <a:endParaRPr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236996" y="111836"/>
            <a:ext cx="8670000" cy="98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Environmental Control System</a:t>
            </a:r>
            <a:endParaRPr b="0"/>
          </a:p>
        </p:txBody>
      </p:sp>
      <p:pic>
        <p:nvPicPr>
          <p:cNvPr id="263" name="Google Shape;26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7212" y="1217851"/>
            <a:ext cx="3709576" cy="338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ECS</a:t>
            </a:r>
            <a:endParaRPr/>
          </a:p>
        </p:txBody>
      </p:sp>
      <p:sp>
        <p:nvSpPr>
          <p:cNvPr id="269" name="Google Shape;269;p40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339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 dirty="0"/>
              <a:t>A very simple Environmental Control System (ECS) for temperature regulation in a greenhouse. Features: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Regulate the temperature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Get the last measured temperature</a:t>
            </a:r>
            <a:endParaRPr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 dirty="0"/>
              <a:t>Regulation algorithm:</a:t>
            </a:r>
            <a:endParaRPr dirty="0"/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dirty="0"/>
              <a:t>Measure temperature</a:t>
            </a:r>
            <a:endParaRPr dirty="0"/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dirty="0"/>
              <a:t>Compare with threshold</a:t>
            </a:r>
            <a:endParaRPr dirty="0"/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dirty="0"/>
              <a:t>Regulate temperature</a:t>
            </a:r>
            <a:endParaRPr dirty="0"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Too hot	→	open window</a:t>
            </a:r>
            <a:endParaRPr dirty="0"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Too cold	→	close window</a:t>
            </a:r>
            <a:endParaRPr dirty="0"/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dirty="0"/>
              <a:t>Repeat from 1)</a:t>
            </a:r>
            <a:endParaRPr dirty="0"/>
          </a:p>
        </p:txBody>
      </p:sp>
      <p:pic>
        <p:nvPicPr>
          <p:cNvPr id="270" name="Google Shape;27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8278" y="2063601"/>
            <a:ext cx="2588550" cy="23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Unit-Test recap</a:t>
            </a:r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339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Font typeface="Droid Sans Mono"/>
              <a:buChar char="●"/>
            </a:pPr>
            <a:r>
              <a:rPr lang="en" dirty="0">
                <a:latin typeface="Droid Sans Mono"/>
                <a:ea typeface="Droid Sans Mono"/>
                <a:cs typeface="Droid Sans Mono"/>
                <a:sym typeface="Droid Sans Mono"/>
              </a:rPr>
              <a:t>[</a:t>
            </a:r>
            <a:r>
              <a:rPr lang="en" dirty="0" err="1">
                <a:latin typeface="Droid Sans Mono"/>
                <a:ea typeface="Droid Sans Mono"/>
                <a:cs typeface="Droid Sans Mono"/>
                <a:sym typeface="Droid Sans Mono"/>
              </a:rPr>
              <a:t>TestFixture</a:t>
            </a:r>
            <a:r>
              <a:rPr lang="en" dirty="0">
                <a:latin typeface="Droid Sans Mono"/>
                <a:ea typeface="Droid Sans Mono"/>
                <a:cs typeface="Droid Sans Mono"/>
                <a:sym typeface="Droid Sans Mono"/>
              </a:rPr>
              <a:t>]</a:t>
            </a:r>
            <a:endParaRPr dirty="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Droid Sans Mono"/>
              <a:buChar char="●"/>
            </a:pPr>
            <a:r>
              <a:rPr lang="en" dirty="0">
                <a:latin typeface="Droid Sans Mono"/>
                <a:ea typeface="Droid Sans Mono"/>
                <a:cs typeface="Droid Sans Mono"/>
                <a:sym typeface="Droid Sans Mono"/>
              </a:rPr>
              <a:t>[</a:t>
            </a:r>
            <a:r>
              <a:rPr lang="en" dirty="0" err="1">
                <a:latin typeface="Droid Sans Mono"/>
                <a:ea typeface="Droid Sans Mono"/>
                <a:cs typeface="Droid Sans Mono"/>
                <a:sym typeface="Droid Sans Mono"/>
              </a:rPr>
              <a:t>TestCase</a:t>
            </a:r>
            <a:r>
              <a:rPr lang="en" dirty="0">
                <a:latin typeface="Droid Sans Mono"/>
                <a:ea typeface="Droid Sans Mono"/>
                <a:cs typeface="Droid Sans Mono"/>
                <a:sym typeface="Droid Sans Mono"/>
              </a:rPr>
              <a:t>]</a:t>
            </a:r>
            <a:endParaRPr dirty="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roid Sans Mono"/>
              <a:buChar char="○"/>
            </a:pPr>
            <a:r>
              <a:rPr lang="en" dirty="0" err="1">
                <a:latin typeface="Droid Sans Mono"/>
                <a:ea typeface="Droid Sans Mono"/>
                <a:cs typeface="Droid Sans Mono"/>
                <a:sym typeface="Droid Sans Mono"/>
              </a:rPr>
              <a:t>Assert.That</a:t>
            </a:r>
            <a:r>
              <a:rPr lang="en" dirty="0">
                <a:latin typeface="Droid Sans Mono"/>
                <a:ea typeface="Droid Sans Mono"/>
                <a:cs typeface="Droid Sans Mono"/>
                <a:sym typeface="Droid Sans Mono"/>
              </a:rPr>
              <a:t>(x, </a:t>
            </a:r>
            <a:r>
              <a:rPr lang="en" dirty="0" err="1">
                <a:latin typeface="Droid Sans Mono"/>
                <a:ea typeface="Droid Sans Mono"/>
                <a:cs typeface="Droid Sans Mono"/>
                <a:sym typeface="Droid Sans Mono"/>
              </a:rPr>
              <a:t>Is.EqualTo</a:t>
            </a:r>
            <a:r>
              <a:rPr lang="en" dirty="0">
                <a:latin typeface="Droid Sans Mono"/>
                <a:ea typeface="Droid Sans Mono"/>
                <a:cs typeface="Droid Sans Mono"/>
                <a:sym typeface="Droid Sans Mono"/>
              </a:rPr>
              <a:t>(42)</a:t>
            </a:r>
            <a:endParaRPr dirty="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dirty="0"/>
              <a:t>How should we test the filter class?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ECG - Design</a:t>
            </a:r>
            <a:endParaRPr dirty="0"/>
          </a:p>
        </p:txBody>
      </p:sp>
      <p:sp>
        <p:nvSpPr>
          <p:cNvPr id="276" name="Google Shape;276;p41"/>
          <p:cNvSpPr txBox="1">
            <a:spLocks noGrp="1"/>
          </p:cNvSpPr>
          <p:nvPr>
            <p:ph type="body" idx="1"/>
          </p:nvPr>
        </p:nvSpPr>
        <p:spPr>
          <a:xfrm>
            <a:off x="739575" y="1029767"/>
            <a:ext cx="7667100" cy="39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Candidate design</a:t>
            </a:r>
            <a:endParaRPr/>
          </a:p>
        </p:txBody>
      </p:sp>
      <p:sp>
        <p:nvSpPr>
          <p:cNvPr id="278" name="Google Shape;278;p41"/>
          <p:cNvSpPr txBox="1">
            <a:spLocks noGrp="1"/>
          </p:cNvSpPr>
          <p:nvPr>
            <p:ph type="body" idx="1"/>
          </p:nvPr>
        </p:nvSpPr>
        <p:spPr>
          <a:xfrm>
            <a:off x="738150" y="2700886"/>
            <a:ext cx="7667100" cy="172220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 dirty="0"/>
              <a:t>We want to unit test the class </a:t>
            </a:r>
            <a:r>
              <a:rPr lang="en" b="1" dirty="0" err="1"/>
              <a:t>ECGContainer</a:t>
            </a:r>
            <a:r>
              <a:rPr lang="en" dirty="0"/>
              <a:t>. Discuss: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What are the dependencies of </a:t>
            </a:r>
            <a:r>
              <a:rPr lang="en" b="1" dirty="0" err="1"/>
              <a:t>ECGContainer</a:t>
            </a:r>
            <a:r>
              <a:rPr lang="en" b="1" dirty="0"/>
              <a:t> 	</a:t>
            </a:r>
            <a:r>
              <a:rPr lang="en" dirty="0"/>
              <a:t>	(</a:t>
            </a:r>
            <a:r>
              <a:rPr lang="en" i="1" dirty="0"/>
              <a:t>Identify</a:t>
            </a:r>
            <a:r>
              <a:rPr lang="en" dirty="0"/>
              <a:t>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How can we lower the coupling   			(</a:t>
            </a:r>
            <a:r>
              <a:rPr lang="en" i="1" dirty="0"/>
              <a:t>Interface</a:t>
            </a:r>
            <a:r>
              <a:rPr lang="en" dirty="0"/>
              <a:t>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How do we get the new dependencies into Control		(</a:t>
            </a:r>
            <a:r>
              <a:rPr lang="en" i="1" dirty="0"/>
              <a:t>Inject</a:t>
            </a:r>
            <a:r>
              <a:rPr lang="en" dirty="0"/>
              <a:t>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What test cases do we need to test </a:t>
            </a:r>
            <a:r>
              <a:rPr lang="en" dirty="0" err="1"/>
              <a:t>LastTemp</a:t>
            </a:r>
            <a:r>
              <a:rPr lang="en" dirty="0"/>
              <a:t>(a property)?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What test cases do we need to test Regulate()?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Are they state-based or interaction-based?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Are they state-based or interaction-based?</a:t>
            </a:r>
            <a:endParaRPr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9" name="Google Shape;279;p41"/>
          <p:cNvSpPr/>
          <p:nvPr/>
        </p:nvSpPr>
        <p:spPr>
          <a:xfrm>
            <a:off x="1261872" y="3689794"/>
            <a:ext cx="5441142" cy="110947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AutoShape 2" descr="UML class diagram ECG">
            <a:extLst>
              <a:ext uri="{FF2B5EF4-FFF2-40B4-BE49-F238E27FC236}">
                <a16:creationId xmlns:a16="http://schemas.microsoft.com/office/drawing/2014/main" id="{E0F506D3-2094-BF6D-1D9D-800148D71E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633222"/>
            <a:ext cx="2090928" cy="209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K"/>
          </a:p>
        </p:txBody>
      </p:sp>
      <p:sp>
        <p:nvSpPr>
          <p:cNvPr id="3" name="AutoShape 4" descr="UML class diagram ECG">
            <a:extLst>
              <a:ext uri="{FF2B5EF4-FFF2-40B4-BE49-F238E27FC236}">
                <a16:creationId xmlns:a16="http://schemas.microsoft.com/office/drawing/2014/main" id="{A2E04F3D-D03D-FC64-B9CC-8B6B165C79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633222"/>
            <a:ext cx="2090928" cy="209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C354A-C515-4EC4-0909-377587512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734" y="737811"/>
            <a:ext cx="4026660" cy="170480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>
            <a:spLocks noGrp="1"/>
          </p:cNvSpPr>
          <p:nvPr>
            <p:ph type="pic" idx="2"/>
          </p:nvPr>
        </p:nvSpPr>
        <p:spPr>
          <a:xfrm>
            <a:off x="236996" y="236935"/>
            <a:ext cx="8670000" cy="46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1" name="Google Shape;29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39999"/>
            <a:ext cx="9290825" cy="506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fake?</a:t>
            </a:r>
            <a:endParaRPr/>
          </a:p>
        </p:txBody>
      </p:sp>
      <p:sp>
        <p:nvSpPr>
          <p:cNvPr id="297" name="Google Shape;297;p44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339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 b="1" dirty="0"/>
              <a:t>WHAT</a:t>
            </a:r>
            <a:r>
              <a:rPr lang="en" dirty="0"/>
              <a:t>: A fake is a “fake” version of a class</a:t>
            </a:r>
            <a:endParaRPr dirty="0"/>
          </a:p>
          <a:p>
            <a:pPr marL="9144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 b="1" dirty="0"/>
              <a:t>WHY</a:t>
            </a:r>
            <a:r>
              <a:rPr lang="en" dirty="0"/>
              <a:t>: We use fakes to substitute a UUT’s “real” dependencies. We write the fakes, so we control their behavior. This means that we can test the UUT in isolation.</a:t>
            </a:r>
            <a:endParaRPr dirty="0"/>
          </a:p>
          <a:p>
            <a:pPr marL="9144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 b="1" dirty="0"/>
              <a:t>HOW</a:t>
            </a:r>
            <a:r>
              <a:rPr lang="en" dirty="0"/>
              <a:t>: We enable the use of fakes by using Triple-I:</a:t>
            </a:r>
            <a:endParaRPr dirty="0"/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i="1" dirty="0"/>
              <a:t>Identifying</a:t>
            </a:r>
            <a:r>
              <a:rPr lang="en" dirty="0"/>
              <a:t> the dependencies</a:t>
            </a:r>
            <a:endParaRPr dirty="0"/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dirty="0"/>
              <a:t>Inserting </a:t>
            </a:r>
            <a:r>
              <a:rPr lang="en" i="1" dirty="0"/>
              <a:t>interfaces</a:t>
            </a:r>
            <a:r>
              <a:rPr lang="en" dirty="0"/>
              <a:t> for them, and </a:t>
            </a:r>
            <a:endParaRPr dirty="0"/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i="1" dirty="0"/>
              <a:t>Injecting</a:t>
            </a:r>
            <a:r>
              <a:rPr lang="en" dirty="0"/>
              <a:t> the dependencies into the UUT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5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fake - example</a:t>
            </a:r>
            <a:endParaRPr/>
          </a:p>
        </p:txBody>
      </p:sp>
      <p:sp>
        <p:nvSpPr>
          <p:cNvPr id="303" name="Google Shape;303;p45"/>
          <p:cNvSpPr/>
          <p:nvPr/>
        </p:nvSpPr>
        <p:spPr>
          <a:xfrm>
            <a:off x="237000" y="916000"/>
            <a:ext cx="2114700" cy="1237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House has references to interfaces, so it does not know (or care) which concrete implementations it uses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04" name="Google Shape;30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100" y="887870"/>
            <a:ext cx="6487501" cy="3115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types</a:t>
            </a:r>
            <a:endParaRPr/>
          </a:p>
        </p:txBody>
      </p:sp>
      <p:sp>
        <p:nvSpPr>
          <p:cNvPr id="310" name="Google Shape;310;p46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339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 dirty="0"/>
              <a:t>Unit tests fall into one of two types:</a:t>
            </a:r>
            <a:endParaRPr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 i="1" dirty="0"/>
              <a:t>State-based</a:t>
            </a:r>
            <a:r>
              <a:rPr lang="en" dirty="0"/>
              <a:t> tests are used to test if the UUT is in the expected </a:t>
            </a:r>
            <a:r>
              <a:rPr lang="en" i="1" dirty="0"/>
              <a:t>state</a:t>
            </a:r>
            <a:r>
              <a:rPr lang="en" dirty="0"/>
              <a:t> after we have acted upon it.</a:t>
            </a:r>
            <a:endParaRPr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 i="1" dirty="0"/>
              <a:t>Interaction-based</a:t>
            </a:r>
            <a:r>
              <a:rPr lang="en" dirty="0"/>
              <a:t> tests are used to test if the UUT has had the expected </a:t>
            </a:r>
            <a:r>
              <a:rPr lang="en" i="1" dirty="0"/>
              <a:t>interaction</a:t>
            </a:r>
            <a:r>
              <a:rPr lang="en" dirty="0"/>
              <a:t> with its dependencies as a result of our acting upon it.</a:t>
            </a:r>
            <a:endParaRPr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 dirty="0"/>
              <a:t>Each test type uses its own type of fake</a:t>
            </a:r>
            <a:endParaRPr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7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State-based tests: Fake is a called STUB</a:t>
            </a:r>
            <a:endParaRPr dirty="0"/>
          </a:p>
        </p:txBody>
      </p:sp>
      <p:sp>
        <p:nvSpPr>
          <p:cNvPr id="316" name="Google Shape;316;p47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339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 dirty="0"/>
              <a:t>For state-based testing, the fake is called a stub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Stubs exist to provide the UUT with the dependencies it needs to function (i.e. to return a value or just be present)</a:t>
            </a:r>
            <a:endParaRPr dirty="0"/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 dirty="0"/>
              <a:t>The procedure for state-based tests is the usual:</a:t>
            </a:r>
            <a:endParaRPr dirty="0"/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i="1" dirty="0"/>
              <a:t>Arrange</a:t>
            </a:r>
            <a:r>
              <a:rPr lang="en" dirty="0"/>
              <a:t> 	Setup your UUT (and its dependencies)</a:t>
            </a:r>
            <a:endParaRPr dirty="0"/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i="1" dirty="0"/>
              <a:t>Act</a:t>
            </a:r>
            <a:r>
              <a:rPr lang="en" dirty="0"/>
              <a:t> 	Stimulate the UUT</a:t>
            </a:r>
            <a:endParaRPr dirty="0"/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i="1" dirty="0"/>
              <a:t>Assert</a:t>
            </a:r>
            <a:r>
              <a:rPr lang="en" dirty="0"/>
              <a:t> 	That the </a:t>
            </a:r>
            <a:r>
              <a:rPr lang="en" dirty="0">
                <a:solidFill>
                  <a:srgbClr val="FF0000"/>
                </a:solidFill>
              </a:rPr>
              <a:t>UUT</a:t>
            </a:r>
            <a:r>
              <a:rPr lang="en" dirty="0"/>
              <a:t> is in the expected state.</a:t>
            </a:r>
            <a:endParaRPr dirty="0"/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 dirty="0"/>
              <a:t>A stub can </a:t>
            </a:r>
            <a:r>
              <a:rPr lang="en" u="sng" dirty="0"/>
              <a:t>never</a:t>
            </a:r>
            <a:r>
              <a:rPr lang="en" dirty="0"/>
              <a:t> cause a test to fail, since the assertion is on UUT, </a:t>
            </a:r>
            <a:r>
              <a:rPr lang="en" u="sng" dirty="0"/>
              <a:t>never</a:t>
            </a:r>
            <a:r>
              <a:rPr lang="en" dirty="0"/>
              <a:t> on the stub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8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State-based tests - Assert on UUT</a:t>
            </a:r>
            <a:endParaRPr/>
          </a:p>
        </p:txBody>
      </p:sp>
      <p:pic>
        <p:nvPicPr>
          <p:cNvPr id="322" name="Google Shape;32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850" y="1759895"/>
            <a:ext cx="521970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8"/>
          <p:cNvSpPr txBox="1"/>
          <p:nvPr/>
        </p:nvSpPr>
        <p:spPr>
          <a:xfrm>
            <a:off x="320224" y="973424"/>
            <a:ext cx="5531935" cy="99253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marL="457200" lvl="0" indent="-32385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" sz="1500" i="1" dirty="0">
                <a:solidFill>
                  <a:schemeClr val="dk1"/>
                </a:solidFill>
              </a:rPr>
              <a:t>Arrange</a:t>
            </a:r>
            <a:r>
              <a:rPr lang="en" sz="1500" dirty="0">
                <a:solidFill>
                  <a:schemeClr val="dk1"/>
                </a:solidFill>
              </a:rPr>
              <a:t> 	Setup your UUT (and its dependencies)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" sz="1500" i="1" dirty="0">
                <a:solidFill>
                  <a:schemeClr val="dk1"/>
                </a:solidFill>
              </a:rPr>
              <a:t>Act</a:t>
            </a:r>
            <a:r>
              <a:rPr lang="en" sz="1500" dirty="0">
                <a:solidFill>
                  <a:schemeClr val="dk1"/>
                </a:solidFill>
              </a:rPr>
              <a:t> 		Stimulate the UUT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" sz="1500" i="1" dirty="0">
                <a:solidFill>
                  <a:schemeClr val="dk1"/>
                </a:solidFill>
              </a:rPr>
              <a:t>Assert</a:t>
            </a:r>
            <a:r>
              <a:rPr lang="en" sz="1500" dirty="0">
                <a:solidFill>
                  <a:schemeClr val="dk1"/>
                </a:solidFill>
              </a:rPr>
              <a:t> 	That the </a:t>
            </a:r>
            <a:r>
              <a:rPr lang="en" sz="1500" dirty="0"/>
              <a:t>UUT</a:t>
            </a:r>
            <a:r>
              <a:rPr lang="en" sz="1500" dirty="0">
                <a:solidFill>
                  <a:schemeClr val="dk1"/>
                </a:solidFill>
              </a:rPr>
              <a:t> is in the expected state.</a:t>
            </a:r>
            <a:endParaRPr dirty="0"/>
          </a:p>
        </p:txBody>
      </p:sp>
      <p:sp>
        <p:nvSpPr>
          <p:cNvPr id="324" name="Google Shape;324;p48"/>
          <p:cNvSpPr txBox="1"/>
          <p:nvPr/>
        </p:nvSpPr>
        <p:spPr>
          <a:xfrm>
            <a:off x="995200" y="3840775"/>
            <a:ext cx="3823200" cy="46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a state-based test, the assertion is ALWAYS on the UUT, NEVER on the fake(s)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9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Interaction-based tests: Fake is called a Mock</a:t>
            </a:r>
            <a:endParaRPr sz="3000" dirty="0"/>
          </a:p>
        </p:txBody>
      </p:sp>
      <p:sp>
        <p:nvSpPr>
          <p:cNvPr id="330" name="Google Shape;330;p49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339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 dirty="0"/>
              <a:t>For interaction-based testing, the fake is called a mock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We wish to test that the UUT had the expected interactions with the dependencies, so the mock must “</a:t>
            </a:r>
            <a:r>
              <a:rPr lang="en" i="1" dirty="0"/>
              <a:t>record</a:t>
            </a:r>
            <a:r>
              <a:rPr lang="en" dirty="0"/>
              <a:t>” if the interaction took place</a:t>
            </a:r>
            <a:endParaRPr dirty="0"/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 dirty="0"/>
              <a:t>The procedure for interaction-based tests is the usual:</a:t>
            </a:r>
            <a:endParaRPr dirty="0"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i="1" dirty="0"/>
              <a:t>Arrange</a:t>
            </a:r>
            <a:r>
              <a:rPr lang="en" dirty="0"/>
              <a:t> 	Setup your UUT (and its dependencies)</a:t>
            </a:r>
            <a:endParaRPr dirty="0"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i="1" dirty="0"/>
              <a:t>Act</a:t>
            </a:r>
            <a:r>
              <a:rPr lang="en" dirty="0"/>
              <a:t> 		Stimulate the UUT</a:t>
            </a:r>
            <a:endParaRPr dirty="0"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i="1" dirty="0"/>
              <a:t>Assert</a:t>
            </a:r>
            <a:r>
              <a:rPr lang="en" dirty="0"/>
              <a:t> 	That the </a:t>
            </a:r>
            <a:r>
              <a:rPr lang="en" dirty="0">
                <a:solidFill>
                  <a:srgbClr val="FF0000"/>
                </a:solidFill>
              </a:rPr>
              <a:t>mock</a:t>
            </a:r>
            <a:r>
              <a:rPr lang="en" dirty="0"/>
              <a:t> received the expected interactions with the UUT.</a:t>
            </a:r>
            <a:endParaRPr dirty="0"/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 dirty="0"/>
              <a:t>The mock </a:t>
            </a:r>
            <a:r>
              <a:rPr lang="en" i="1" dirty="0"/>
              <a:t>can</a:t>
            </a:r>
            <a:r>
              <a:rPr lang="en" dirty="0"/>
              <a:t> cause a test to fail since the assertion is on the mock.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Interaction-based tests: Assert on Mock</a:t>
            </a:r>
            <a:endParaRPr/>
          </a:p>
        </p:txBody>
      </p:sp>
      <p:sp>
        <p:nvSpPr>
          <p:cNvPr id="336" name="Google Shape;336;p50"/>
          <p:cNvSpPr txBox="1">
            <a:spLocks noGrp="1"/>
          </p:cNvSpPr>
          <p:nvPr>
            <p:ph type="body" idx="1"/>
          </p:nvPr>
        </p:nvSpPr>
        <p:spPr>
          <a:xfrm>
            <a:off x="739575" y="1029769"/>
            <a:ext cx="7667100" cy="100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 dirty="0"/>
              <a:t>In interaction-based tests, we also follow the Arrange-Act-Assert strategy.</a:t>
            </a:r>
            <a:endParaRPr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 dirty="0"/>
              <a:t>Assertions are on the mock object – </a:t>
            </a:r>
            <a:r>
              <a:rPr lang="en" i="1" dirty="0"/>
              <a:t>not</a:t>
            </a:r>
            <a:r>
              <a:rPr lang="en" dirty="0"/>
              <a:t> the UUT</a:t>
            </a:r>
            <a:endParaRPr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37" name="Google Shape;33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113" y="2381088"/>
            <a:ext cx="5038725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50"/>
          <p:cNvSpPr txBox="1"/>
          <p:nvPr/>
        </p:nvSpPr>
        <p:spPr>
          <a:xfrm>
            <a:off x="5448950" y="4103950"/>
            <a:ext cx="3089100" cy="49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an interaction-based test, the assertion is on the mock, not the UUT</a:t>
            </a:r>
            <a:endParaRPr dirty="0"/>
          </a:p>
        </p:txBody>
      </p:sp>
      <p:cxnSp>
        <p:nvCxnSpPr>
          <p:cNvPr id="339" name="Google Shape;339;p50"/>
          <p:cNvCxnSpPr/>
          <p:nvPr/>
        </p:nvCxnSpPr>
        <p:spPr>
          <a:xfrm rot="10800000">
            <a:off x="6631400" y="3229750"/>
            <a:ext cx="362100" cy="87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285" name="Google Shape;285;p42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339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Start on </a:t>
            </a:r>
            <a:r>
              <a:rPr lang="en" b="1" dirty="0"/>
              <a:t>ECG Exercise 1. - 3</a:t>
            </a:r>
            <a:r>
              <a:rPr lang="e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Continue on </a:t>
            </a:r>
            <a:r>
              <a:rPr lang="en-GB" b="1" dirty="0"/>
              <a:t>ECG Exercise 4. - 6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Continue on </a:t>
            </a:r>
            <a:r>
              <a:rPr lang="en-GB" b="1" dirty="0"/>
              <a:t>Hospital Bed 1. – 3.</a:t>
            </a:r>
            <a:endParaRPr lang="en-GB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322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 idx="4294967295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for Testability - dependencies</a:t>
            </a:r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1384825" y="1059575"/>
            <a:ext cx="6374400" cy="326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“In order to test a functionality of a class, we first need to </a:t>
            </a:r>
            <a:r>
              <a:rPr lang="en" b="1"/>
              <a:t>detach it from the rest of system in which it is designed to work</a:t>
            </a:r>
            <a:r>
              <a:rPr lang="en"/>
              <a:t>. We then need to create an instance from that class, activate the tested functionality and finish by making sure the resulting behavior matches our expectations. </a:t>
            </a:r>
            <a:endParaRPr/>
          </a:p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However, u</a:t>
            </a:r>
            <a:r>
              <a:rPr lang="en" b="1"/>
              <a:t>nless the system is designed specifically to enable this, in most cases, it will not be simple</a:t>
            </a:r>
            <a:r>
              <a:rPr lang="en"/>
              <a:t>.”</a:t>
            </a:r>
            <a:endParaRPr/>
          </a:p>
          <a:p>
            <a:pPr marL="0" lvl="0" indent="0" algn="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/>
              <a:t>Gil Zilberfeld, http://www.infoq.com/articles/Testability</a:t>
            </a:r>
            <a:endParaRPr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ECG - Fakes</a:t>
            </a:r>
            <a:endParaRPr dirty="0"/>
          </a:p>
        </p:txBody>
      </p:sp>
      <p:sp>
        <p:nvSpPr>
          <p:cNvPr id="276" name="Google Shape;276;p41"/>
          <p:cNvSpPr txBox="1">
            <a:spLocks noGrp="1"/>
          </p:cNvSpPr>
          <p:nvPr>
            <p:ph type="body" idx="1"/>
          </p:nvPr>
        </p:nvSpPr>
        <p:spPr>
          <a:xfrm>
            <a:off x="739575" y="1029767"/>
            <a:ext cx="7667100" cy="39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Candidate design</a:t>
            </a:r>
            <a:endParaRPr/>
          </a:p>
        </p:txBody>
      </p:sp>
      <p:sp>
        <p:nvSpPr>
          <p:cNvPr id="278" name="Google Shape;278;p41"/>
          <p:cNvSpPr txBox="1">
            <a:spLocks noGrp="1"/>
          </p:cNvSpPr>
          <p:nvPr>
            <p:ph type="body" idx="1"/>
          </p:nvPr>
        </p:nvSpPr>
        <p:spPr>
          <a:xfrm>
            <a:off x="738150" y="2700886"/>
            <a:ext cx="7667100" cy="172220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 dirty="0"/>
              <a:t>We want to unit test the class </a:t>
            </a:r>
            <a:r>
              <a:rPr lang="en" b="1" dirty="0" err="1"/>
              <a:t>ECGContainer</a:t>
            </a:r>
            <a:r>
              <a:rPr lang="en" dirty="0"/>
              <a:t>. Discuss: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 dirty="0"/>
              <a:t>What are the dependencies of </a:t>
            </a:r>
            <a:r>
              <a:rPr lang="en" b="1" strike="sngStrike" dirty="0" err="1"/>
              <a:t>ECGContainer</a:t>
            </a:r>
            <a:r>
              <a:rPr lang="en" b="1" strike="sngStrike" dirty="0"/>
              <a:t> 	</a:t>
            </a:r>
            <a:r>
              <a:rPr lang="en" strike="sngStrike" dirty="0"/>
              <a:t>	(</a:t>
            </a:r>
            <a:r>
              <a:rPr lang="en" i="1" strike="sngStrike" dirty="0"/>
              <a:t>Identify</a:t>
            </a:r>
            <a:r>
              <a:rPr lang="en" strike="sngStrike" dirty="0"/>
              <a:t>)</a:t>
            </a:r>
            <a:endParaRPr strike="sngStrike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 dirty="0"/>
              <a:t>How can we lower the coupling   			(</a:t>
            </a:r>
            <a:r>
              <a:rPr lang="en" i="1" strike="sngStrike" dirty="0"/>
              <a:t>Interface</a:t>
            </a:r>
            <a:r>
              <a:rPr lang="en" strike="sngStrike" dirty="0"/>
              <a:t>)</a:t>
            </a:r>
            <a:endParaRPr strike="sngStrike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 dirty="0"/>
              <a:t>How do we get the new dependencies into Control		(</a:t>
            </a:r>
            <a:r>
              <a:rPr lang="en" i="1" strike="sngStrike" dirty="0"/>
              <a:t>Inject</a:t>
            </a:r>
            <a:r>
              <a:rPr lang="en" strike="sngStrike" dirty="0"/>
              <a:t>)</a:t>
            </a:r>
            <a:endParaRPr strike="sngStrike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What test cases do we need, to test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" dirty="0"/>
              <a:t>(a property)?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What test cases do we need, to test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ProcessSample</a:t>
            </a:r>
            <a:r>
              <a:rPr lang="en" dirty="0"/>
              <a:t>()?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Are they state-based or interaction-based?</a:t>
            </a:r>
            <a:endParaRPr dirty="0"/>
          </a:p>
        </p:txBody>
      </p:sp>
      <p:sp>
        <p:nvSpPr>
          <p:cNvPr id="2" name="AutoShape 2" descr="UML class diagram ECG">
            <a:extLst>
              <a:ext uri="{FF2B5EF4-FFF2-40B4-BE49-F238E27FC236}">
                <a16:creationId xmlns:a16="http://schemas.microsoft.com/office/drawing/2014/main" id="{E0F506D3-2094-BF6D-1D9D-800148D71E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633222"/>
            <a:ext cx="2090928" cy="209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K"/>
          </a:p>
        </p:txBody>
      </p:sp>
      <p:sp>
        <p:nvSpPr>
          <p:cNvPr id="3" name="AutoShape 4" descr="UML class diagram ECG">
            <a:extLst>
              <a:ext uri="{FF2B5EF4-FFF2-40B4-BE49-F238E27FC236}">
                <a16:creationId xmlns:a16="http://schemas.microsoft.com/office/drawing/2014/main" id="{A2E04F3D-D03D-FC64-B9CC-8B6B165C79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633222"/>
            <a:ext cx="2090928" cy="209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C354A-C515-4EC4-0909-377587512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734" y="737811"/>
            <a:ext cx="4026660" cy="170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5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1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ECS - Fakes</a:t>
            </a:r>
            <a:endParaRPr/>
          </a:p>
        </p:txBody>
      </p:sp>
      <p:sp>
        <p:nvSpPr>
          <p:cNvPr id="345" name="Google Shape;345;p51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33909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 dirty="0"/>
              <a:t>Do we have </a:t>
            </a:r>
            <a:r>
              <a:rPr lang="en" dirty="0">
                <a:solidFill>
                  <a:srgbClr val="FF0000"/>
                </a:solidFill>
              </a:rPr>
              <a:t>state</a:t>
            </a:r>
            <a:r>
              <a:rPr lang="en" dirty="0"/>
              <a:t> based tests?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What do we test with these?	</a:t>
            </a:r>
            <a:endParaRPr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dirty="0"/>
              <a:t>Do we have </a:t>
            </a:r>
            <a:r>
              <a:rPr lang="en" dirty="0">
                <a:solidFill>
                  <a:srgbClr val="FF0000"/>
                </a:solidFill>
              </a:rPr>
              <a:t>interaction</a:t>
            </a:r>
            <a:r>
              <a:rPr lang="en" dirty="0"/>
              <a:t> based tests?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What do we test with these?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2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Caution: Avoid complex mocks</a:t>
            </a:r>
            <a:endParaRPr/>
          </a:p>
        </p:txBody>
      </p:sp>
      <p:sp>
        <p:nvSpPr>
          <p:cNvPr id="352" name="Google Shape;352;p52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339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To allow assertions to be made, the mock will to store….what?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fact that a method was called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times a method was called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Parameters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 sequence</a:t>
            </a:r>
            <a:endParaRPr/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This typically make mocks more complicated than stubs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 longer to write, harder to re-use, more error-prone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Soon, you will have to test the mocks :(</a:t>
            </a:r>
            <a:endParaRPr/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Protip: Strive to keep your mocks simple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- test types</a:t>
            </a:r>
            <a:endParaRPr/>
          </a:p>
        </p:txBody>
      </p:sp>
      <p:sp>
        <p:nvSpPr>
          <p:cNvPr id="358" name="Google Shape;358;p53"/>
          <p:cNvSpPr txBox="1">
            <a:spLocks noGrp="1"/>
          </p:cNvSpPr>
          <p:nvPr>
            <p:ph type="body" idx="1"/>
          </p:nvPr>
        </p:nvSpPr>
        <p:spPr>
          <a:xfrm>
            <a:off x="739575" y="1029775"/>
            <a:ext cx="6118500" cy="339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The big differences between state- and interaction-based tests is </a:t>
            </a:r>
            <a:r>
              <a:rPr lang="en" i="1"/>
              <a:t>where</a:t>
            </a:r>
            <a:r>
              <a:rPr lang="en"/>
              <a:t> you make the assertion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State-based test (stubs)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acts on UUT - UUT might interact with stub, but will change state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asserts that </a:t>
            </a:r>
            <a:r>
              <a:rPr lang="en">
                <a:solidFill>
                  <a:srgbClr val="FF0000"/>
                </a:solidFill>
              </a:rPr>
              <a:t>UUT</a:t>
            </a:r>
            <a:r>
              <a:rPr lang="en"/>
              <a:t> assumed the expected state 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Interaction-based test (mocks)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acts on UUT - UUT interacts with mock and might change state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asserts on </a:t>
            </a:r>
            <a:r>
              <a:rPr lang="en">
                <a:solidFill>
                  <a:srgbClr val="FF0000"/>
                </a:solidFill>
              </a:rPr>
              <a:t>mock</a:t>
            </a:r>
            <a:r>
              <a:rPr lang="en"/>
              <a:t> that UUT interacted as expected with the mock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9" name="Google Shape;35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647" y="3097600"/>
            <a:ext cx="2178750" cy="12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7650" y="1550600"/>
            <a:ext cx="2178750" cy="1285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750" y="-828000"/>
            <a:ext cx="9257475" cy="6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5"/>
          <p:cNvSpPr>
            <a:spLocks noGrp="1"/>
          </p:cNvSpPr>
          <p:nvPr>
            <p:ph type="pic" idx="2"/>
          </p:nvPr>
        </p:nvSpPr>
        <p:spPr>
          <a:xfrm>
            <a:off x="236996" y="236935"/>
            <a:ext cx="8670000" cy="46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1" name="Google Shape;371;p55"/>
          <p:cNvPicPr preferRelativeResize="0"/>
          <p:nvPr/>
        </p:nvPicPr>
        <p:blipFill rotWithShape="1">
          <a:blip r:embed="rId3">
            <a:alphaModFix/>
          </a:blip>
          <a:srcRect l="1883" t="14694" r="5308" b="8210"/>
          <a:stretch/>
        </p:blipFill>
        <p:spPr>
          <a:xfrm>
            <a:off x="444151" y="0"/>
            <a:ext cx="82556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Towards controlling dependencies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339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A testable design allows us to detach a single class (the UUT) from the rest of the system.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Then, we can control which dependencies the UUT uses, e.g. our “fake” versions of the dependencies 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There are 3 steps towards control (III or Triple-I):</a:t>
            </a:r>
            <a:endParaRPr/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b="1"/>
              <a:t>IDENTIFY</a:t>
            </a:r>
            <a:r>
              <a:rPr lang="en"/>
              <a:t> 	Identify the external dependency</a:t>
            </a:r>
            <a:endParaRPr/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b="1"/>
              <a:t>INTERFACE</a:t>
            </a:r>
            <a:r>
              <a:rPr lang="en"/>
              <a:t> 	Introduce an interface (TAOUT: a seam) at 	the dependency</a:t>
            </a:r>
            <a:endParaRPr/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b="1"/>
              <a:t>INJECT</a:t>
            </a:r>
            <a:r>
              <a:rPr lang="en"/>
              <a:t>		Replace (inject) the dependency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IDENTIFY the dependencies</a:t>
            </a:r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739575" y="1167325"/>
            <a:ext cx="2793000" cy="332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class </a:t>
            </a:r>
            <a:r>
              <a:rPr lang="en" sz="900">
                <a:solidFill>
                  <a:srgbClr val="808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House</a:t>
            </a:r>
            <a:endParaRPr sz="900">
              <a:solidFill>
                <a:srgbClr val="808080"/>
              </a:solidFill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private readonly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Bedroom </a:t>
            </a:r>
            <a:r>
              <a:rPr lang="en" sz="900" b="1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_bedroom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private readonly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Kitchen </a:t>
            </a:r>
            <a:r>
              <a:rPr lang="en" sz="900" b="1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_kitchen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private readonly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FrontDoor </a:t>
            </a:r>
            <a:r>
              <a:rPr lang="en" sz="900" b="1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_door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public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House()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{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</a:t>
            </a:r>
            <a:r>
              <a:rPr lang="en" sz="900" b="1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_bedroom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=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new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Bedroom();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</a:t>
            </a:r>
            <a:r>
              <a:rPr lang="en" sz="900" b="1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_kitchen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=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new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Kitchen();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</a:t>
            </a:r>
            <a:r>
              <a:rPr lang="en" sz="900" b="1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_door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=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new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FrontDoor();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}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public void </a:t>
            </a:r>
            <a:r>
              <a:rPr lang="en" sz="900">
                <a:solidFill>
                  <a:srgbClr val="808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Leave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{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</a:t>
            </a:r>
            <a:r>
              <a:rPr lang="en" sz="900" b="1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_kitchen</a:t>
            </a:r>
            <a:endParaRPr sz="900" b="1">
              <a:solidFill>
                <a:srgbClr val="660E7A"/>
              </a:solidFill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    .ShutDownAllAppliances();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</a:t>
            </a:r>
            <a:r>
              <a:rPr lang="en" sz="900" b="1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_bedroom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.TurnLightOff();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</a:t>
            </a:r>
            <a:r>
              <a:rPr lang="en" sz="900" b="1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_door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.Lock();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}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900" b="1">
              <a:solidFill>
                <a:srgbClr val="000080"/>
              </a:solidFill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76" name="Google Shape;176;p27"/>
          <p:cNvSpPr/>
          <p:nvPr/>
        </p:nvSpPr>
        <p:spPr>
          <a:xfrm>
            <a:off x="3887175" y="820675"/>
            <a:ext cx="2128500" cy="8130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Where are the 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dependencies?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" name="Google Shape;177;p27"/>
          <p:cNvSpPr/>
          <p:nvPr/>
        </p:nvSpPr>
        <p:spPr>
          <a:xfrm>
            <a:off x="5685100" y="877175"/>
            <a:ext cx="2187300" cy="12615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is the problem?What is the design flaw?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27"/>
          <p:cNvSpPr/>
          <p:nvPr/>
        </p:nvSpPr>
        <p:spPr>
          <a:xfrm>
            <a:off x="3448400" y="1579400"/>
            <a:ext cx="507300" cy="354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172" y="2735322"/>
            <a:ext cx="4766400" cy="14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INTERFACE – Loosen the coupling</a:t>
            </a:r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1"/>
          </p:nvPr>
        </p:nvSpPr>
        <p:spPr>
          <a:xfrm>
            <a:off x="739575" y="3856550"/>
            <a:ext cx="76671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can loosen the coupling by introducing interfaces to the dependencies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263" y="735476"/>
            <a:ext cx="5477726" cy="29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INTERFACE – Loosen the coupling</a:t>
            </a: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1"/>
          </p:nvPr>
        </p:nvSpPr>
        <p:spPr>
          <a:xfrm>
            <a:off x="739575" y="1029768"/>
            <a:ext cx="7667100" cy="93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does House really want to do with the Bedroom?</a:t>
            </a:r>
            <a:endParaRPr/>
          </a:p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“To call </a:t>
            </a: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TurnLightOff()</a:t>
            </a:r>
            <a:r>
              <a:rPr lang="en"/>
              <a:t> on its Bedroom object”, or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“To turn the light off in the bedroom”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996" y="1968477"/>
            <a:ext cx="7288255" cy="221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/>
          <p:nvPr/>
        </p:nvSpPr>
        <p:spPr>
          <a:xfrm>
            <a:off x="6291475" y="999000"/>
            <a:ext cx="2438700" cy="10692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How can interfaces help us?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Where do the interfaces go?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How does this further testability?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INTERFACE – Loosen the coupling</a:t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550" y="895345"/>
            <a:ext cx="629602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2: INTERFACE – Loosen the coupling</a:t>
            </a:r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body" idx="1"/>
          </p:nvPr>
        </p:nvSpPr>
        <p:spPr>
          <a:xfrm>
            <a:off x="739575" y="1029775"/>
            <a:ext cx="2862000" cy="35598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class </a:t>
            </a:r>
            <a:r>
              <a:rPr lang="en" sz="900">
                <a:solidFill>
                  <a:srgbClr val="808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House 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  <a:endParaRPr sz="90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private readonly 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IBedroom </a:t>
            </a:r>
            <a:r>
              <a:rPr lang="en" sz="900" b="1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_bedroom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  <a:endParaRPr sz="90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private readonly 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IKitchen </a:t>
            </a:r>
            <a:r>
              <a:rPr lang="en" sz="900" b="1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_kitchen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  <a:endParaRPr sz="90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private readonly 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IFrontDoor </a:t>
            </a:r>
            <a:r>
              <a:rPr lang="en" sz="900" b="1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_door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  <a:endParaRPr sz="90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90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public 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House() {</a:t>
            </a:r>
            <a:endParaRPr sz="90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</a:t>
            </a:r>
            <a:r>
              <a:rPr lang="en" sz="900" b="1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_bedroom 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=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new 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Bedroom();</a:t>
            </a:r>
            <a:endParaRPr sz="90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</a:t>
            </a:r>
            <a:r>
              <a:rPr lang="en" sz="900" b="1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_kitchen 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=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new 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Kitchen();</a:t>
            </a:r>
            <a:endParaRPr sz="90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</a:t>
            </a:r>
            <a:r>
              <a:rPr lang="en" sz="900" b="1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_door 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=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new 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FrontDoor();</a:t>
            </a:r>
            <a:endParaRPr sz="90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}</a:t>
            </a:r>
            <a:endParaRPr sz="90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90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public void </a:t>
            </a:r>
            <a:r>
              <a:rPr lang="en" sz="900">
                <a:solidFill>
                  <a:srgbClr val="808080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Leavehouse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() {</a:t>
            </a:r>
            <a:endParaRPr sz="90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</a:t>
            </a:r>
            <a:r>
              <a:rPr lang="en" sz="900" b="1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_kitchen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.ShutDownAllAppliances();</a:t>
            </a:r>
            <a:endParaRPr sz="90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</a:t>
            </a:r>
            <a:r>
              <a:rPr lang="en" sz="900" b="1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_bedroom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.TurnLightOff();</a:t>
            </a:r>
            <a:endParaRPr sz="90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</a:t>
            </a:r>
            <a:r>
              <a:rPr lang="en" sz="900" b="1">
                <a:solidFill>
                  <a:srgbClr val="660E7A"/>
                </a:solidFill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_door</a:t>
            </a: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.Lock();</a:t>
            </a:r>
            <a:endParaRPr sz="90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}</a:t>
            </a:r>
            <a:endParaRPr sz="90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}</a:t>
            </a:r>
            <a:endParaRPr sz="900"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900" b="1">
              <a:solidFill>
                <a:srgbClr val="000080"/>
              </a:solidFill>
              <a:highlight>
                <a:srgbClr val="FFFFFF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07" name="Google Shape;207;p31"/>
          <p:cNvSpPr/>
          <p:nvPr/>
        </p:nvSpPr>
        <p:spPr>
          <a:xfrm>
            <a:off x="4345375" y="804125"/>
            <a:ext cx="2015100" cy="6651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Are we happy now?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800" y="1738174"/>
            <a:ext cx="5042001" cy="26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</TotalTime>
  <Words>2168</Words>
  <Application>Microsoft Macintosh PowerPoint</Application>
  <PresentationFormat>On-screen Show (16:9)</PresentationFormat>
  <Paragraphs>323</Paragraphs>
  <Slides>35</Slides>
  <Notes>35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Droid Sans Mono</vt:lpstr>
      <vt:lpstr>Georgia</vt:lpstr>
      <vt:lpstr>Noto Sans Symbols</vt:lpstr>
      <vt:lpstr>AU 16:9</vt:lpstr>
      <vt:lpstr>Testability + Fakes</vt:lpstr>
      <vt:lpstr>Unit-Test recap</vt:lpstr>
      <vt:lpstr>Design for Testability - dependencies</vt:lpstr>
      <vt:lpstr>Towards controlling dependencies</vt:lpstr>
      <vt:lpstr>1: IDENTIFY the dependencies</vt:lpstr>
      <vt:lpstr>2: INTERFACE – Loosen the coupling</vt:lpstr>
      <vt:lpstr>2: INTERFACE – Loosen the coupling</vt:lpstr>
      <vt:lpstr>2: INTERFACE – Loosen the coupling</vt:lpstr>
      <vt:lpstr>2: INTERFACE – Loosen the coupling</vt:lpstr>
      <vt:lpstr>2: INTERFACE – How to test?</vt:lpstr>
      <vt:lpstr>3: INJECT dependency</vt:lpstr>
      <vt:lpstr>Constructor injection</vt:lpstr>
      <vt:lpstr>Property injection</vt:lpstr>
      <vt:lpstr>Dependency injection – the silver bullet?</vt:lpstr>
      <vt:lpstr>Recap - Design for testability</vt:lpstr>
      <vt:lpstr>PowerPoint Presentation</vt:lpstr>
      <vt:lpstr>Exercises</vt:lpstr>
      <vt:lpstr>Environmental Control System</vt:lpstr>
      <vt:lpstr>ECS</vt:lpstr>
      <vt:lpstr>ECG - Design</vt:lpstr>
      <vt:lpstr>PowerPoint Presentation</vt:lpstr>
      <vt:lpstr>What is a fake?</vt:lpstr>
      <vt:lpstr>What is a fake - example</vt:lpstr>
      <vt:lpstr>Test types</vt:lpstr>
      <vt:lpstr>State-based tests: Fake is a called STUB</vt:lpstr>
      <vt:lpstr>State-based tests - Assert on UUT</vt:lpstr>
      <vt:lpstr>Interaction-based tests: Fake is called a Mock</vt:lpstr>
      <vt:lpstr>Interaction-based tests: Assert on Mock</vt:lpstr>
      <vt:lpstr>Exercises</vt:lpstr>
      <vt:lpstr>ECG - Fakes</vt:lpstr>
      <vt:lpstr>ECS - Fakes</vt:lpstr>
      <vt:lpstr>Caution: Avoid complex mocks</vt:lpstr>
      <vt:lpstr>Recap - test types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Testability + Fakes</dc:title>
  <cp:lastModifiedBy>Henrik Bitsch Kirk</cp:lastModifiedBy>
  <cp:revision>3</cp:revision>
  <dcterms:modified xsi:type="dcterms:W3CDTF">2022-10-26T09:01:07Z</dcterms:modified>
</cp:coreProperties>
</file>