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3"/>
  </p:sldMasterIdLst>
  <p:notesMasterIdLst>
    <p:notesMasterId r:id="rId32"/>
  </p:notesMasterIdLst>
  <p:handoutMasterIdLst>
    <p:handoutMasterId r:id="rId33"/>
  </p:handoutMasterIdLst>
  <p:sldIdLst>
    <p:sldId id="261" r:id="rId14"/>
    <p:sldId id="264" r:id="rId15"/>
    <p:sldId id="262" r:id="rId16"/>
    <p:sldId id="258" r:id="rId17"/>
    <p:sldId id="265" r:id="rId18"/>
    <p:sldId id="269" r:id="rId19"/>
    <p:sldId id="268" r:id="rId20"/>
    <p:sldId id="267" r:id="rId21"/>
    <p:sldId id="266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60" r:id="rId31"/>
  </p:sldIdLst>
  <p:sldSz cx="12188825" cy="6858000"/>
  <p:notesSz cx="6797675" cy="9926638"/>
  <p:embeddedFontLst>
    <p:embeddedFont>
      <p:font typeface="AU Passata" panose="020B0803030502030804" pitchFamily="34" charset="77"/>
      <p:regular r:id="rId34"/>
      <p:bold r:id="rId35"/>
    </p:embeddedFont>
    <p:embeddedFont>
      <p:font typeface="AU Passata Light" panose="020B0303030902030804" pitchFamily="34" charset="77"/>
      <p:regular r:id="rId36"/>
      <p:bold r:id="rId37"/>
    </p:embeddedFont>
    <p:embeddedFont>
      <p:font typeface="AU Peto" pitchFamily="82" charset="77"/>
      <p:regular r:id="rId38"/>
      <p:bold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Georgia" panose="02040502050405020303" pitchFamily="18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4" autoAdjust="0"/>
    <p:restoredTop sz="93469" autoAdjust="0"/>
  </p:normalViewPr>
  <p:slideViewPr>
    <p:cSldViewPr snapToObjects="1" showGuides="1">
      <p:cViewPr varScale="1">
        <p:scale>
          <a:sx n="119" d="100"/>
          <a:sy n="119" d="100"/>
        </p:scale>
        <p:origin x="536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font" Target="fonts/font6.fntdata"/><Relationship Id="rId21" Type="http://schemas.openxmlformats.org/officeDocument/2006/relationships/slide" Target="slides/slide8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font" Target="fonts/font11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7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PlantUML</a:t>
            </a:r>
          </a:p>
          <a:p>
            <a:r>
              <a:rPr lang="en-GB" dirty="0"/>
              <a:t>@</a:t>
            </a:r>
            <a:r>
              <a:rPr lang="en-GB" dirty="0" err="1"/>
              <a:t>startuml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skinparam</a:t>
            </a:r>
            <a:r>
              <a:rPr lang="en-GB" dirty="0"/>
              <a:t> </a:t>
            </a:r>
            <a:r>
              <a:rPr lang="en-GB" dirty="0" err="1"/>
              <a:t>classAttributeIconSize</a:t>
            </a:r>
            <a:r>
              <a:rPr lang="en-GB" dirty="0"/>
              <a:t> 0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class </a:t>
            </a:r>
            <a:r>
              <a:rPr lang="en-GB" dirty="0" err="1"/>
              <a:t>ConcreteSubject</a:t>
            </a:r>
            <a:r>
              <a:rPr lang="en-GB" dirty="0"/>
              <a:t> {</a:t>
            </a:r>
          </a:p>
          <a:p>
            <a:r>
              <a:rPr lang="en-GB" dirty="0"/>
              <a:t>  - </a:t>
            </a:r>
            <a:r>
              <a:rPr lang="en-GB" dirty="0" err="1"/>
              <a:t>subjectState</a:t>
            </a:r>
            <a:r>
              <a:rPr lang="en-GB" dirty="0"/>
              <a:t>: State</a:t>
            </a:r>
          </a:p>
          <a:p>
            <a:r>
              <a:rPr lang="en-GB" dirty="0"/>
              <a:t>  + </a:t>
            </a:r>
            <a:r>
              <a:rPr lang="en-GB" dirty="0" err="1"/>
              <a:t>GetState</a:t>
            </a:r>
            <a:r>
              <a:rPr lang="en-GB" dirty="0"/>
              <a:t>(): State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abstract class Subject {</a:t>
            </a:r>
          </a:p>
          <a:p>
            <a:r>
              <a:rPr lang="en-GB" dirty="0"/>
              <a:t>  + Attach(observer: </a:t>
            </a:r>
            <a:r>
              <a:rPr lang="en-GB" dirty="0" err="1"/>
              <a:t>IObserver</a:t>
            </a:r>
            <a:r>
              <a:rPr lang="en-GB" dirty="0"/>
              <a:t>)</a:t>
            </a:r>
          </a:p>
          <a:p>
            <a:r>
              <a:rPr lang="en-GB" dirty="0"/>
              <a:t>  + Detach(observer: </a:t>
            </a:r>
            <a:r>
              <a:rPr lang="en-GB" dirty="0" err="1"/>
              <a:t>IObserver</a:t>
            </a:r>
            <a:r>
              <a:rPr lang="en-GB" dirty="0"/>
              <a:t>)</a:t>
            </a:r>
          </a:p>
          <a:p>
            <a:r>
              <a:rPr lang="en-GB" dirty="0"/>
              <a:t>  # Notify()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interface </a:t>
            </a:r>
            <a:r>
              <a:rPr lang="en-GB" dirty="0" err="1"/>
              <a:t>IObserver</a:t>
            </a:r>
            <a:r>
              <a:rPr lang="en-GB" dirty="0"/>
              <a:t> {</a:t>
            </a:r>
          </a:p>
          <a:p>
            <a:r>
              <a:rPr lang="en-GB" dirty="0"/>
              <a:t>  + Update()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class </a:t>
            </a:r>
            <a:r>
              <a:rPr lang="en-GB" dirty="0" err="1"/>
              <a:t>ConcreteObserver</a:t>
            </a:r>
            <a:r>
              <a:rPr lang="en-GB" dirty="0"/>
              <a:t> {</a:t>
            </a:r>
          </a:p>
          <a:p>
            <a:r>
              <a:rPr lang="en-GB" dirty="0"/>
              <a:t>  + Update()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@</a:t>
            </a:r>
            <a:r>
              <a:rPr lang="en-GB" dirty="0" err="1"/>
              <a:t>enduml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99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3" name="Footer Placeholder 2" hidden="1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6" name="FLD_Event" descr="{&quot;templafy&quot;:{&quot;id&quot;:&quot;138a166d-fede-44a5-8ecc-2804c9fc9e64&quot;}}">
            <a:extLst>
              <a:ext uri="{FF2B5EF4-FFF2-40B4-BE49-F238E27FC236}">
                <a16:creationId xmlns:a16="http://schemas.microsoft.com/office/drawing/2014/main" id="{94FCB787-CF58-D24B-3F9C-4CF65869F2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ST3ITS3</a:t>
            </a:r>
          </a:p>
        </p:txBody>
      </p:sp>
      <p:pic>
        <p:nvPicPr>
          <p:cNvPr id="421792411" name="SecondaryLogo" descr="{&quot;templafy&quot;:{&quot;id&quot;:&quot;6af30e69-e885-4367-9065-327d13a5336c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6113" y="5999002"/>
            <a:ext cx="1659600" cy="558000"/>
          </a:xfrm>
          <a:prstGeom prst="rect">
            <a:avLst/>
          </a:prstGeom>
        </p:spPr>
      </p:pic>
      <p:sp>
        <p:nvSpPr>
          <p:cNvPr id="8" name="OFF_logo2Computed" descr="{&quot;templafy&quot;:{&quot;id&quot;:&quot;25b8be3e-6558-43c5-8fce-9d14eeb2375f&quot;}}">
            <a:extLst>
              <a:ext uri="{FF2B5EF4-FFF2-40B4-BE49-F238E27FC236}">
                <a16:creationId xmlns:a16="http://schemas.microsoft.com/office/drawing/2014/main" id="{289B577B-AF3B-2A62-0411-5FD9FF3C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9" name="OFF_logo1Computed" descr="{&quot;templafy&quot;:{&quot;id&quot;:&quot;a1fdb61a-c788-4fc6-b2be-0fe2955e72c0&quot;}}">
            <a:extLst>
              <a:ext uri="{FF2B5EF4-FFF2-40B4-BE49-F238E27FC236}">
                <a16:creationId xmlns:a16="http://schemas.microsoft.com/office/drawing/2014/main" id="{066A6607-F6B4-2025-DA5F-AC4D1914151A}"/>
              </a:ext>
            </a:extLst>
          </p:cNvPr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Department of Electrical and Computer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354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 noRot="1" noMove="1" noResize="1" noEditPoints="1" noAdjustHandles="1" noChangeArrowheads="1" noChangeShapeType="1"/>
          </p:cNvSpPr>
          <p:nvPr>
            <p:ph type="dt" sz="half" idx="12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3" name="Footer Placeholder 2" hidden="1"/>
          <p:cNvSpPr>
            <a:spLocks noGrp="1" noRot="1" noMove="1" noResize="1" noEditPoints="1" noAdjustHandles="1" noChangeArrowheads="1" noChangeShapeType="1"/>
          </p:cNvSpPr>
          <p:nvPr>
            <p:ph type="ftr" sz="quarter" idx="13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7" name="FLD_Event" descr="{&quot;templafy&quot;:{&quot;id&quot;:&quot;cae1ecc3-91b3-4f5b-88ed-5860c672ac8a&quot;}}">
            <a:extLst>
              <a:ext uri="{FF2B5EF4-FFF2-40B4-BE49-F238E27FC236}">
                <a16:creationId xmlns:a16="http://schemas.microsoft.com/office/drawing/2014/main" id="{163F40E2-4217-07B0-ECD8-2A4A14C886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ST3ITS3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70522339" name="SecondaryLogo" descr="{&quot;templafy&quot;:{&quot;id&quot;:&quot;5fc34ce1-1536-49c2-a17a-c8824404b886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113" y="5999002"/>
            <a:ext cx="1659600" cy="558000"/>
          </a:xfrm>
          <a:prstGeom prst="rect">
            <a:avLst/>
          </a:prstGeom>
        </p:spPr>
      </p:pic>
      <p:sp>
        <p:nvSpPr>
          <p:cNvPr id="9" name="OFF_logo2Computed" descr="{&quot;templafy&quot;:{&quot;id&quot;:&quot;1ebc2c06-66b1-4da6-bb6d-bde871831410&quot;}}">
            <a:extLst>
              <a:ext uri="{FF2B5EF4-FFF2-40B4-BE49-F238E27FC236}">
                <a16:creationId xmlns:a16="http://schemas.microsoft.com/office/drawing/2014/main" id="{4550AE95-0D19-942D-D04F-B30197C47E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10" name="OFF_logo1Computed" descr="{&quot;templafy&quot;:{&quot;id&quot;:&quot;b50437f8-2713-420a-a354-c271af15a597&quot;}}">
            <a:extLst>
              <a:ext uri="{FF2B5EF4-FFF2-40B4-BE49-F238E27FC236}">
                <a16:creationId xmlns:a16="http://schemas.microsoft.com/office/drawing/2014/main" id="{7E45388B-77A2-F799-5C73-3DBEF86FEF0E}"/>
              </a:ext>
            </a:extLst>
          </p:cNvPr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Department of Electrical and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354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 descr="{&quot;templafy&quot;:{&quot;id&quot;:&quot;16c4ec63-da0f-4e24-81bc-e42595263d83&quot;}}"/>
          <p:cNvSpPr/>
          <p:nvPr userDrawn="1"/>
        </p:nvSpPr>
        <p:spPr bwMode="auto">
          <a:xfrm>
            <a:off x="6022613" y="2804400"/>
            <a:ext cx="6166753" cy="1847386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Department of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Electrical and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Computer Engineering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3" name="Footer Placeholder 2" hidden="1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FLD_Event" descr="{&quot;templafy&quot;:{&quot;id&quot;:&quot;26eb8480-b962-4476-ae45-f8b2e3817a24&quot;}}">
            <a:extLst>
              <a:ext uri="{FF2B5EF4-FFF2-40B4-BE49-F238E27FC236}">
                <a16:creationId xmlns:a16="http://schemas.microsoft.com/office/drawing/2014/main" id="{57887568-1188-7AD6-FE68-DD94BB3E07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ST3ITS3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931240627" name="SecondaryLogo" descr="{&quot;templafy&quot;:{&quot;id&quot;:&quot;83b83807-f32c-4213-864f-3a578b4ee360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113" y="5999002"/>
            <a:ext cx="1659600" cy="558000"/>
          </a:xfrm>
          <a:prstGeom prst="rect">
            <a:avLst/>
          </a:prstGeom>
        </p:spPr>
      </p:pic>
      <p:sp>
        <p:nvSpPr>
          <p:cNvPr id="11" name="OFF_logo2Computed" descr="{&quot;templafy&quot;:{&quot;id&quot;:&quot;3eab1b86-8b44-4452-aea8-d11991fc5758&quot;}}">
            <a:extLst>
              <a:ext uri="{FF2B5EF4-FFF2-40B4-BE49-F238E27FC236}">
                <a16:creationId xmlns:a16="http://schemas.microsoft.com/office/drawing/2014/main" id="{A3243EC3-3157-0FCB-B9C5-4D04D60102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12" name="OFF_logo1Computed" descr="{&quot;templafy&quot;:{&quot;id&quot;:&quot;b0952b9b-ca2a-4412-bb0a-2e6f1d189999&quot;}}">
            <a:extLst>
              <a:ext uri="{FF2B5EF4-FFF2-40B4-BE49-F238E27FC236}">
                <a16:creationId xmlns:a16="http://schemas.microsoft.com/office/drawing/2014/main" id="{295F1ED3-E7A6-8E03-3171-374E099942CC}"/>
              </a:ext>
            </a:extLst>
          </p:cNvPr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Department of Electrical and Computer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354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 noRot="1" noMove="1" noResize="1" noEditPoints="1" noAdjustHandles="1" noChangeArrowheads="1" noChangeShapeType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3" name="Footer Placeholder 2" hidden="1"/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sp>
        <p:nvSpPr>
          <p:cNvPr id="4" name="FLD_Event" descr="{&quot;templafy&quot;:{&quot;id&quot;:&quot;428eb784-b9af-4517-9e2e-6ff6d0acd562&quot;}}">
            <a:extLst>
              <a:ext uri="{FF2B5EF4-FFF2-40B4-BE49-F238E27FC236}">
                <a16:creationId xmlns:a16="http://schemas.microsoft.com/office/drawing/2014/main" id="{D0C255F4-97F5-2F16-C830-C233FA325C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ST3ITS3</a:t>
            </a:r>
          </a:p>
        </p:txBody>
      </p:sp>
      <p:pic>
        <p:nvPicPr>
          <p:cNvPr id="1552088208" name="SecondaryLogo_sort" descr="{&quot;templafy&quot;:{&quot;id&quot;:&quot;5b23b491-5d54-41f6-baeb-dc869ba03b37&quot;}}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06000" y="5999002"/>
            <a:ext cx="1659600" cy="558000"/>
          </a:xfrm>
          <a:prstGeom prst="rect">
            <a:avLst/>
          </a:prstGeom>
        </p:spPr>
      </p:pic>
      <p:sp>
        <p:nvSpPr>
          <p:cNvPr id="25" name="OFF_logo2Computed" descr="{&quot;templafy&quot;:{&quot;id&quot;:&quot;18db1068-4c6d-4ec0-86cf-47fa6b2593bd&quot;}}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26" name="OFF_logo1Computed" descr="{&quot;templafy&quot;:{&quot;id&quot;:&quot;746e9f11-92ba-4291-a8cc-2861a517d5e2&quot;}}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Department of Electrical and Computer Engineering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4.emf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3.em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B172D7-0DAD-9598-E4BE-4E4FE3456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Design patterns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23DD7-DC29-288D-9B44-BA740D0D39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DK" dirty="0"/>
              <a:t>GoF Observer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E8B8-EEEA-6691-2BBE-253A253C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4800" dirty="0" err="1">
                <a:ea typeface="Noto Sans CJK SC"/>
              </a:rPr>
              <a:t>Gof</a:t>
            </a:r>
            <a:r>
              <a:rPr lang="en-US" altLang="da-DK" sz="4800" dirty="0">
                <a:ea typeface="Noto Sans CJK SC"/>
              </a:rPr>
              <a:t> Observer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739D-B8E0-F033-E4C6-FBF49698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90A8-0AE3-8E4B-92D7-0F5B5165B040}" type="datetime1">
              <a:rPr lang="en-GB" smtClean="0"/>
              <a:t>10/09/2025</a:t>
            </a:fld>
            <a:endParaRPr lang="en-GB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6C99BE-7A6D-1F8D-D433-F5DC1239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44" y="1143136"/>
            <a:ext cx="2574117" cy="829543"/>
          </a:xfrm>
          <a:prstGeom prst="rect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400" dirty="0">
                <a:latin typeface="Consolas" panose="020B0609020204030204" pitchFamily="49" charset="0"/>
              </a:rPr>
              <a:t>Subject</a:t>
            </a:r>
            <a:r>
              <a:rPr lang="en-US" altLang="da-DK" sz="1600" dirty="0"/>
              <a:t> is an abstract base class for all subjects (i.e. things that get </a:t>
            </a:r>
            <a:r>
              <a:rPr lang="en-US" altLang="da-DK" sz="1600" i="1" dirty="0"/>
              <a:t>updated</a:t>
            </a:r>
            <a:r>
              <a:rPr lang="en-US" altLang="da-DK" sz="1600" dirty="0"/>
              <a:t>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DB842C9-B049-4039-6C98-B8B7CCD39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28" y="4868086"/>
            <a:ext cx="2827965" cy="1075764"/>
          </a:xfrm>
          <a:prstGeom prst="rect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400" dirty="0" err="1">
                <a:latin typeface="Consolas" panose="020B0609020204030204" pitchFamily="49" charset="0"/>
              </a:rPr>
              <a:t>ConcreteSubject</a:t>
            </a:r>
            <a:r>
              <a:rPr lang="en-US" altLang="da-DK" sz="1600" dirty="0"/>
              <a:t> inherits from </a:t>
            </a:r>
            <a:r>
              <a:rPr lang="en-US" altLang="da-DK" sz="1400" dirty="0">
                <a:latin typeface="Consolas" panose="020B0609020204030204" pitchFamily="49" charset="0"/>
              </a:rPr>
              <a:t>Subject</a:t>
            </a:r>
            <a:r>
              <a:rPr lang="en-US" altLang="da-DK" sz="1600" dirty="0"/>
              <a:t>. This is the actual class that must be monitored (in our case, </a:t>
            </a:r>
            <a:r>
              <a:rPr lang="en-US" altLang="da-DK" sz="1400" dirty="0">
                <a:latin typeface="Consolas" panose="020B0609020204030204" pitchFamily="49" charset="0"/>
              </a:rPr>
              <a:t>Provider</a:t>
            </a:r>
            <a:r>
              <a:rPr lang="en-US" altLang="da-DK" sz="1600" dirty="0"/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BF47AD4-FCEC-4F15-5B52-84BC4531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978" y="399702"/>
            <a:ext cx="2813050" cy="1063625"/>
          </a:xfrm>
          <a:prstGeom prst="rect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400">
                <a:latin typeface="Consolas" panose="020B0609020204030204" pitchFamily="49" charset="0"/>
              </a:rPr>
              <a:t>Observer</a:t>
            </a:r>
            <a:r>
              <a:rPr lang="en-US" altLang="da-DK" sz="1400"/>
              <a:t> </a:t>
            </a:r>
            <a:r>
              <a:rPr lang="en-US" altLang="da-DK" sz="1600"/>
              <a:t>is an interface that is implemented by all Observers, i.e. objects that wish to be informed of data changes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57DB3F2-93E2-CD96-CAC6-D11E495D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597" y="5016865"/>
            <a:ext cx="3316287" cy="1063625"/>
          </a:xfrm>
          <a:prstGeom prst="rect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400" dirty="0" err="1">
                <a:latin typeface="Consolas" panose="020B0609020204030204" pitchFamily="49" charset="0"/>
              </a:rPr>
              <a:t>ConcreteObserver</a:t>
            </a:r>
            <a:r>
              <a:rPr lang="en-US" altLang="da-DK" sz="1600" dirty="0"/>
              <a:t> implements the </a:t>
            </a:r>
            <a:r>
              <a:rPr lang="en-US" altLang="da-DK" sz="1400" dirty="0">
                <a:latin typeface="Consolas" panose="020B0609020204030204" pitchFamily="49" charset="0"/>
              </a:rPr>
              <a:t>Observer</a:t>
            </a:r>
            <a:r>
              <a:rPr lang="en-US" altLang="da-DK" sz="1600" dirty="0"/>
              <a:t> interface. This is the actual class that must receive updates (in our case, </a:t>
            </a:r>
            <a:r>
              <a:rPr lang="en-US" altLang="da-DK" sz="1400" dirty="0">
                <a:latin typeface="Consolas" panose="020B0609020204030204" pitchFamily="49" charset="0"/>
              </a:rPr>
              <a:t>Consumer</a:t>
            </a:r>
            <a:r>
              <a:rPr lang="en-US" altLang="da-DK" sz="1600" dirty="0"/>
              <a:t>)</a:t>
            </a:r>
          </a:p>
        </p:txBody>
      </p:sp>
      <p:pic>
        <p:nvPicPr>
          <p:cNvPr id="12" name="Picture 11" descr="A close-up of a box&#10;&#10;AI-generated content may be incorrect.">
            <a:extLst>
              <a:ext uri="{FF2B5EF4-FFF2-40B4-BE49-F238E27FC236}">
                <a16:creationId xmlns:a16="http://schemas.microsoft.com/office/drawing/2014/main" id="{6B758034-5B26-0DEE-03F3-8E057210B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29" y="1613520"/>
            <a:ext cx="2933700" cy="1333500"/>
          </a:xfrm>
          <a:prstGeom prst="rect">
            <a:avLst/>
          </a:prstGeom>
        </p:spPr>
      </p:pic>
      <p:pic>
        <p:nvPicPr>
          <p:cNvPr id="14" name="Picture 13" descr="A close-up of a box&#10;&#10;AI-generated content may be incorrect.">
            <a:extLst>
              <a:ext uri="{FF2B5EF4-FFF2-40B4-BE49-F238E27FC236}">
                <a16:creationId xmlns:a16="http://schemas.microsoft.com/office/drawing/2014/main" id="{00B60A43-8FE5-04B9-2E82-ACCAB89FF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31" y="3910981"/>
            <a:ext cx="2082800" cy="850900"/>
          </a:xfrm>
          <a:prstGeom prst="rect">
            <a:avLst/>
          </a:prstGeom>
        </p:spPr>
      </p:pic>
      <p:pic>
        <p:nvPicPr>
          <p:cNvPr id="16" name="Picture 15" descr="A close-up of a sign&#10;&#10;AI-generated content may be incorrect.">
            <a:extLst>
              <a:ext uri="{FF2B5EF4-FFF2-40B4-BE49-F238E27FC236}">
                <a16:creationId xmlns:a16="http://schemas.microsoft.com/office/drawing/2014/main" id="{A5E42A5D-E9BB-44E6-D0A5-C703EDAAC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48" y="1613520"/>
            <a:ext cx="1397000" cy="939800"/>
          </a:xfrm>
          <a:prstGeom prst="rect">
            <a:avLst/>
          </a:prstGeom>
        </p:spPr>
      </p:pic>
      <p:pic>
        <p:nvPicPr>
          <p:cNvPr id="18" name="Picture 17" descr="A close-up of a text&#10;&#10;AI-generated content may be incorrect.">
            <a:extLst>
              <a:ext uri="{FF2B5EF4-FFF2-40B4-BE49-F238E27FC236}">
                <a16:creationId xmlns:a16="http://schemas.microsoft.com/office/drawing/2014/main" id="{05C47981-BFC3-99DE-3CE7-E27680F3D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79" y="3910981"/>
            <a:ext cx="1981200" cy="11049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059917-CBF4-764E-EEB2-E8E4B7B293D2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4660479" y="2947020"/>
            <a:ext cx="0" cy="963961"/>
          </a:xfrm>
          <a:prstGeom prst="straightConnector1">
            <a:avLst/>
          </a:prstGeom>
          <a:solidFill>
            <a:schemeClr val="accent2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859B4-151A-974C-CA26-EFECC51A6940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 bwMode="auto">
          <a:xfrm flipH="1" flipV="1">
            <a:off x="8127048" y="2553320"/>
            <a:ext cx="34483" cy="1357661"/>
          </a:xfrm>
          <a:prstGeom prst="straightConnector1">
            <a:avLst/>
          </a:prstGeom>
          <a:solidFill>
            <a:schemeClr val="accent2"/>
          </a:solidFill>
          <a:ln w="222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D7CA0C-48EF-932B-A9AE-572CFEAF5855}"/>
              </a:ext>
            </a:extLst>
          </p:cNvPr>
          <p:cNvCxnSpPr>
            <a:endCxn id="16" idx="1"/>
          </p:cNvCxnSpPr>
          <p:nvPr/>
        </p:nvCxnSpPr>
        <p:spPr bwMode="auto">
          <a:xfrm>
            <a:off x="6127329" y="2083420"/>
            <a:ext cx="1301219" cy="0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39B0A7-61EF-5A7E-50A8-4929264FB5FC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flipH="1">
            <a:off x="5651079" y="4463431"/>
            <a:ext cx="1450946" cy="0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A46AF8-767E-27E1-6767-2FC4C6DF3B07}"/>
              </a:ext>
            </a:extLst>
          </p:cNvPr>
          <p:cNvSpPr txBox="1"/>
          <p:nvPr/>
        </p:nvSpPr>
        <p:spPr>
          <a:xfrm>
            <a:off x="6222776" y="1849510"/>
            <a:ext cx="801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DK" sz="1600" dirty="0">
                <a:latin typeface="+mn-lt"/>
              </a:rPr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335334-40BE-7E85-A3EE-FE84EC570192}"/>
              </a:ext>
            </a:extLst>
          </p:cNvPr>
          <p:cNvSpPr txBox="1"/>
          <p:nvPr/>
        </p:nvSpPr>
        <p:spPr>
          <a:xfrm>
            <a:off x="7319473" y="1849510"/>
            <a:ext cx="801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DK" sz="1600" dirty="0">
                <a:latin typeface="+mn-l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7498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4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C193-E1C2-7188-4306-9CDD70B9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4400" dirty="0">
                <a:ea typeface="Noto Sans CJK SC"/>
              </a:rPr>
              <a:t>Example: Blood Pressure Measurement</a:t>
            </a:r>
            <a:endParaRPr lang="en-D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4132-1A69-C47E-6C20-7E641D22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371216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da-DK" b="1" dirty="0">
                <a:solidFill>
                  <a:srgbClr val="000000"/>
                </a:solidFill>
                <a:latin typeface="Calibri" panose="020F0502020204030204" pitchFamily="34" charset="0"/>
              </a:rPr>
              <a:t>Description: </a:t>
            </a:r>
            <a:br>
              <a:rPr lang="en-US" altLang="da-DK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da-DK" dirty="0">
                <a:solidFill>
                  <a:srgbClr val="000000"/>
                </a:solidFill>
                <a:latin typeface="Calibri" panose="020F0502020204030204" pitchFamily="34" charset="0"/>
              </a:rPr>
              <a:t>A system to </a:t>
            </a:r>
            <a:r>
              <a:rPr lang="en-US" altLang="da-DK" u="sng" dirty="0">
                <a:solidFill>
                  <a:srgbClr val="000000"/>
                </a:solidFill>
                <a:latin typeface="Calibri" panose="020F0502020204030204" pitchFamily="34" charset="0"/>
              </a:rPr>
              <a:t>measure</a:t>
            </a:r>
            <a:r>
              <a:rPr lang="en-US" altLang="da-DK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US" altLang="da-DK" u="sng" dirty="0">
                <a:solidFill>
                  <a:srgbClr val="000000"/>
                </a:solidFill>
                <a:latin typeface="Calibri" panose="020F0502020204030204" pitchFamily="34" charset="0"/>
              </a:rPr>
              <a:t>display</a:t>
            </a:r>
            <a:r>
              <a:rPr lang="en-US" altLang="da-DK" dirty="0">
                <a:solidFill>
                  <a:srgbClr val="000000"/>
                </a:solidFill>
                <a:latin typeface="Calibri" panose="020F0502020204030204" pitchFamily="34" charset="0"/>
              </a:rPr>
              <a:t> blood pressure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da-DK" dirty="0">
                <a:solidFill>
                  <a:srgbClr val="000000"/>
                </a:solidFill>
                <a:latin typeface="Calibri" panose="020F0502020204030204" pitchFamily="34" charset="0"/>
              </a:rPr>
              <a:t>Measurement:</a:t>
            </a:r>
          </a:p>
          <a:p>
            <a:pPr marL="458787" lvl="1" indent="0">
              <a:lnSpc>
                <a:spcPct val="100000"/>
              </a:lnSpc>
              <a:buSzPct val="45000"/>
              <a:buNone/>
              <a:defRPr/>
            </a:pPr>
            <a:r>
              <a:rPr lang="en-US" altLang="da-DK" dirty="0">
                <a:solidFill>
                  <a:srgbClr val="000000"/>
                </a:solidFill>
                <a:latin typeface="Calibri" panose="020F0502020204030204" pitchFamily="34" charset="0"/>
              </a:rPr>
              <a:t>Set systolic BP</a:t>
            </a:r>
          </a:p>
          <a:p>
            <a:pPr marL="458787" lvl="1" indent="0">
              <a:lnSpc>
                <a:spcPct val="100000"/>
              </a:lnSpc>
              <a:buSzPct val="45000"/>
              <a:buNone/>
              <a:defRPr/>
            </a:pPr>
            <a:r>
              <a:rPr lang="en-US" altLang="da-DK" dirty="0">
                <a:solidFill>
                  <a:srgbClr val="000000"/>
                </a:solidFill>
                <a:latin typeface="Calibri" panose="020F0502020204030204" pitchFamily="34" charset="0"/>
              </a:rPr>
              <a:t>Set diastolic BP</a:t>
            </a:r>
          </a:p>
          <a:p>
            <a:pPr marL="458787" lvl="1" indent="0">
              <a:lnSpc>
                <a:spcPct val="100000"/>
              </a:lnSpc>
              <a:buSzPct val="45000"/>
              <a:buNone/>
              <a:defRPr/>
            </a:pPr>
            <a:r>
              <a:rPr lang="en-US" altLang="da-DK" dirty="0">
                <a:solidFill>
                  <a:srgbClr val="000000"/>
                </a:solidFill>
                <a:latin typeface="Calibri" panose="020F0502020204030204" pitchFamily="34" charset="0"/>
              </a:rPr>
              <a:t>Set ”measurement complete”</a:t>
            </a:r>
          </a:p>
          <a:p>
            <a:pPr marL="1587">
              <a:lnSpc>
                <a:spcPct val="100000"/>
              </a:lnSpc>
              <a:buSzPct val="45000"/>
              <a:defRPr/>
            </a:pPr>
            <a:r>
              <a:rPr lang="en-US" altLang="da-DK" dirty="0">
                <a:solidFill>
                  <a:srgbClr val="000000"/>
                </a:solidFill>
                <a:latin typeface="Calibri" panose="020F0502020204030204" pitchFamily="34" charset="0"/>
              </a:rPr>
              <a:t>Display:</a:t>
            </a:r>
          </a:p>
          <a:p>
            <a:pPr marL="458787" lvl="1" indent="0">
              <a:lnSpc>
                <a:spcPct val="100000"/>
              </a:lnSpc>
              <a:buSzPct val="45000"/>
              <a:buNone/>
              <a:defRPr/>
            </a:pPr>
            <a:r>
              <a:rPr lang="en-US" altLang="da-DK" dirty="0">
                <a:solidFill>
                  <a:srgbClr val="000000"/>
                </a:solidFill>
                <a:latin typeface="Calibri" panose="020F0502020204030204" pitchFamily="34" charset="0"/>
              </a:rPr>
              <a:t>When measurement complete: Display systolic and diastolic BPs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43886-40AF-A1AE-2182-2651EB80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FF0E-F1C2-0A44-BD86-AD91CF2BCB01}" type="datetime1">
              <a:rPr lang="en-GB" smtClean="0"/>
              <a:t>10/09/2025</a:t>
            </a:fld>
            <a:endParaRPr lang="en-GB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5B5874C2-C778-F974-F62C-16D29F311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720" y="4721969"/>
            <a:ext cx="1800225" cy="12239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a-DK" altLang="en-DK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B84AD1EB-6791-3D76-B8BD-42F9C7BBF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532" y="4721969"/>
            <a:ext cx="1800225" cy="12239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a-DK" altLang="en-DK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9F52033-7DEE-D826-32FA-149A1E16E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820" y="5945932"/>
            <a:ext cx="11953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400" i="1"/>
              <a:t>Measurement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BA84BB-C154-78CD-4E9D-C564FAE89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220" y="5945932"/>
            <a:ext cx="70485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da-DK" sz="1400" i="1">
                <a:solidFill>
                  <a:srgbClr val="000000"/>
                </a:solidFill>
                <a:latin typeface="Calibri" panose="020F0502020204030204" pitchFamily="34" charset="0"/>
              </a:rPr>
              <a:t>Display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5D5548-BC0C-E988-114C-DD2604D39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457" y="4769594"/>
            <a:ext cx="4667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da-DK" sz="1100" i="1">
                <a:solidFill>
                  <a:srgbClr val="000000"/>
                </a:solidFill>
                <a:latin typeface="Calibri" panose="020F0502020204030204" pitchFamily="34" charset="0"/>
              </a:rPr>
              <a:t>Sys: 128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CFABEB-B5DC-D82C-02EC-DF987CCD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520" y="5120432"/>
            <a:ext cx="477837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da-DK" sz="1100" i="1">
                <a:solidFill>
                  <a:srgbClr val="000000"/>
                </a:solidFill>
                <a:latin typeface="Calibri" panose="020F0502020204030204" pitchFamily="34" charset="0"/>
              </a:rPr>
              <a:t>*DONE*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E92CD8-887E-3CC1-F2E2-84E7987FC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457" y="4937869"/>
            <a:ext cx="3730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da-DK" sz="1100" i="1">
                <a:solidFill>
                  <a:srgbClr val="000000"/>
                </a:solidFill>
                <a:latin typeface="Calibri" panose="020F0502020204030204" pitchFamily="34" charset="0"/>
              </a:rPr>
              <a:t>Dia:79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9967F289-AC4C-C273-E498-6B9DEF937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945" y="5333157"/>
            <a:ext cx="2160587" cy="1587"/>
          </a:xfrm>
          <a:prstGeom prst="line">
            <a:avLst/>
          </a:prstGeom>
          <a:noFill/>
          <a:ln w="38160">
            <a:solidFill>
              <a:srgbClr val="294E9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748688D9-2E39-92EC-4C54-E88841AA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532" y="4725144"/>
            <a:ext cx="1800225" cy="1223963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800" i="1">
                <a:solidFill>
                  <a:srgbClr val="FFFFFF"/>
                </a:solidFill>
              </a:rPr>
              <a:t>Systolic BP: 128</a:t>
            </a:r>
          </a:p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800" i="1">
                <a:solidFill>
                  <a:srgbClr val="FFFFFF"/>
                </a:solidFill>
              </a:rPr>
              <a:t>Diastolic BP: 79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52644FC1-942D-60C8-D0E5-5FFFB7ED6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845" y="5009307"/>
            <a:ext cx="1800225" cy="215900"/>
          </a:xfrm>
          <a:prstGeom prst="rightArrow">
            <a:avLst>
              <a:gd name="adj1" fmla="val 50000"/>
              <a:gd name="adj2" fmla="val 208456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a-DK" altLang="en-DK"/>
          </a:p>
        </p:txBody>
      </p:sp>
    </p:spTree>
    <p:extLst>
      <p:ext uri="{BB962C8B-B14F-4D97-AF65-F5344CB8AC3E}">
        <p14:creationId xmlns:p14="http://schemas.microsoft.com/office/powerpoint/2010/main" val="350565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 additive="repl"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C3B-FD80-4EE6-4A5D-88F88B31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4400" dirty="0">
                <a:ea typeface="Noto Sans CJK SC"/>
              </a:rPr>
              <a:t>Example: Blood Pressure Measurement</a:t>
            </a:r>
            <a:endParaRPr lang="en-D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C810-003A-C10A-A867-22800196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27760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da-DK" b="1" dirty="0"/>
              <a:t>Your task: Design this system using </a:t>
            </a:r>
            <a:r>
              <a:rPr lang="en-US" altLang="da-DK" b="1" dirty="0" err="1"/>
              <a:t>GoF</a:t>
            </a:r>
            <a:r>
              <a:rPr lang="en-US" altLang="da-DK" b="1" dirty="0"/>
              <a:t> Observer.</a:t>
            </a:r>
            <a:r>
              <a:rPr lang="en-US" altLang="da-DK" dirty="0"/>
              <a:t> </a:t>
            </a:r>
          </a:p>
          <a:p>
            <a:pPr>
              <a:lnSpc>
                <a:spcPct val="100000"/>
              </a:lnSpc>
            </a:pPr>
            <a:endParaRPr lang="en-US" altLang="da-DK" dirty="0"/>
          </a:p>
          <a:p>
            <a:pPr>
              <a:lnSpc>
                <a:spcPct val="100000"/>
              </a:lnSpc>
            </a:pPr>
            <a:r>
              <a:rPr lang="en-US" altLang="da-DK" dirty="0"/>
              <a:t>Think about:</a:t>
            </a:r>
          </a:p>
          <a:p>
            <a:pPr lvl="1" indent="0">
              <a:lnSpc>
                <a:spcPct val="100000"/>
              </a:lnSpc>
              <a:buSzPct val="45000"/>
              <a:buNone/>
            </a:pPr>
            <a:r>
              <a:rPr lang="en-US" altLang="da-DK" dirty="0"/>
              <a:t>What is the </a:t>
            </a:r>
            <a:r>
              <a:rPr lang="en-US" altLang="da-DK" i="1" dirty="0"/>
              <a:t>Subject</a:t>
            </a:r>
            <a:r>
              <a:rPr lang="en-US" altLang="da-DK" dirty="0"/>
              <a:t>? Who is the </a:t>
            </a:r>
            <a:r>
              <a:rPr lang="en-US" altLang="da-DK" i="1" dirty="0"/>
              <a:t>Observer</a:t>
            </a:r>
            <a:r>
              <a:rPr lang="en-US" altLang="da-DK" dirty="0"/>
              <a:t>?</a:t>
            </a:r>
          </a:p>
          <a:p>
            <a:pPr lvl="1" indent="0">
              <a:lnSpc>
                <a:spcPct val="100000"/>
              </a:lnSpc>
              <a:buSzPct val="45000"/>
              <a:buNone/>
            </a:pPr>
            <a:r>
              <a:rPr lang="en-US" altLang="da-DK" dirty="0"/>
              <a:t>What methods/properties do you need in the </a:t>
            </a:r>
            <a:r>
              <a:rPr lang="en-US" altLang="da-DK" sz="1800" dirty="0">
                <a:latin typeface="Consolas" panose="020B0609020204030204" pitchFamily="49" charset="0"/>
              </a:rPr>
              <a:t>Measurement</a:t>
            </a:r>
            <a:r>
              <a:rPr lang="en-US" altLang="da-DK" dirty="0"/>
              <a:t> class?</a:t>
            </a:r>
          </a:p>
          <a:p>
            <a:pPr lvl="1" indent="0">
              <a:lnSpc>
                <a:spcPct val="100000"/>
              </a:lnSpc>
              <a:buSzPct val="45000"/>
              <a:buNone/>
            </a:pPr>
            <a:r>
              <a:rPr lang="en-US" altLang="da-DK" dirty="0"/>
              <a:t>What methods/properties do you need in the </a:t>
            </a:r>
            <a:r>
              <a:rPr lang="en-US" altLang="da-DK" sz="1800" dirty="0">
                <a:latin typeface="Consolas" panose="020B0609020204030204" pitchFamily="49" charset="0"/>
              </a:rPr>
              <a:t>Display</a:t>
            </a:r>
            <a:r>
              <a:rPr lang="en-US" altLang="da-DK" dirty="0"/>
              <a:t> class?</a:t>
            </a:r>
          </a:p>
          <a:p>
            <a:pPr lvl="1" indent="0">
              <a:lnSpc>
                <a:spcPct val="100000"/>
              </a:lnSpc>
              <a:buSzPct val="45000"/>
              <a:buNone/>
            </a:pPr>
            <a:r>
              <a:rPr lang="en-US" altLang="da-DK" dirty="0"/>
              <a:t>Sketch the class and sequence diagrams for your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3188-9C35-F525-605B-29699E51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314-C621-384C-90BA-8C93802D02E7}" type="datetime1">
              <a:rPr lang="en-GB" smtClean="0"/>
              <a:t>10/09/2025</a:t>
            </a:fld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582494-2B92-EA81-8E84-C4AACAD81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4149080"/>
            <a:ext cx="31686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" name="Group 4">
            <a:extLst>
              <a:ext uri="{FF2B5EF4-FFF2-40B4-BE49-F238E27FC236}">
                <a16:creationId xmlns:a16="http://schemas.microsoft.com/office/drawing/2014/main" id="{F3A98649-0384-F8F1-A597-EE365776480C}"/>
              </a:ext>
            </a:extLst>
          </p:cNvPr>
          <p:cNvGrpSpPr>
            <a:grpSpLocks/>
          </p:cNvGrpSpPr>
          <p:nvPr/>
        </p:nvGrpSpPr>
        <p:grpSpPr bwMode="auto">
          <a:xfrm>
            <a:off x="1749796" y="4542780"/>
            <a:ext cx="4271963" cy="995362"/>
            <a:chOff x="234" y="2931"/>
            <a:chExt cx="2691" cy="627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0E07C8CD-C640-21FA-D33D-7A5365306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2941"/>
              <a:ext cx="697" cy="474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da-DK" altLang="en-DK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16EE6C8-8C1D-5A0E-DFD1-DA041297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3416"/>
              <a:ext cx="554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lnSpc>
                  <a:spcPct val="102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1pPr>
              <a:lvl2pPr>
                <a:lnSpc>
                  <a:spcPct val="102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2pPr>
              <a:lvl3pPr>
                <a:lnSpc>
                  <a:spcPct val="102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3pPr>
              <a:lvl4pPr>
                <a:lnSpc>
                  <a:spcPct val="102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4pPr>
              <a:lvl5pPr>
                <a:lnSpc>
                  <a:spcPct val="102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5pPr>
              <a:lvl6pPr marL="2514600" indent="-228600" defTabSz="457200" eaLnBrk="0" fontAlgn="base" hangingPunct="0">
                <a:lnSpc>
                  <a:spcPct val="102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6pPr>
              <a:lvl7pPr marL="2971800" indent="-228600" defTabSz="457200" eaLnBrk="0" fontAlgn="base" hangingPunct="0">
                <a:lnSpc>
                  <a:spcPct val="102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7pPr>
              <a:lvl8pPr marL="3429000" indent="-228600" defTabSz="457200" eaLnBrk="0" fontAlgn="base" hangingPunct="0">
                <a:lnSpc>
                  <a:spcPct val="102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8pPr>
              <a:lvl9pPr marL="3886200" indent="-228600" defTabSz="457200" eaLnBrk="0" fontAlgn="base" hangingPunct="0">
                <a:lnSpc>
                  <a:spcPct val="102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9pPr>
            </a:lstStyle>
            <a:p>
              <a:pPr eaLnBrk="1">
                <a:lnSpc>
                  <a:spcPct val="100000"/>
                </a:lnSpc>
                <a:spcAft>
                  <a:spcPct val="0"/>
                </a:spcAft>
              </a:pPr>
              <a:r>
                <a:rPr lang="en-US" altLang="da-DK" sz="900" i="1">
                  <a:latin typeface="Arial" panose="020B0604020202020204" pitchFamily="34" charset="0"/>
                </a:rPr>
                <a:t>Measurement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7D883AE-8316-B5E8-4271-EBC201C8C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416"/>
              <a:ext cx="351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eaLnBrk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da-DK" sz="900" i="1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73538A7-63B8-F311-F074-2BE311E9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2931"/>
              <a:ext cx="457" cy="309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25560" cap="flat">
              <a:solidFill>
                <a:srgbClr val="3A5F8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DK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A2AF7163-C7AB-1ADD-578F-E1EF781E9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3178"/>
              <a:ext cx="837" cy="0"/>
            </a:xfrm>
            <a:prstGeom prst="line">
              <a:avLst/>
            </a:prstGeom>
            <a:noFill/>
            <a:ln w="38160">
              <a:solidFill>
                <a:srgbClr val="294E9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K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802FE56D-ECCA-2314-7728-6E4CBA2FD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2942"/>
              <a:ext cx="697" cy="474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560">
              <a:solidFill>
                <a:srgbClr val="3A5F8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102000"/>
                </a:lnSpc>
                <a:spcAft>
                  <a:spcPts val="14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1pPr>
              <a:lvl2pPr>
                <a:lnSpc>
                  <a:spcPct val="102000"/>
                </a:lnSpc>
                <a:spcAft>
                  <a:spcPts val="113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2pPr>
              <a:lvl3pPr>
                <a:lnSpc>
                  <a:spcPct val="102000"/>
                </a:lnSpc>
                <a:spcAft>
                  <a:spcPts val="8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3pPr>
              <a:lvl4pPr>
                <a:lnSpc>
                  <a:spcPct val="102000"/>
                </a:lnSpc>
                <a:spcAft>
                  <a:spcPts val="5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4pPr>
              <a:lvl5pPr>
                <a:lnSpc>
                  <a:spcPct val="102000"/>
                </a:lnSpc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5pPr>
              <a:lvl6pPr marL="2514600" indent="-228600" defTabSz="457200" eaLnBrk="0" fontAlgn="base" hangingPunct="0">
                <a:lnSpc>
                  <a:spcPct val="102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6pPr>
              <a:lvl7pPr marL="2971800" indent="-228600" defTabSz="457200" eaLnBrk="0" fontAlgn="base" hangingPunct="0">
                <a:lnSpc>
                  <a:spcPct val="102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7pPr>
              <a:lvl8pPr marL="3429000" indent="-228600" defTabSz="457200" eaLnBrk="0" fontAlgn="base" hangingPunct="0">
                <a:lnSpc>
                  <a:spcPct val="102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8pPr>
              <a:lvl9pPr marL="3886200" indent="-228600" defTabSz="457200" eaLnBrk="0" fontAlgn="base" hangingPunct="0">
                <a:lnSpc>
                  <a:spcPct val="102000"/>
                </a:lnSpc>
                <a:spcBef>
                  <a:spcPct val="0"/>
                </a:spcBef>
                <a:spcAft>
                  <a:spcPts val="288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Noto Sans CJK SC"/>
                  <a:cs typeface="Noto Sans CJK SC"/>
                </a:defRPr>
              </a:lvl9pPr>
            </a:lstStyle>
            <a:p>
              <a:pPr algn="ctr" eaLnBrk="1">
                <a:lnSpc>
                  <a:spcPct val="100000"/>
                </a:lnSpc>
                <a:spcAft>
                  <a:spcPct val="0"/>
                </a:spcAft>
              </a:pPr>
              <a:r>
                <a:rPr lang="en-US" altLang="da-DK" sz="1100" i="1">
                  <a:solidFill>
                    <a:srgbClr val="FFFFFF"/>
                  </a:solidFill>
                </a:rPr>
                <a:t>Systolic BP: 128</a:t>
              </a:r>
            </a:p>
            <a:p>
              <a:pPr algn="ctr" eaLnBrk="1">
                <a:lnSpc>
                  <a:spcPct val="100000"/>
                </a:lnSpc>
                <a:spcAft>
                  <a:spcPct val="0"/>
                </a:spcAft>
              </a:pPr>
              <a:r>
                <a:rPr lang="en-US" altLang="da-DK" sz="1100" i="1">
                  <a:solidFill>
                    <a:srgbClr val="FFFFFF"/>
                  </a:solidFill>
                </a:rPr>
                <a:t>Diastolic BP: 79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EAAF-D6E9-6D05-6663-655E54A9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sz="4400" dirty="0"/>
              <a:t>GoF Observer – Pull and push Variants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8989-58B4-91C2-787C-BA24725A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4A7A-3BB1-1748-AE08-159A20267371}" type="datetime1">
              <a:rPr lang="en-GB" smtClean="0"/>
              <a:t>10/09/2025</a:t>
            </a:fld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C863E4-F16E-BD56-33E5-54C8A1587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1164258"/>
            <a:ext cx="4546600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9C619DE8-A686-27B6-EE0B-C4307EEB4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836" y="1700808"/>
            <a:ext cx="3959225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 marL="342900" indent="-3413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294E92"/>
              </a:buClr>
              <a:buSzPct val="45000"/>
              <a:defRPr/>
            </a:pPr>
            <a:r>
              <a:rPr lang="en-US" altLang="da-DK" sz="2000" i="1" dirty="0">
                <a:latin typeface="Calibri" panose="020F0502020204030204" pitchFamily="34" charset="0"/>
              </a:rPr>
              <a:t>Pull</a:t>
            </a:r>
            <a:r>
              <a:rPr lang="en-US" altLang="da-DK" sz="2000" dirty="0">
                <a:latin typeface="Calibri" panose="020F0502020204030204" pitchFamily="34" charset="0"/>
              </a:rPr>
              <a:t> variant </a:t>
            </a:r>
            <a:br>
              <a:rPr lang="en-US" altLang="da-DK" sz="2000" dirty="0">
                <a:latin typeface="Calibri" panose="020F0502020204030204" pitchFamily="34" charset="0"/>
              </a:rPr>
            </a:br>
            <a:r>
              <a:rPr lang="en-US" altLang="da-DK" sz="2000" dirty="0">
                <a:latin typeface="Calibri" panose="020F0502020204030204" pitchFamily="34" charset="0"/>
              </a:rPr>
              <a:t>(Observer </a:t>
            </a:r>
            <a:r>
              <a:rPr lang="en-US" altLang="da-DK" sz="2000" i="1" dirty="0">
                <a:latin typeface="Calibri" panose="020F0502020204030204" pitchFamily="34" charset="0"/>
              </a:rPr>
              <a:t>pulls </a:t>
            </a:r>
            <a:r>
              <a:rPr lang="en-US" altLang="da-DK" sz="2000" dirty="0">
                <a:latin typeface="Calibri" panose="020F0502020204030204" pitchFamily="34" charset="0"/>
              </a:rPr>
              <a:t>state from subject)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376944B-4D6E-C14C-45D0-5AD0C4956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789" y="2780928"/>
            <a:ext cx="2963862" cy="829543"/>
          </a:xfrm>
          <a:prstGeom prst="rect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da-DK" sz="1600" dirty="0">
                <a:latin typeface="Calibri" panose="020F0502020204030204" pitchFamily="34" charset="0"/>
              </a:rPr>
              <a:t>This is the method used in our examples and exercises, but </a:t>
            </a:r>
            <a:r>
              <a:rPr lang="en-US" altLang="da-DK" sz="1600" i="1" dirty="0">
                <a:latin typeface="Calibri" panose="020F0502020204030204" pitchFamily="34" charset="0"/>
              </a:rPr>
              <a:t>not</a:t>
            </a:r>
            <a:r>
              <a:rPr lang="en-US" altLang="da-DK" sz="1600" dirty="0">
                <a:latin typeface="Calibri" panose="020F0502020204030204" pitchFamily="34" charset="0"/>
              </a:rPr>
              <a:t> in HFDP</a:t>
            </a:r>
          </a:p>
        </p:txBody>
      </p:sp>
    </p:spTree>
    <p:extLst>
      <p:ext uri="{BB962C8B-B14F-4D97-AF65-F5344CB8AC3E}">
        <p14:creationId xmlns:p14="http://schemas.microsoft.com/office/powerpoint/2010/main" val="222708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1A7E-CADC-C832-1FEF-181E1EFA7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FFF7-D000-43ED-BD2A-0B66A304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sz="4400" dirty="0"/>
              <a:t>GoF Observer – Pull and push Variants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4DCC-B04E-87B1-4115-C531065C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4A7A-3BB1-1748-AE08-159A20267371}" type="datetime1">
              <a:rPr lang="en-GB" smtClean="0"/>
              <a:t>10/09/2025</a:t>
            </a:fld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B005F50-B328-D13F-88A0-C10D702FF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1164258"/>
            <a:ext cx="4546600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2839CA7-39B6-6FDC-6B42-B5F58790B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292" y="4149725"/>
            <a:ext cx="4814887" cy="264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A9900A6-C636-1834-2B46-7AA987AA7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85" y="1695810"/>
            <a:ext cx="3959225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 marL="342900" indent="-3413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294E92"/>
              </a:buClr>
              <a:buSzPct val="45000"/>
              <a:defRPr/>
            </a:pPr>
            <a:r>
              <a:rPr lang="en-US" altLang="da-DK" sz="20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Pull</a:t>
            </a:r>
            <a:r>
              <a:rPr lang="en-US" altLang="da-DK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variant </a:t>
            </a:r>
            <a:br>
              <a:rPr lang="en-US" altLang="da-DK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da-DK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(Observer </a:t>
            </a:r>
            <a:r>
              <a:rPr lang="en-US" altLang="da-DK" sz="20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pulls </a:t>
            </a:r>
            <a:r>
              <a:rPr lang="en-US" altLang="da-DK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state from subject)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  <a:defRPr/>
            </a:pPr>
            <a:endParaRPr lang="en-US" altLang="da-DK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  <a:defRPr/>
            </a:pPr>
            <a:endParaRPr lang="en-US" altLang="da-DK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5ED5EE1-4F3B-1772-F037-8B27468DF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44" y="4149725"/>
            <a:ext cx="395922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ct val="0"/>
              </a:spcAft>
              <a:buClr>
                <a:srgbClr val="294E92"/>
              </a:buClr>
              <a:buSzPct val="45000"/>
            </a:pPr>
            <a:r>
              <a:rPr lang="en-US" altLang="da-DK" sz="2000" i="1" dirty="0"/>
              <a:t>Push</a:t>
            </a:r>
            <a:r>
              <a:rPr lang="en-US" altLang="da-DK" sz="2000" dirty="0"/>
              <a:t> variant</a:t>
            </a:r>
            <a:br>
              <a:rPr lang="en-US" altLang="da-DK" sz="2000" dirty="0"/>
            </a:br>
            <a:r>
              <a:rPr lang="en-US" altLang="da-DK" sz="2000" dirty="0"/>
              <a:t>(Subject </a:t>
            </a:r>
            <a:r>
              <a:rPr lang="en-US" altLang="da-DK" sz="2000" i="1" dirty="0"/>
              <a:t>pushes</a:t>
            </a:r>
            <a:r>
              <a:rPr lang="en-US" altLang="da-DK" sz="2000" dirty="0"/>
              <a:t> state to observer)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340070D-6BED-00C0-BF74-AD57A5F2F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135" y="5059362"/>
            <a:ext cx="2963862" cy="820738"/>
          </a:xfrm>
          <a:prstGeom prst="rect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600" dirty="0"/>
              <a:t>This is the method used in HFDP, but </a:t>
            </a:r>
            <a:r>
              <a:rPr lang="en-US" altLang="da-DK" sz="1600" i="1" dirty="0"/>
              <a:t>not</a:t>
            </a:r>
            <a:r>
              <a:rPr lang="en-US" altLang="da-DK" sz="1600" dirty="0"/>
              <a:t> in our examples and exercises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2F79321-814E-7DD6-0C23-C2D500272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967" y="2798328"/>
            <a:ext cx="2963862" cy="829543"/>
          </a:xfrm>
          <a:prstGeom prst="rect">
            <a:avLst/>
          </a:prstGeom>
          <a:solidFill>
            <a:srgbClr val="C6D9F1">
              <a:alpha val="20000"/>
            </a:srgbClr>
          </a:solidFill>
          <a:ln w="9525">
            <a:solidFill>
              <a:srgbClr val="000000">
                <a:alpha val="20000"/>
              </a:srgbClr>
            </a:solidFill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da-DK" sz="1600" dirty="0">
                <a:solidFill>
                  <a:srgbClr val="000000">
                    <a:alpha val="18000"/>
                  </a:srgbClr>
                </a:solidFill>
                <a:latin typeface="Calibri" panose="020F0502020204030204" pitchFamily="34" charset="0"/>
              </a:rPr>
              <a:t>This is the method used in our examples and exercises, but </a:t>
            </a:r>
            <a:r>
              <a:rPr lang="en-US" altLang="da-DK" sz="1600" i="1" dirty="0">
                <a:solidFill>
                  <a:srgbClr val="000000">
                    <a:alpha val="18000"/>
                  </a:srgbClr>
                </a:solidFill>
                <a:latin typeface="Calibri" panose="020F0502020204030204" pitchFamily="34" charset="0"/>
              </a:rPr>
              <a:t>not</a:t>
            </a:r>
            <a:r>
              <a:rPr lang="en-US" altLang="da-DK" sz="1600" dirty="0">
                <a:solidFill>
                  <a:srgbClr val="000000">
                    <a:alpha val="18000"/>
                  </a:srgbClr>
                </a:solidFill>
                <a:latin typeface="Calibri" panose="020F0502020204030204" pitchFamily="34" charset="0"/>
              </a:rPr>
              <a:t> in HFDP</a:t>
            </a:r>
          </a:p>
        </p:txBody>
      </p:sp>
    </p:spTree>
    <p:extLst>
      <p:ext uri="{BB962C8B-B14F-4D97-AF65-F5344CB8AC3E}">
        <p14:creationId xmlns:p14="http://schemas.microsoft.com/office/powerpoint/2010/main" val="12358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0CDB7-645F-5E1A-0977-40FB01A5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505-CEA5-A14A-81DE-35C24F1CA533}" type="datetime1">
              <a:rPr lang="en-GB" smtClean="0"/>
              <a:t>10/09/2025</a:t>
            </a:fld>
            <a:endParaRPr lang="en-GB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FA63AD9-1217-3D6E-8D7A-F854BFEC0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972" y="1420408"/>
            <a:ext cx="5915025" cy="229076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 marL="342900" indent="-3413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294E92"/>
              </a:buClr>
              <a:buSzPct val="45000"/>
              <a:buFont typeface="arial" panose="020B0604020202020204" pitchFamily="34" charset="0"/>
              <a:buChar char="•"/>
              <a:defRPr/>
            </a:pPr>
            <a:r>
              <a:rPr lang="en-US" altLang="da-DK" sz="2400" dirty="0">
                <a:latin typeface="Calibri" panose="020F0502020204030204" pitchFamily="34" charset="0"/>
              </a:rPr>
              <a:t>Does </a:t>
            </a:r>
            <a:r>
              <a:rPr lang="en-US" altLang="da-DK" sz="2400" dirty="0" err="1">
                <a:latin typeface="Calibri" panose="020F0502020204030204" pitchFamily="34" charset="0"/>
              </a:rPr>
              <a:t>GoF</a:t>
            </a:r>
            <a:r>
              <a:rPr lang="en-US" altLang="da-DK" sz="2400" dirty="0">
                <a:latin typeface="Calibri" panose="020F0502020204030204" pitchFamily="34" charset="0"/>
              </a:rPr>
              <a:t> Observer handle that </a:t>
            </a:r>
            <a:r>
              <a:rPr lang="en-US" altLang="da-DK" sz="2400" i="1" dirty="0">
                <a:latin typeface="Calibri" panose="020F0502020204030204" pitchFamily="34" charset="0"/>
              </a:rPr>
              <a:t>several </a:t>
            </a:r>
            <a:r>
              <a:rPr lang="en-US" altLang="da-DK" sz="2400" dirty="0">
                <a:latin typeface="Calibri" panose="020F0502020204030204" pitchFamily="34" charset="0"/>
              </a:rPr>
              <a:t>observers attaches to the </a:t>
            </a:r>
            <a:r>
              <a:rPr lang="en-US" altLang="da-DK" sz="2400" i="1" dirty="0">
                <a:latin typeface="Calibri" panose="020F0502020204030204" pitchFamily="34" charset="0"/>
              </a:rPr>
              <a:t>same</a:t>
            </a:r>
            <a:r>
              <a:rPr lang="en-US" altLang="da-DK" sz="2400" dirty="0">
                <a:latin typeface="Calibri" panose="020F0502020204030204" pitchFamily="34" charset="0"/>
              </a:rPr>
              <a:t> subject?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26B7803-AE97-F5F6-B100-5A7AA4AC8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53" y="988608"/>
            <a:ext cx="2062162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92D81126-CED3-3117-214D-1A02DD60D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34" y="1420408"/>
            <a:ext cx="73183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1F0D80E0-33F6-C09C-6E19-BFCFEFA9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Gof Observer – More variants</a:t>
            </a:r>
          </a:p>
        </p:txBody>
      </p:sp>
    </p:spTree>
    <p:extLst>
      <p:ext uri="{BB962C8B-B14F-4D97-AF65-F5344CB8AC3E}">
        <p14:creationId xmlns:p14="http://schemas.microsoft.com/office/powerpoint/2010/main" val="87529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99DE9-8208-6CFF-11DC-94A12383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94BE-C473-5DA9-3FE7-CAF367A6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9505-CEA5-A14A-81DE-35C24F1CA533}" type="datetime1">
              <a:rPr lang="en-GB" smtClean="0"/>
              <a:t>10/09/2025</a:t>
            </a:fld>
            <a:endParaRPr lang="en-GB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52B93B3E-C1FB-7F08-44B2-C3F47F2EE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972" y="1420408"/>
            <a:ext cx="5915025" cy="229076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 marL="342900" indent="-34131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>
                <a:srgbClr val="294E92"/>
              </a:buClr>
              <a:buSzPct val="45000"/>
              <a:buFont typeface="arial" panose="020B0604020202020204" pitchFamily="34" charset="0"/>
              <a:buChar char="•"/>
              <a:defRPr/>
            </a:pPr>
            <a:r>
              <a:rPr lang="en-US" altLang="da-DK" sz="2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Does </a:t>
            </a:r>
            <a:r>
              <a:rPr lang="en-US" altLang="da-DK" sz="2400" dirty="0" err="1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GoF</a:t>
            </a:r>
            <a:r>
              <a:rPr lang="en-US" altLang="da-DK" sz="2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Observer handle that </a:t>
            </a:r>
            <a:r>
              <a:rPr lang="en-US" altLang="da-DK" sz="24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several </a:t>
            </a:r>
            <a:r>
              <a:rPr lang="en-US" altLang="da-DK" sz="2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observers attaches to the </a:t>
            </a:r>
            <a:r>
              <a:rPr lang="en-US" altLang="da-DK" sz="24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same</a:t>
            </a:r>
            <a:r>
              <a:rPr lang="en-US" altLang="da-DK" sz="2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subject?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9C761B6-C875-0A55-25AD-4B6FF6E6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53" y="988608"/>
            <a:ext cx="2062162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C2632CF-86DC-C723-38C9-E29068F3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65" y="4835121"/>
            <a:ext cx="1862138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9281DDC0-FDE8-20B5-6EEB-61844859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53" y="2788833"/>
            <a:ext cx="1946275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8E6C251C-51BE-E31B-8426-9F1C1DB88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972" y="3119033"/>
            <a:ext cx="5915025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ct val="0"/>
              </a:spcAft>
              <a:buClr>
                <a:srgbClr val="294E92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da-DK" sz="2400"/>
              <a:t>Does it handle that an observer attaches to </a:t>
            </a:r>
            <a:r>
              <a:rPr lang="en-US" altLang="da-DK" sz="2400" i="1"/>
              <a:t>several </a:t>
            </a:r>
            <a:r>
              <a:rPr lang="en-US" altLang="da-DK" sz="2400"/>
              <a:t>subjects of </a:t>
            </a:r>
            <a:r>
              <a:rPr lang="en-US" altLang="da-DK" sz="2400" i="1"/>
              <a:t>the same </a:t>
            </a:r>
            <a:r>
              <a:rPr lang="en-US" altLang="da-DK" sz="2400"/>
              <a:t>type?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ACBF326-48A2-8A51-874D-8D3A0FB9C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972" y="5309783"/>
            <a:ext cx="5915025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ct val="0"/>
              </a:spcAft>
              <a:buClr>
                <a:srgbClr val="294E92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da-DK" sz="2400"/>
              <a:t>Does it handle that an observer attaches to </a:t>
            </a:r>
            <a:r>
              <a:rPr lang="en-US" altLang="da-DK" sz="2400" i="1"/>
              <a:t>several</a:t>
            </a:r>
            <a:r>
              <a:rPr lang="en-US" altLang="da-DK" sz="2400"/>
              <a:t> subjects of </a:t>
            </a:r>
            <a:r>
              <a:rPr lang="en-US" altLang="da-DK" sz="2400" i="1"/>
              <a:t>different</a:t>
            </a:r>
            <a:r>
              <a:rPr lang="en-US" altLang="da-DK" sz="2400"/>
              <a:t> types?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F5603790-494F-7369-DBCD-4E0F63B8A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34" y="1420408"/>
            <a:ext cx="73183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6666C783-F95F-F968-C076-BDDEE9FD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347" y="5813021"/>
            <a:ext cx="466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5D1D859C-5653-8DF7-1F78-FDD9F16CB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347" y="3712758"/>
            <a:ext cx="466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11">
            <a:extLst>
              <a:ext uri="{FF2B5EF4-FFF2-40B4-BE49-F238E27FC236}">
                <a16:creationId xmlns:a16="http://schemas.microsoft.com/office/drawing/2014/main" id="{C5959F70-53CD-F461-C484-54CB910D7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822" y="4215996"/>
            <a:ext cx="3790950" cy="644525"/>
          </a:xfrm>
          <a:prstGeom prst="rect">
            <a:avLst/>
          </a:prstGeom>
          <a:solidFill>
            <a:srgbClr val="DCE6F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800"/>
              <a:t>These topics are covered in SW4SWD,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800"/>
              <a:t>on 4th semester!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CD6C1F1D-D5BF-7FE7-7A94-23AEFB3E96D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4409653" y="3980252"/>
            <a:ext cx="334963" cy="136525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730D1F3E-64B2-51C6-8431-99D3A25FA5C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439815" y="4916878"/>
            <a:ext cx="358775" cy="220662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04A510FB-0A21-174F-9892-8261E729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Gof Observer – More variants</a:t>
            </a:r>
          </a:p>
        </p:txBody>
      </p:sp>
    </p:spTree>
    <p:extLst>
      <p:ext uri="{BB962C8B-B14F-4D97-AF65-F5344CB8AC3E}">
        <p14:creationId xmlns:p14="http://schemas.microsoft.com/office/powerpoint/2010/main" val="16789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AE9FBF-7C2F-32CC-68EE-DF82008B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Questions??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17D8-92C8-2346-6B57-0C435EBE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16EC-226B-BE4B-BA12-9D7C2B8C70C7}" type="datetime1">
              <a:rPr lang="en-GB" smtClean="0"/>
              <a:t>10/09/2025</a:t>
            </a:fld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64B3B03-5120-0337-DD47-DF1CB9DC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99" y="1461474"/>
            <a:ext cx="7413625" cy="457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923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BD85B7D-E9A5-49E0-8ACF-AF93CE3E556F}" type="datetime1">
              <a:rPr lang="en-GB" smtClean="0"/>
              <a:t>10/09/2025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GB" dirty="0"/>
              <a:t>The critical design tool for software </a:t>
            </a:r>
            <a:r>
              <a:rPr lang="en-GB" dirty="0" err="1"/>
              <a:t>developmentis</a:t>
            </a:r>
            <a:r>
              <a:rPr lang="en-GB" dirty="0"/>
              <a:t> a mind well educated in design principles </a:t>
            </a:r>
          </a:p>
          <a:p>
            <a:pPr lvl="1"/>
            <a:r>
              <a:rPr lang="en-GB" b="1" dirty="0"/>
              <a:t>Herbert A. Simon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18615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1BB8-F4B2-E1BA-71F2-BE590B36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4800" dirty="0">
                <a:ea typeface="Noto Sans CJK SC"/>
              </a:rPr>
              <a:t>Decoupling the general </a:t>
            </a:r>
            <a:br>
              <a:rPr lang="en-US" altLang="da-DK" sz="4800" dirty="0">
                <a:ea typeface="Noto Sans CJK SC"/>
              </a:rPr>
            </a:br>
            <a:r>
              <a:rPr lang="en-US" altLang="da-DK" sz="4800" dirty="0">
                <a:ea typeface="Noto Sans CJK SC"/>
              </a:rPr>
              <a:t>		“data-update” problem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E9FB-DF2F-3A1D-377E-DA00F770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628799"/>
            <a:ext cx="10220325" cy="504057"/>
          </a:xfrm>
        </p:spPr>
        <p:txBody>
          <a:bodyPr/>
          <a:lstStyle/>
          <a:p>
            <a:r>
              <a:rPr lang="en-US" altLang="da-DK" dirty="0"/>
              <a:t>Let’s take a look at the general “data-update” problem.</a:t>
            </a:r>
          </a:p>
          <a:p>
            <a:endParaRPr lang="en-DK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B9A5DA8-C377-DED1-2BE2-D38075E5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654" y="3704159"/>
            <a:ext cx="2284413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B48B9A3-9B41-C12A-345B-C8D327FC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67" y="3704159"/>
            <a:ext cx="2389187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C5715096-5CFC-BBB5-E3B6-AFBBD4B5E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679" y="2492896"/>
            <a:ext cx="2592388" cy="1033463"/>
          </a:xfrm>
          <a:prstGeom prst="rect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400" b="1">
                <a:latin typeface="Consolas" panose="020B0609020204030204" pitchFamily="49" charset="0"/>
              </a:rPr>
              <a:t>Provider</a:t>
            </a:r>
            <a:r>
              <a:rPr lang="en-US" altLang="da-DK" sz="1400"/>
              <a:t> </a:t>
            </a:r>
            <a:r>
              <a:rPr lang="en-US" altLang="da-DK" sz="1600"/>
              <a:t>contains </a:t>
            </a:r>
            <a:r>
              <a:rPr lang="en-US" altLang="da-DK" sz="1400">
                <a:latin typeface="Consolas" panose="020B0609020204030204" pitchFamily="49" charset="0"/>
              </a:rPr>
              <a:t>data</a:t>
            </a:r>
            <a:r>
              <a:rPr lang="en-US" altLang="da-DK" sz="1600"/>
              <a:t> which changes every now and them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endParaRPr lang="en-US" altLang="da-DK" sz="140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68F2EB-EB8D-1ECD-7C27-2682ED24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604" y="2492896"/>
            <a:ext cx="2446338" cy="1095375"/>
          </a:xfrm>
          <a:prstGeom prst="rect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400" b="1" dirty="0">
                <a:latin typeface="Consolas" panose="020B0609020204030204" pitchFamily="49" charset="0"/>
              </a:rPr>
              <a:t>Consumer</a:t>
            </a:r>
            <a:r>
              <a:rPr lang="en-US" altLang="da-DK" sz="1400" dirty="0"/>
              <a:t> </a:t>
            </a:r>
            <a:r>
              <a:rPr lang="en-US" altLang="da-DK" sz="1600" dirty="0"/>
              <a:t>uses </a:t>
            </a:r>
            <a:r>
              <a:rPr lang="en-US" altLang="da-DK" sz="1400" dirty="0">
                <a:latin typeface="Consolas" panose="020B0609020204030204" pitchFamily="49" charset="0"/>
              </a:rPr>
              <a:t>data</a:t>
            </a:r>
            <a:r>
              <a:rPr lang="en-US" altLang="da-DK" sz="1800" dirty="0"/>
              <a:t> </a:t>
            </a:r>
            <a:r>
              <a:rPr lang="en-US" altLang="da-DK" sz="1600" dirty="0"/>
              <a:t>and would like to do some update based on changes in </a:t>
            </a:r>
            <a:r>
              <a:rPr lang="en-US" altLang="da-DK" sz="14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7EB0884-E757-3765-BAD4-22E556463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17" y="2932634"/>
            <a:ext cx="2695575" cy="577850"/>
          </a:xfrm>
          <a:prstGeom prst="rect">
            <a:avLst/>
          </a:prstGeom>
          <a:solidFill>
            <a:srgbClr val="E6B9B8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600" i="1" dirty="0"/>
              <a:t>How can we realize this coupling?</a:t>
            </a:r>
          </a:p>
        </p:txBody>
      </p:sp>
      <p:cxnSp>
        <p:nvCxnSpPr>
          <p:cNvPr id="11" name="AutoShape 8">
            <a:extLst>
              <a:ext uri="{FF2B5EF4-FFF2-40B4-BE49-F238E27FC236}">
                <a16:creationId xmlns:a16="http://schemas.microsoft.com/office/drawing/2014/main" id="{393596B7-6AC1-D222-D5A7-540F8FD52D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50842" y="3948634"/>
            <a:ext cx="2122487" cy="1587"/>
          </a:xfrm>
          <a:prstGeom prst="bentConnector2">
            <a:avLst/>
          </a:prstGeom>
          <a:noFill/>
          <a:ln w="38160">
            <a:solidFill>
              <a:srgbClr val="4A7EBB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4400" dirty="0">
                <a:ea typeface="Noto Sans CJK SC"/>
              </a:rPr>
              <a:t>Decoupling the general </a:t>
            </a:r>
            <a:br>
              <a:rPr lang="en-US" altLang="da-DK" sz="4400" dirty="0">
                <a:ea typeface="Noto Sans CJK SC"/>
              </a:rPr>
            </a:br>
            <a:r>
              <a:rPr lang="en-US" altLang="da-DK" sz="4400" dirty="0">
                <a:ea typeface="Noto Sans CJK SC"/>
              </a:rPr>
              <a:t>		“data-update” problem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543811"/>
          </a:xfrm>
        </p:spPr>
        <p:txBody>
          <a:bodyPr/>
          <a:lstStyle/>
          <a:p>
            <a:r>
              <a:rPr lang="en-US" altLang="da-DK" dirty="0">
                <a:latin typeface="Calibri" panose="020F0502020204030204" pitchFamily="34" charset="0"/>
              </a:rPr>
              <a:t>Discuss pros and cons of these typical solutions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E0C9A-C27E-CF6B-BA79-E35694594B44}"/>
              </a:ext>
            </a:extLst>
          </p:cNvPr>
          <p:cNvSpPr txBox="1"/>
          <p:nvPr/>
        </p:nvSpPr>
        <p:spPr>
          <a:xfrm>
            <a:off x="985838" y="2496436"/>
            <a:ext cx="5324598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" indent="0" eaLnBrk="1" hangingPunct="1">
              <a:spcBef>
                <a:spcPts val="638"/>
              </a:spcBef>
              <a:spcAft>
                <a:spcPts val="1425"/>
              </a:spcAft>
              <a:buClr>
                <a:srgbClr val="294E92"/>
              </a:buClr>
              <a:buSzPct val="45000"/>
              <a:buFont typeface="Times New Roman" panose="02020603050405020304" pitchFamily="18" charset="0"/>
              <a:buNone/>
              <a:defRPr/>
            </a:pPr>
            <a:r>
              <a:rPr lang="en-US" altLang="da-DK" sz="2000" dirty="0">
                <a:latin typeface="Calibri" panose="020F0502020204030204" pitchFamily="34" charset="0"/>
                <a:cs typeface="Calibri" panose="020F0502020204030204" pitchFamily="34" charset="0"/>
              </a:rPr>
              <a:t>Provider notifies Consumer when data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5598E-131C-C4C8-127A-AA61491D0605}"/>
              </a:ext>
            </a:extLst>
          </p:cNvPr>
          <p:cNvSpPr txBox="1"/>
          <p:nvPr/>
        </p:nvSpPr>
        <p:spPr>
          <a:xfrm>
            <a:off x="985838" y="4287982"/>
            <a:ext cx="7078530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da-DK" sz="2000" dirty="0">
                <a:latin typeface="Calibri" panose="020F0502020204030204" pitchFamily="34" charset="0"/>
                <a:cs typeface="Calibri" panose="020F0502020204030204" pitchFamily="34" charset="0"/>
              </a:rPr>
              <a:t>Consumer </a:t>
            </a:r>
            <a:r>
              <a:rPr lang="en-US" alt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polls</a:t>
            </a:r>
            <a:r>
              <a:rPr lang="en-US" altLang="da-DK" sz="2000" dirty="0">
                <a:latin typeface="Calibri" panose="020F0502020204030204" pitchFamily="34" charset="0"/>
                <a:cs typeface="Calibri" panose="020F0502020204030204" pitchFamily="34" charset="0"/>
              </a:rPr>
              <a:t> Provider</a:t>
            </a:r>
            <a:endParaRPr lang="en-D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A6A5B57-2073-1490-1D8A-9F5FAF4A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1916832"/>
            <a:ext cx="4565650" cy="163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8630E9D-9623-566D-D718-C6992F0F1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67" y="3609256"/>
            <a:ext cx="4097338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31A8-11AE-8AF2-4FFC-7037E913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4800" dirty="0" err="1">
                <a:ea typeface="Noto Sans CJK SC"/>
              </a:rPr>
              <a:t>GoF</a:t>
            </a:r>
            <a:r>
              <a:rPr lang="en-US" altLang="da-DK" sz="4800" dirty="0">
                <a:ea typeface="Noto Sans CJK SC"/>
              </a:rPr>
              <a:t> Observer to the rescue!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2AF4-DDE6-55F9-CF44-799A70F7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2704051"/>
          </a:xfrm>
        </p:spPr>
        <p:txBody>
          <a:bodyPr/>
          <a:lstStyle/>
          <a:p>
            <a:r>
              <a:rPr lang="en-US" altLang="da-DK" dirty="0"/>
              <a:t>We need some mechanism that…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DE5A-8270-B4E3-7004-27332911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8C6-3F4F-A34A-93FA-C1B5BAE4FDB1}" type="datetime1">
              <a:rPr lang="en-GB" smtClean="0"/>
              <a:t>10/09/2025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6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4F1DA-270F-F858-8EB1-4EA4F9668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4E48-7B65-27BF-B454-DF489EFB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4800" dirty="0" err="1">
                <a:ea typeface="Noto Sans CJK SC"/>
              </a:rPr>
              <a:t>GoF</a:t>
            </a:r>
            <a:r>
              <a:rPr lang="en-US" altLang="da-DK" sz="4800" dirty="0">
                <a:ea typeface="Noto Sans CJK SC"/>
              </a:rPr>
              <a:t> Observer to the rescue!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1634-EAD2-1D94-2E73-E5952DE1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2704051"/>
          </a:xfrm>
        </p:spPr>
        <p:txBody>
          <a:bodyPr/>
          <a:lstStyle/>
          <a:p>
            <a:r>
              <a:rPr lang="en-US" altLang="da-DK" dirty="0">
                <a:solidFill>
                  <a:schemeClr val="bg1">
                    <a:lumMod val="75000"/>
                  </a:schemeClr>
                </a:solidFill>
              </a:rPr>
              <a:t>We need some mechanism that…</a:t>
            </a:r>
          </a:p>
          <a:p>
            <a:pPr lvl="1">
              <a:buFont typeface="Wingdings" pitchFamily="2" charset="2"/>
              <a:buChar char="Ø"/>
            </a:pPr>
            <a:r>
              <a:rPr lang="en-DK" dirty="0"/>
              <a:t>	</a:t>
            </a:r>
            <a:r>
              <a:rPr lang="en-US" altLang="da-DK" dirty="0">
                <a:latin typeface="Calibri" panose="020F0502020204030204" pitchFamily="34" charset="0"/>
              </a:rPr>
              <a:t>allows </a:t>
            </a:r>
            <a:r>
              <a:rPr lang="en-US" altLang="da-DK" dirty="0">
                <a:latin typeface="Consolas" panose="020B0609020204030204" pitchFamily="49" charset="0"/>
              </a:rPr>
              <a:t>Consumers</a:t>
            </a:r>
            <a:r>
              <a:rPr lang="en-US" altLang="da-DK" dirty="0">
                <a:latin typeface="Calibri" panose="020F0502020204030204" pitchFamily="34" charset="0"/>
              </a:rPr>
              <a:t> to be added to the </a:t>
            </a:r>
            <a:r>
              <a:rPr lang="en-US" altLang="da-DK" dirty="0">
                <a:latin typeface="Consolas" panose="020B0609020204030204" pitchFamily="49" charset="0"/>
              </a:rPr>
              <a:t>Provider</a:t>
            </a:r>
            <a:r>
              <a:rPr lang="en-US" altLang="da-DK" dirty="0">
                <a:latin typeface="Calibri" panose="020F0502020204030204" pitchFamily="34" charset="0"/>
              </a:rPr>
              <a:t> without changing the </a:t>
            </a:r>
            <a:r>
              <a:rPr lang="en-US" altLang="da-DK" dirty="0">
                <a:latin typeface="Consolas" panose="020B0609020204030204" pitchFamily="49" charset="0"/>
              </a:rPr>
              <a:t>Provider</a:t>
            </a:r>
            <a:r>
              <a:rPr lang="en-US" altLang="da-DK" dirty="0">
                <a:latin typeface="Calibri" panose="020F0502020204030204" pitchFamily="34" charset="0"/>
              </a:rPr>
              <a:t> (i.e. adhere to OCP)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686C-D908-7AE3-D3A5-168BCBC1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8C6-3F4F-A34A-93FA-C1B5BAE4FDB1}" type="datetime1">
              <a:rPr lang="en-GB" smtClean="0"/>
              <a:t>10/09/2025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82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C0879-5A7C-69E6-7F56-024B9C990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E955-5510-A0A4-342E-30D224A0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4800" dirty="0" err="1">
                <a:ea typeface="Noto Sans CJK SC"/>
              </a:rPr>
              <a:t>GoF</a:t>
            </a:r>
            <a:r>
              <a:rPr lang="en-US" altLang="da-DK" sz="4800" dirty="0">
                <a:ea typeface="Noto Sans CJK SC"/>
              </a:rPr>
              <a:t> Observer to the rescue!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8C87-C944-270F-9E59-D9A0C52C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2704051"/>
          </a:xfrm>
        </p:spPr>
        <p:txBody>
          <a:bodyPr/>
          <a:lstStyle/>
          <a:p>
            <a:r>
              <a:rPr lang="en-US" altLang="da-DK" dirty="0">
                <a:solidFill>
                  <a:schemeClr val="bg1">
                    <a:lumMod val="75000"/>
                  </a:schemeClr>
                </a:solidFill>
              </a:rPr>
              <a:t>We need some mechanism that…</a:t>
            </a:r>
          </a:p>
          <a:p>
            <a:pPr lvl="1">
              <a:buFont typeface="Wingdings" pitchFamily="2" charset="2"/>
              <a:buChar char="Ø"/>
            </a:pPr>
            <a:r>
              <a:rPr lang="en-DK" dirty="0"/>
              <a:t>	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allows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Consumers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to be added to the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without changing the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(i.e. adhere to OCP)</a:t>
            </a:r>
          </a:p>
          <a:p>
            <a:pPr lvl="1">
              <a:buFont typeface="Wingdings" pitchFamily="2" charset="2"/>
              <a:buChar char="Ø"/>
            </a:pPr>
            <a:r>
              <a:rPr lang="en-DK" dirty="0"/>
              <a:t>	</a:t>
            </a:r>
            <a:r>
              <a:rPr lang="en-US" altLang="da-DK" dirty="0">
                <a:latin typeface="Calibri" panose="020F0502020204030204" pitchFamily="34" charset="0"/>
              </a:rPr>
              <a:t>allows </a:t>
            </a:r>
            <a:r>
              <a:rPr lang="en-US" altLang="da-DK" dirty="0">
                <a:latin typeface="Consolas" panose="020B0609020204030204" pitchFamily="49" charset="0"/>
              </a:rPr>
              <a:t>Provider</a:t>
            </a:r>
            <a:r>
              <a:rPr lang="en-US" altLang="da-DK" dirty="0">
                <a:latin typeface="Calibri" panose="020F0502020204030204" pitchFamily="34" charset="0"/>
              </a:rPr>
              <a:t> to inform </a:t>
            </a:r>
            <a:r>
              <a:rPr lang="en-US" altLang="da-DK" dirty="0">
                <a:latin typeface="Consolas" panose="020B0609020204030204" pitchFamily="49" charset="0"/>
              </a:rPr>
              <a:t>Consumers</a:t>
            </a:r>
            <a:r>
              <a:rPr lang="en-US" altLang="da-DK" dirty="0">
                <a:latin typeface="Calibri" panose="020F0502020204030204" pitchFamily="34" charset="0"/>
              </a:rPr>
              <a:t> of data changes (i.e. promotes low coupling)</a:t>
            </a:r>
          </a:p>
          <a:p>
            <a:pPr marL="252000" lvl="1" indent="0">
              <a:buNone/>
            </a:pPr>
            <a:endParaRPr lang="en-DK" dirty="0"/>
          </a:p>
          <a:p>
            <a:pPr marL="252000" lvl="1" indent="0">
              <a:buNone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02166-46B1-5860-7176-DDFDBFF6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8C6-3F4F-A34A-93FA-C1B5BAE4FDB1}" type="datetime1">
              <a:rPr lang="en-GB" smtClean="0"/>
              <a:t>10/09/2025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36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664D4-3CDE-7D94-6C97-2435F721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7994-E410-CEF8-427B-01220B7C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4800" dirty="0" err="1">
                <a:ea typeface="Noto Sans CJK SC"/>
              </a:rPr>
              <a:t>GoF</a:t>
            </a:r>
            <a:r>
              <a:rPr lang="en-US" altLang="da-DK" sz="4800" dirty="0">
                <a:ea typeface="Noto Sans CJK SC"/>
              </a:rPr>
              <a:t> Observer to the rescue!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28D2-26CC-41F0-D82F-4A832754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2704051"/>
          </a:xfrm>
        </p:spPr>
        <p:txBody>
          <a:bodyPr/>
          <a:lstStyle/>
          <a:p>
            <a:r>
              <a:rPr lang="en-US" altLang="da-DK" dirty="0">
                <a:solidFill>
                  <a:schemeClr val="bg1">
                    <a:lumMod val="75000"/>
                  </a:schemeClr>
                </a:solidFill>
              </a:rPr>
              <a:t>We need some mechanism that…</a:t>
            </a:r>
          </a:p>
          <a:p>
            <a:pPr lvl="1">
              <a:buFont typeface="Wingdings" pitchFamily="2" charset="2"/>
              <a:buChar char="Ø"/>
            </a:pPr>
            <a:r>
              <a:rPr lang="en-DK" dirty="0"/>
              <a:t>	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allows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Consumers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to be added to the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without changing the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(i.e. adhere to OCP)</a:t>
            </a:r>
          </a:p>
          <a:p>
            <a:pPr lvl="1">
              <a:buFont typeface="Wingdings" pitchFamily="2" charset="2"/>
              <a:buChar char="Ø"/>
            </a:pPr>
            <a:r>
              <a:rPr lang="en-DK" dirty="0"/>
              <a:t>	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allows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to inform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Consumers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of data changes (i.e. promotes low coupling)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US" altLang="da-DK" dirty="0">
                <a:latin typeface="Calibri" panose="020F0502020204030204" pitchFamily="34" charset="0"/>
              </a:rPr>
              <a:t>allows many </a:t>
            </a:r>
            <a:r>
              <a:rPr lang="en-US" altLang="da-DK" dirty="0">
                <a:latin typeface="Consolas" panose="020B0609020204030204" pitchFamily="49" charset="0"/>
              </a:rPr>
              <a:t>Consumers</a:t>
            </a:r>
            <a:r>
              <a:rPr lang="en-US" altLang="da-DK" dirty="0">
                <a:latin typeface="Calibri" panose="020F0502020204030204" pitchFamily="34" charset="0"/>
              </a:rPr>
              <a:t> to be informed on updates of same data</a:t>
            </a:r>
          </a:p>
          <a:p>
            <a:pPr marL="252000" lvl="1" indent="0">
              <a:buNone/>
            </a:pPr>
            <a:endParaRPr lang="en-DK" dirty="0"/>
          </a:p>
          <a:p>
            <a:pPr marL="252000" lvl="1" indent="0">
              <a:buNone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3E3E-5BD6-C418-F60B-8AEB9FD9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8C6-3F4F-A34A-93FA-C1B5BAE4FDB1}" type="datetime1">
              <a:rPr lang="en-GB" smtClean="0"/>
              <a:t>10/09/2025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80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7D7A4-4DF1-DC1F-A9B2-827F77EFE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CB69-2730-E0A2-D847-C46B61E3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sz="4800" dirty="0" err="1">
                <a:ea typeface="Noto Sans CJK SC"/>
              </a:rPr>
              <a:t>GoF</a:t>
            </a:r>
            <a:r>
              <a:rPr lang="en-US" altLang="da-DK" sz="4800" dirty="0">
                <a:ea typeface="Noto Sans CJK SC"/>
              </a:rPr>
              <a:t> Observer to the rescue!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E3DE-DE42-87E9-DBCE-FCEA9698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2704051"/>
          </a:xfrm>
        </p:spPr>
        <p:txBody>
          <a:bodyPr/>
          <a:lstStyle/>
          <a:p>
            <a:r>
              <a:rPr lang="en-US" altLang="da-DK" dirty="0">
                <a:solidFill>
                  <a:schemeClr val="bg1">
                    <a:lumMod val="75000"/>
                  </a:schemeClr>
                </a:solidFill>
              </a:rPr>
              <a:t>We need some mechanism that…</a:t>
            </a:r>
          </a:p>
          <a:p>
            <a:pPr lvl="1">
              <a:buFont typeface="Wingdings" pitchFamily="2" charset="2"/>
              <a:buChar char="Ø"/>
            </a:pPr>
            <a:r>
              <a:rPr lang="en-DK" dirty="0"/>
              <a:t>	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allows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Consumers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to be added to the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without changing the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(i.e. adhere to OCP)</a:t>
            </a:r>
          </a:p>
          <a:p>
            <a:pPr lvl="1">
              <a:buFont typeface="Wingdings" pitchFamily="2" charset="2"/>
              <a:buChar char="Ø"/>
            </a:pPr>
            <a:r>
              <a:rPr lang="en-DK" dirty="0"/>
              <a:t>	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allows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Provider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to inform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Consumers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of data changes (i.e. promotes low coupling)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	allows many 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Consumers</a:t>
            </a:r>
            <a:r>
              <a:rPr lang="en-US" altLang="da-DK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 to be informed on updates of same data</a:t>
            </a:r>
          </a:p>
          <a:p>
            <a:pPr marL="252000" lvl="1" indent="0">
              <a:buNone/>
            </a:pPr>
            <a:endParaRPr lang="en-DK" dirty="0"/>
          </a:p>
          <a:p>
            <a:pPr marL="252000" lvl="1" indent="0">
              <a:buNone/>
            </a:pPr>
            <a:r>
              <a:rPr lang="en-US" altLang="da-DK" dirty="0">
                <a:solidFill>
                  <a:srgbClr val="000000"/>
                </a:solidFill>
                <a:latin typeface="Calibri" panose="020F0502020204030204" pitchFamily="34" charset="0"/>
              </a:rPr>
              <a:t>We need….</a:t>
            </a:r>
            <a:r>
              <a:rPr lang="en-US" altLang="da-DK" dirty="0" err="1">
                <a:solidFill>
                  <a:srgbClr val="000000"/>
                </a:solidFill>
                <a:latin typeface="Calibri" panose="020F0502020204030204" pitchFamily="34" charset="0"/>
              </a:rPr>
              <a:t>GoF</a:t>
            </a:r>
            <a:r>
              <a:rPr lang="en-US" altLang="da-DK" dirty="0">
                <a:solidFill>
                  <a:srgbClr val="000000"/>
                </a:solidFill>
                <a:latin typeface="Calibri" panose="020F0502020204030204" pitchFamily="34" charset="0"/>
              </a:rPr>
              <a:t> Observer!</a:t>
            </a:r>
          </a:p>
          <a:p>
            <a:pPr marL="252000" lvl="1" indent="0">
              <a:buNone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00FC-9A42-9FBB-B28E-08D10000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8C6-3F4F-A34A-93FA-C1B5BAE4FDB1}" type="datetime1">
              <a:rPr lang="en-GB" smtClean="0"/>
              <a:t>10/09/2025</a:t>
            </a:fld>
            <a:endParaRPr lang="en-GB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2B59BAA-0DE5-1A6F-24A6-88A9D51D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3212976"/>
            <a:ext cx="1754188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198F6611-39A5-36BA-31FF-FDB25185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165" y="4311526"/>
            <a:ext cx="4176713" cy="1368425"/>
          </a:xfrm>
          <a:prstGeom prst="wedgeRoundRectCallout">
            <a:avLst>
              <a:gd name="adj1" fmla="val 86926"/>
              <a:gd name="adj2" fmla="val -106602"/>
              <a:gd name="adj3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5pPr>
            <a:lvl6pPr marL="25146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6pPr>
            <a:lvl7pPr marL="29718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7pPr>
            <a:lvl8pPr marL="34290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8pPr>
            <a:lvl9pPr marL="3886200" indent="-228600" defTabSz="45720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"/>
                <a:cs typeface="Noto Sans CJK SC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da-DK" sz="1800" dirty="0">
                <a:solidFill>
                  <a:srgbClr val="FFFFFF"/>
                </a:solidFill>
              </a:rPr>
              <a:t>Define a one-to-many dependency between objects so that when one object changes state, all its dependents are notified and updated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94888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01 AU 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4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{"required":true,"helpTexts":{},"spacing":{},"shareValue":false,"type":"datePicker","name":"Date","label":"Date"},{"required":false,"placeholder":"","lines":1,"helpTexts":{},"spacing":{},"shareValue":false,"type":"textBox","name":"EventOccasion","label":"Event / Occasion"}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slideVersion":1,"isValidatorEnabled":false,"isLocked":false,"elementsMetadata":[{"type":"shape","elementConfiguration":{"binding":"{{FormatDateTime(Form.Date, \"d. MMMM yyyy\")}}","visibility":"","type":"text","disableUpdates":false}},{"type":"shape","elementConfiguration":{"binding":"{{Form.EventOccasion}}","visibility":"","type":"text","disableUpdates":false}},{"type":"shape","elementConfiguration":{"binding":"{{UserProfile.Title}}","visibility":"","type":"text","disableUpdates":false}},{"type":"shape","elementConfiguration":{"binding":"{{UserProfile.Name}}","visibility":"","type":"text","disableUpdates":false}},{"type":"shape","elementConfiguration":{"inheritDimensions":"{{InheritDimensions.InheritNone}}","width":"4.61 cm","height":"1.55 cm","image":"{{UserProfile.UnitId.ExtraLogoRef.ImageRightAlignedNegRef.ImageFile}}","visibility":"","type":"image","disableUpdates":false}},{"type":"shape","elementConfiguration":{"binding":"{{UserProfile.UnitId.Logo2}}","visibility":"","type":"text","disableUpdates":false}},{"type":"shape","elementConfiguration":{"binding":"{{UserProfile.UnitId.Logo1PowerPoint}}","visibility":"","type":"text","disableUpdates":false}}],"slideId":"638344221284623770","enableDocumentContentUpdater":false,"version":"2.0"}]]></TemplafySlideTemplateConfiguration>
</file>

<file path=customXml/item12.xml><?xml version="1.0" encoding="utf-8"?>
<TemplafySlideTemplateConfiguration><![CDATA[{"slideVersion":1,"isValidatorEnabled":false,"isLocked":false,"elementsMetadata":[],"slideId":"638344221285072627","enableDocumentContentUpdater":fals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{"type":"shape","elementConfiguration":{"binding":"{{UserProfile.UnitId.Logo1PowerPoint}}","visibility":"","type":"text","disableUpdates":false}}],"slideId":"638344221285170220","enableDocumentContentUpdater":false,"version":"2.0"}]]></TemplafySlideTemplateConfiguration>
</file>

<file path=customXml/item4.xml><?xml version="1.0" encoding="utf-8"?>
<TemplafyTemplateConfiguration><![CDATA[{"elementsMetadata":[{"type":"shape","id":"cfb16d62-f424-4b05-bdc4-472a6934fced","elementConfiguration":{"binding":"{{FormatDateTime(Form.Date, \"d. MMMM yyyy\")}}","visibility":"","type":"text","disableUpdates":false}},{"type":"shape","id":"428eb784-b9af-4517-9e2e-6ff6d0acd562","elementConfiguration":{"binding":"{{Form.EventOccasion}}","visibility":"","type":"text","disableUpdates":false}},{"type":"shape","id":"129d852b-970f-4cd4-b072-993aa29ddf55","elementConfiguration":{"binding":"{{UserProfile.Title}}","visibility":"","type":"text","disableUpdates":false}},{"type":"shape","id":"d85cd4a2-0e75-4080-a857-f12869c869ed","elementConfiguration":{"binding":"{{UserProfile.Name}}","visibility":"","type":"text","disableUpdates":false}},{"type":"shape","id":"5b23b491-5d54-41f6-baeb-dc869ba03b37","elementConfiguration":{"inheritDimensions":"{{InheritDimensions.InheritNone}}","width":"4.61 cm","height":"1.55 cm","image":"{{UserProfile.UnitId.ExtraLogoRef.ImageRightAlignedRef.ImageFile}}","visibility":"","type":"image","disableUpdates":false}},{"type":"shape","id":"18db1068-4c6d-4ec0-86cf-47fa6b2593bd","elementConfiguration":{"binding":"{{UserProfile.UnitId.Logo2}}","visibility":"","type":"text","disableUpdates":false}},{"type":"shape","id":"746e9f11-92ba-4291-a8cc-2861a517d5e2","elementConfiguration":{"binding":"{{UserProfile.UnitId.Logo1PowerPoint}}","visibility":"","type":"text","disableUpdates":false}},{"type":"shape","id":"649ac06a-f9d2-41d0-9f8b-af29d75a1692","elementConfiguration":{"binding":"{{FormatDateTime(Form.Date, \"d. MMMM yyyy\")}}","visibility":"","type":"text","disableUpdates":false}},{"type":"shape","id":"26eb8480-b962-4476-ae45-f8b2e3817a24","elementConfiguration":{"binding":"{{Form.EventOccasion}}","visibility":"","type":"text","disableUpdates":false}},{"type":"shape","id":"83b83807-f32c-4213-864f-3a578b4ee360","elementConfiguration":{"inheritDimensions":"{{InheritDimensions.InheritNone}}","width":"4.61 cm","height":"1.55 cm","image":"{{UserProfile.UnitId.ExtraLogoRef.ImageRightAlignedNegRef.ImageFile}}","visibility":"","type":"image","disableUpdates":false}},{"type":"shape","id":"3eab1b86-8b44-4452-aea8-d11991fc5758","elementConfiguration":{"binding":"{{UserProfile.UnitId.Logo2}}","visibility":"","type":"text","disableUpdates":false}},{"type":"shape","id":"b0952b9b-ca2a-4412-bb0a-2e6f1d189999","elementConfiguration":{"binding":"{{UserProfile.UnitId.Logo1PowerPoint}}","visibility":"","type":"text","disableUpdates":false}},{"type":"shape","id":"0c1db09e-5d0d-491c-b49d-827568e79299","elementConfiguration":{"binding":"{{FormatDateTime(Form.Date, \"d. MMMM yyyy\")}}","visibility":"","type":"text","disableUpdates":false}},{"type":"shape","id":"cae1ecc3-91b3-4f5b-88ed-5860c672ac8a","elementConfiguration":{"binding":"{{Form.EventOccasion}}","visibility":"","type":"text","disableUpdates":false}},{"type":"shape","id":"fec7ae8a-b536-4bcb-8c29-11f99f4860d6","elementConfiguration":{"binding":"{{UserProfile.Name}}","visibility":"","type":"text","disableUpdates":false}},{"type":"shape","id":"5fc34ce1-1536-49c2-a17a-c8824404b886","elementConfiguration":{"inheritDimensions":"{{InheritDimensions.InheritNone}}","width":"4.61 cm","height":"1.55 cm","image":"{{UserProfile.UnitId.ExtraLogoRef.ImageRightAlignedNegRef.ImageFile}}","visibility":"","type":"image","disableUpdates":false}},{"type":"shape","id":"1ebc2c06-66b1-4da6-bb6d-bde871831410","elementConfiguration":{"binding":"{{UserProfile.UnitId.Logo2}}","visibility":"","type":"text","disableUpdates":false}},{"type":"shape","id":"b50437f8-2713-420a-a354-c271af15a597","elementConfiguration":{"binding":"{{UserProfile.UnitId.Logo1PowerPoint}}","visibility":"","type":"text","disableUpdates":false}},{"type":"shape","id":"16c4ec63-da0f-4e24-81bc-e42595263d83","elementConfiguration":{"binding":"{{UserProfile.UnitId.Logo1PowerPoint}}","visibility":"","type":"text","disableUpdates":false}},{"type":"shape","id":"a4b5cdf4-9238-4cda-ab1a-1252be352214","elementConfiguration":{"binding":"{{FormatDateTime(Form.Date, \"d. MMMM yyyy\")}}","visibility":"","type":"text","disableUpdates":false}},{"type":"shape","id":"138a166d-fede-44a5-8ecc-2804c9fc9e64","elementConfiguration":{"binding":"{{Form.EventOccasion}}","visibility":"","type":"text","disableUpdates":false}},{"type":"shape","id":"9c14bf20-ffed-462e-b8ea-8359c204e0ac","elementConfiguration":{"binding":"{{UserProfile.Title}}","visibility":"","type":"text","disableUpdates":false}},{"type":"shape","id":"231e2c89-d645-4e20-903e-bd18ca8212bf","elementConfiguration":{"binding":"{{UserProfile.Name}}","visibility":"","type":"text","disableUpdates":false}},{"type":"shape","id":"6af30e69-e885-4367-9065-327d13a5336c","elementConfiguration":{"inheritDimensions":"{{InheritDimensions.InheritNone}}","width":"4.61 cm","height":"1.55 cm","image":"{{UserProfile.UnitId.ExtraLogoRef.ImageRightAlignedNegRef.ImageFile}}","visibility":"","type":"image","disableUpdates":false}},{"type":"shape","id":"25b8be3e-6558-43c5-8fce-9d14eeb2375f","elementConfiguration":{"binding":"{{UserProfile.UnitId.Logo2}}","visibility":"","type":"text","disableUpdates":false}},{"type":"shape","id":"a1fdb61a-c788-4fc6-b2be-0fe2955e72c0","elementConfiguration":{"binding":"{{UserProfile.UnitId.Logo1PowerPoint}}","visibility":"","type":"text","disableUpdates":false}}],"transformationConfigurations":[{"language":"{{DocumentLanguage}}","disableUpdates":false,"type":"proofingLanguage"},{"colorTheme":"{{Form.ChooseColorTheme.ColorThemeRef.ColorTheme}}","disableUpdates":false,"originalColorThemeXml":"<a:clrScheme name=\"01 AU Blue\" xmlns:a=\"http://schemas.openxmlformats.org/drawingml/2006/main\"><a:dk1><a:srgbClr val=\"000000\" /></a:dk1><a:lt1><a:srgbClr val=\"FFFFFF\" /></a:lt1><a:dk2><a:srgbClr val=\"002546\" /></a:dk2><a:lt2><a:srgbClr val=\"002546\" /></a:lt2><a:accent1><a:srgbClr val=\"0A1449\" /></a:accent1><a:accent2><a:srgbClr val=\"183D83\" /></a:accent2><a:accent3><a:srgbClr val=\"87D1F4\" /></a:accent3><a:accent4><a:srgbClr val=\"33525F\" /></a:accent4><a:accent5><a:srgbClr val=\"548195\" /></a:accent5><a:accent6><a:srgbClr val=\"C6C6C6\" /></a:accent6><a:hlink><a:srgbClr val=\"03428E\" /></a:hlink><a:folHlink><a:srgbClr val=\"03428E\" /></a:folHlink></a:clrScheme>","type":"colorTheme"}],"templateName":"PowerPoint skabelon","templateDescription":"PowerPoint template 16:9 (convertible to 16:10 or 4:3)","enableDocumentContentUpdater":true,"version":"2.0"}]]></TemplafyTemplateConfiguration>
</file>

<file path=customXml/item5.xml><?xml version="1.0" encoding="utf-8"?>
<TemplafyFormConfiguration><![CDATA[{"formFields":[{"required":true,"helpTexts":{},"spacing":{},"shareValue":false,"type":"datePicker","name":"Date","label":"Date"},{"required":false,"placeholder":"","lines":1,"helpTexts":{},"spacing":{},"shareValue":false,"type":"textBox","name":"EventOccasion","label":"Event / Occasion"},{"distinct":false,"hideIfNoUserInteractionRequired":false,"required":false,"defaultValue":"Blå","autoSelectFirstOption":false,"helpTexts":{},"spacing":{},"shareValue":false,"type":"dropDown","dataSourceName":"ColorThemePowerPoint","dataSourceFieldName":"Name","name":"ChooseColorTheme","label":"Choose Color theme"}],"formDataEntries":[{"name":"Date","value":"ptInSCoS+zdybCpDtma1AQ=="},{"name":"EventOccasion","value":"9SuxJ2H9wxYbBHC7YHxa1w=="},{"name":"ChooseColorTheme","value":"XmRlVpWiose5Rf1eG6aJznCjkbXXnh6o3o1+21OmFqQ="}]}]]></TemplafyFormConfiguration>
</file>

<file path=customXml/item6.xml><?xml version="1.0" encoding="utf-8"?>
<TemplafySlideTemplateConfiguration><![CDATA[{"slideVersion":1,"isValidatorEnabled":false,"isLocked":false,"elementsMetadata":[],"slideId":"638344221285055523","enableDocumentContentUpdater":false,"version":"2.0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slideVersion":1,"isValidatorEnabled":false,"isLocked":false,"elementsMetadata":[],"slideId":"638344221285091994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7E04581C-D7FD-4482-805D-038A22FDA87B}">
  <ds:schemaRefs/>
</ds:datastoreItem>
</file>

<file path=customXml/itemProps10.xml><?xml version="1.0" encoding="utf-8"?>
<ds:datastoreItem xmlns:ds="http://schemas.openxmlformats.org/officeDocument/2006/customXml" ds:itemID="{065744AD-6466-4C46-AE6F-83D8FBC1C1CF}">
  <ds:schemaRefs/>
</ds:datastoreItem>
</file>

<file path=customXml/itemProps11.xml><?xml version="1.0" encoding="utf-8"?>
<ds:datastoreItem xmlns:ds="http://schemas.openxmlformats.org/officeDocument/2006/customXml" ds:itemID="{B2CA2D4C-0385-4D99-AB8D-7792A88C817E}">
  <ds:schemaRefs/>
</ds:datastoreItem>
</file>

<file path=customXml/itemProps12.xml><?xml version="1.0" encoding="utf-8"?>
<ds:datastoreItem xmlns:ds="http://schemas.openxmlformats.org/officeDocument/2006/customXml" ds:itemID="{3643F53D-29F6-46FD-9FF1-B40DF29295C1}">
  <ds:schemaRefs/>
</ds:datastoreItem>
</file>

<file path=customXml/itemProps2.xml><?xml version="1.0" encoding="utf-8"?>
<ds:datastoreItem xmlns:ds="http://schemas.openxmlformats.org/officeDocument/2006/customXml" ds:itemID="{CDCAD78D-4B75-4D6D-A12C-4D7099050C85}">
  <ds:schemaRefs/>
</ds:datastoreItem>
</file>

<file path=customXml/itemProps3.xml><?xml version="1.0" encoding="utf-8"?>
<ds:datastoreItem xmlns:ds="http://schemas.openxmlformats.org/officeDocument/2006/customXml" ds:itemID="{F6929CAD-9C4B-4C57-B5A5-181E7E3C58CB}">
  <ds:schemaRefs/>
</ds:datastoreItem>
</file>

<file path=customXml/itemProps4.xml><?xml version="1.0" encoding="utf-8"?>
<ds:datastoreItem xmlns:ds="http://schemas.openxmlformats.org/officeDocument/2006/customXml" ds:itemID="{AFC86994-F0FF-421B-841D-005E37E2CB9C}">
  <ds:schemaRefs/>
</ds:datastoreItem>
</file>

<file path=customXml/itemProps5.xml><?xml version="1.0" encoding="utf-8"?>
<ds:datastoreItem xmlns:ds="http://schemas.openxmlformats.org/officeDocument/2006/customXml" ds:itemID="{7DA86E9B-4135-4144-9EBF-FD9F3AFEC348}">
  <ds:schemaRefs/>
</ds:datastoreItem>
</file>

<file path=customXml/itemProps6.xml><?xml version="1.0" encoding="utf-8"?>
<ds:datastoreItem xmlns:ds="http://schemas.openxmlformats.org/officeDocument/2006/customXml" ds:itemID="{3711B4B0-0534-4D87-9554-EE0E3A45C434}">
  <ds:schemaRefs/>
</ds:datastoreItem>
</file>

<file path=customXml/itemProps7.xml><?xml version="1.0" encoding="utf-8"?>
<ds:datastoreItem xmlns:ds="http://schemas.openxmlformats.org/officeDocument/2006/customXml" ds:itemID="{F6BDCACD-D9F5-4F4E-8192-10C1008EFFE8}">
  <ds:schemaRefs/>
</ds:datastoreItem>
</file>

<file path=customXml/itemProps8.xml><?xml version="1.0" encoding="utf-8"?>
<ds:datastoreItem xmlns:ds="http://schemas.openxmlformats.org/officeDocument/2006/customXml" ds:itemID="{E6076CFF-B2D0-45B5-8D6B-A70E14E9B3D8}">
  <ds:schemaRefs/>
</ds:datastoreItem>
</file>

<file path=customXml/itemProps9.xml><?xml version="1.0" encoding="utf-8"?>
<ds:datastoreItem xmlns:ds="http://schemas.openxmlformats.org/officeDocument/2006/customXml" ds:itemID="{D8EFAE61-AC68-4E39-9D00-2ECB552AF7C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Macintosh PowerPoint</Application>
  <PresentationFormat>Custom</PresentationFormat>
  <Paragraphs>131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Times New Roman</vt:lpstr>
      <vt:lpstr>AU Peto</vt:lpstr>
      <vt:lpstr>Arial</vt:lpstr>
      <vt:lpstr>Georgia</vt:lpstr>
      <vt:lpstr>Noto Sans CJK SC</vt:lpstr>
      <vt:lpstr>AU Passata Light</vt:lpstr>
      <vt:lpstr>Consolas</vt:lpstr>
      <vt:lpstr>Wingdings</vt:lpstr>
      <vt:lpstr>Calibri</vt:lpstr>
      <vt:lpstr>AU Passata</vt:lpstr>
      <vt:lpstr>AU 16:9</vt:lpstr>
      <vt:lpstr>Design patterns</vt:lpstr>
      <vt:lpstr>PowerPoint Presentation</vt:lpstr>
      <vt:lpstr>Decoupling the general    “data-update” problem</vt:lpstr>
      <vt:lpstr>Decoupling the general    “data-update” problem</vt:lpstr>
      <vt:lpstr>GoF Observer to the rescue!</vt:lpstr>
      <vt:lpstr>GoF Observer to the rescue!</vt:lpstr>
      <vt:lpstr>GoF Observer to the rescue!</vt:lpstr>
      <vt:lpstr>GoF Observer to the rescue!</vt:lpstr>
      <vt:lpstr>GoF Observer to the rescue!</vt:lpstr>
      <vt:lpstr>Gof Observer</vt:lpstr>
      <vt:lpstr>Example: Blood Pressure Measurement</vt:lpstr>
      <vt:lpstr>Example: Blood Pressure Measurement</vt:lpstr>
      <vt:lpstr>GoF Observer – Pull and push Variants</vt:lpstr>
      <vt:lpstr>GoF Observer – Pull and push Variants</vt:lpstr>
      <vt:lpstr>Gof Observer – More variants</vt:lpstr>
      <vt:lpstr>Gof Observer – More variants</vt:lpstr>
      <vt:lpstr>Questions??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2025-09-10T08:04:33Z</dcterms:created>
  <dcterms:modified xsi:type="dcterms:W3CDTF">2025-09-10T08:55:17Z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omnidocs.com</vt:lpwstr>
  </property>
  <property fmtid="{D5CDD505-2E9C-101B-9397-08002B2CF9AE}" pid="3" name="colorthemechange">
    <vt:lpwstr>true</vt:lpwstr>
  </property>
  <property fmtid="{D5CDD505-2E9C-101B-9397-08002B2CF9AE}" pid="4" name="TemplafyTimeStamp">
    <vt:lpwstr>2023-11-01T07:55:28</vt:lpwstr>
  </property>
  <property fmtid="{D5CDD505-2E9C-101B-9397-08002B2CF9AE}" pid="5" name="TemplafyTenantId">
    <vt:lpwstr>auoffice</vt:lpwstr>
  </property>
  <property fmtid="{D5CDD505-2E9C-101B-9397-08002B2CF9AE}" pid="6" name="TemplafyTemplateId">
    <vt:lpwstr>766163489789838292</vt:lpwstr>
  </property>
  <property fmtid="{D5CDD505-2E9C-101B-9397-08002B2CF9AE}" pid="7" name="TemplafyUserProfileId">
    <vt:lpwstr>1214416786899075207</vt:lpwstr>
  </property>
  <property fmtid="{D5CDD505-2E9C-101B-9397-08002B2CF9AE}" pid="8" name="TemplafyLanguageCode">
    <vt:lpwstr>en-GB</vt:lpwstr>
  </property>
  <property fmtid="{D5CDD505-2E9C-101B-9397-08002B2CF9AE}" pid="9" name="TemplafyFromBlank">
    <vt:bool>false</vt:bool>
  </property>
</Properties>
</file>