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2"/>
    <p:sldId id="269" r:id="rId3"/>
    <p:sldId id="276" r:id="rId4"/>
    <p:sldId id="279" r:id="rId5"/>
    <p:sldId id="280" r:id="rId6"/>
    <p:sldId id="277" r:id="rId7"/>
    <p:sldId id="270" r:id="rId8"/>
    <p:sldId id="271" r:id="rId9"/>
    <p:sldId id="278" r:id="rId10"/>
    <p:sldId id="274" r:id="rId11"/>
    <p:sldId id="267" r:id="rId12"/>
    <p:sldId id="258" r:id="rId13"/>
    <p:sldId id="262" r:id="rId14"/>
    <p:sldId id="266" r:id="rId15"/>
    <p:sldId id="268" r:id="rId16"/>
    <p:sldId id="264" r:id="rId17"/>
    <p:sldId id="265" r:id="rId18"/>
    <p:sldId id="272" r:id="rId19"/>
    <p:sldId id="273" r:id="rId20"/>
    <p:sldId id="275" r:id="rId21"/>
    <p:sldId id="260" r:id="rId22"/>
  </p:sldIdLst>
  <p:sldSz cx="12188825" cy="6858000"/>
  <p:notesSz cx="6797675" cy="9926638"/>
  <p:embeddedFontLst>
    <p:embeddedFont>
      <p:font typeface="AU Passata" panose="020B0803030502030804" pitchFamily="34" charset="77"/>
      <p:regular r:id="rId25"/>
      <p:bold r:id="rId26"/>
    </p:embeddedFont>
    <p:embeddedFont>
      <p:font typeface="AU Passata Light" panose="020B0303030902030804" pitchFamily="34" charset="77"/>
      <p:regular r:id="rId27"/>
      <p:bold r:id="rId28"/>
    </p:embeddedFont>
    <p:embeddedFont>
      <p:font typeface="AU Peto" pitchFamily="82" charset="77"/>
      <p:regular r:id="rId29"/>
      <p:bold r:id="rId30"/>
    </p:embeddedFont>
    <p:embeddedFont>
      <p:font typeface="Georgia" panose="02040502050405020303" pitchFamily="18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ik Bitsch Kirk" initials="HK" lastIdx="2" clrIdx="0">
    <p:extLst>
      <p:ext uri="{19B8F6BF-5375-455C-9EA6-DF929625EA0E}">
        <p15:presenceInfo xmlns:p15="http://schemas.microsoft.com/office/powerpoint/2012/main" userId="S::au181645@uni.au.dk::23ebcc57-2a98-4644-80e8-4cc3811916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3460" autoAdjust="0"/>
  </p:normalViewPr>
  <p:slideViewPr>
    <p:cSldViewPr snapToObjects="1" showGuides="1">
      <p:cViewPr varScale="1">
        <p:scale>
          <a:sx n="121" d="100"/>
          <a:sy n="121" d="100"/>
        </p:scale>
        <p:origin x="168" y="5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Electrical and Computer Engineering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26 October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Associate Professor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ST3ITS3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Henrik Bitsch Kirk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1068772980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27/11/2024</a:t>
            </a:fld>
            <a:r>
              <a:rPr lang="en-GB" dirty="0"/>
              <a:t>26/10/2023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27/11/2024</a:t>
            </a:fld>
            <a:r>
              <a:rPr lang="en-GB" dirty="0"/>
              <a:t>26/10/2023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27/11/2024</a:t>
            </a:fld>
            <a:r>
              <a:rPr lang="en-GB" dirty="0"/>
              <a:t>26/10/2023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27/11/2024</a:t>
            </a:fld>
            <a:r>
              <a:rPr lang="en-GB" dirty="0"/>
              <a:t>26/10/2023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27/11/2024</a:t>
            </a:fld>
            <a:r>
              <a:rPr lang="en-GB" dirty="0"/>
              <a:t>26/10/2023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27/11/2024</a:t>
            </a:fld>
            <a:r>
              <a:rPr lang="en-GB" dirty="0"/>
              <a:t>26/10/2023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27/11/2024</a:t>
            </a:fld>
            <a:r>
              <a:rPr lang="en-GB" dirty="0"/>
              <a:t>26/10/2023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27/11/2024</a:t>
            </a:fld>
            <a:r>
              <a:rPr lang="en-GB" dirty="0"/>
              <a:t>26/10/2023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27/11/2024</a:t>
            </a:fld>
            <a:r>
              <a:rPr lang="en-GB" dirty="0"/>
              <a:t>26/10/2023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27/11/2024</a:t>
            </a:fld>
            <a:r>
              <a:rPr lang="en-GB" dirty="0"/>
              <a:t>26/10/2023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27/11/2024</a:t>
            </a:fld>
            <a:r>
              <a:rPr lang="en-GB" dirty="0"/>
              <a:t>26/10/2023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Electrical and Computer Engineering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26 October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Associate Professor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ST3ITS3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Henrik Bitsch Kirk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582394807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27/11/2024</a:t>
            </a:fld>
            <a:r>
              <a:rPr lang="en-GB" dirty="0"/>
              <a:t>26/10/2023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27/11/2024</a:t>
            </a:fld>
            <a:r>
              <a:rPr lang="en-GB" dirty="0"/>
              <a:t>26/10/2023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Electrical and Computer Engineering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26 October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Associate Professor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ST3ITS3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Henrik Bitsch Kirk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824787787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27/11/2024</a:t>
            </a:fld>
            <a:r>
              <a:rPr lang="en-GB" dirty="0"/>
              <a:t>26/10/2023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27/11/2024</a:t>
            </a:fld>
            <a:r>
              <a:rPr lang="en-GB" dirty="0"/>
              <a:t>26/10/2023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27/11/2024</a:t>
            </a:fld>
            <a:r>
              <a:rPr lang="en-GB" dirty="0"/>
              <a:t>26/10/2023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27/11/2024</a:t>
            </a:fld>
            <a:r>
              <a:rPr lang="en-GB" dirty="0"/>
              <a:t>26/10/2023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27/11/2024</a:t>
            </a:fld>
            <a:r>
              <a:rPr lang="en-GB" dirty="0"/>
              <a:t>26/10/2023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27/11/2024</a:t>
            </a:fld>
            <a:r>
              <a:rPr lang="en-GB" dirty="0"/>
              <a:t>26/10/2023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27/11/2024</a:t>
            </a:fld>
            <a:r>
              <a:rPr lang="en-GB" dirty="0"/>
              <a:t>26/10/2023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pic>
        <p:nvPicPr>
          <p:cNvPr id="2072777280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ST3ITS3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Henrik Bitsch Kirk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26 October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Associate Professor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Department of Electrical and Computer Engineering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27/11/2024</a:t>
            </a:fld>
            <a:r>
              <a:rPr lang="en-GB"/>
              <a:t>26/10/2023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l7.org/fhir/http.html#history" TargetMode="External"/><Relationship Id="rId3" Type="http://schemas.openxmlformats.org/officeDocument/2006/relationships/hyperlink" Target="https://www.hl7.org/fhir/http.html#read" TargetMode="External"/><Relationship Id="rId7" Type="http://schemas.openxmlformats.org/officeDocument/2006/relationships/hyperlink" Target="https://www.hl7.org/fhir/http.html#search" TargetMode="External"/><Relationship Id="rId2" Type="http://schemas.openxmlformats.org/officeDocument/2006/relationships/hyperlink" Target="https://www.hl7.org/fhir/http.html#creat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hl7.org/fhir/http.html#delete" TargetMode="External"/><Relationship Id="rId5" Type="http://schemas.openxmlformats.org/officeDocument/2006/relationships/hyperlink" Target="https://www.hl7.org/fhir/http.html#patch" TargetMode="External"/><Relationship Id="rId10" Type="http://schemas.openxmlformats.org/officeDocument/2006/relationships/hyperlink" Target="https://www.hl7.org/fhir/operations.html" TargetMode="External"/><Relationship Id="rId4" Type="http://schemas.openxmlformats.org/officeDocument/2006/relationships/hyperlink" Target="https://www.hl7.org/fhir/http.html#update" TargetMode="External"/><Relationship Id="rId9" Type="http://schemas.openxmlformats.org/officeDocument/2006/relationships/hyperlink" Target="https://www.hl7.org/fhir/http.html#transacti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hl7.org/fhir/patient.html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hl7.org/fhir/observation.html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authentication-and-authorization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github.com/en/apps/oauth-apps/building-oauth-apps/scopes-for-oauth-apps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o fhir">
            <a:extLst>
              <a:ext uri="{FF2B5EF4-FFF2-40B4-BE49-F238E27FC236}">
                <a16:creationId xmlns:a16="http://schemas.microsoft.com/office/drawing/2014/main" id="{98C4663C-720F-9FA2-33C9-C6332E4F5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2348880"/>
            <a:ext cx="80137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451-74B6-5136-FF50-819B73BC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E8F26-F845-8EE4-6608-0DA010A6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D7074-145D-902B-F534-EB638918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32016-2A8D-2742-A484-54AFE2D53743}" type="datetime1">
              <a:rPr lang="en-GB" smtClean="0"/>
              <a:t>27/11/2024</a:t>
            </a:fld>
            <a:r>
              <a:rPr lang="en-GB"/>
              <a:t>26/10/2023</a:t>
            </a:r>
            <a:endParaRPr lang="en-GB" dirty="0"/>
          </a:p>
        </p:txBody>
      </p:sp>
      <p:pic>
        <p:nvPicPr>
          <p:cNvPr id="3074" name="Picture 2" descr="OAuth 2.0 logo">
            <a:extLst>
              <a:ext uri="{FF2B5EF4-FFF2-40B4-BE49-F238E27FC236}">
                <a16:creationId xmlns:a16="http://schemas.microsoft.com/office/drawing/2014/main" id="{EE4FABAF-716C-4838-FFD9-AC8F176B5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997" y="2102371"/>
            <a:ext cx="2674829" cy="265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9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3D13-837C-C85E-2E7B-8FE58C1B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AUH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75CB-69C3-5EC6-0FDC-EAA0D0F4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IT systems on AUH</a:t>
            </a:r>
          </a:p>
          <a:p>
            <a:pPr lvl="1"/>
            <a:r>
              <a:rPr lang="en-DK" dirty="0"/>
              <a:t>EPJ (Electronic patient journal)</a:t>
            </a:r>
          </a:p>
          <a:p>
            <a:pPr lvl="1"/>
            <a:r>
              <a:rPr lang="en-DK" dirty="0"/>
              <a:t>Service logistic</a:t>
            </a:r>
          </a:p>
          <a:p>
            <a:pPr lvl="1"/>
            <a:r>
              <a:rPr lang="en-DK" dirty="0"/>
              <a:t>Clinical logistic</a:t>
            </a:r>
          </a:p>
          <a:p>
            <a:pPr lvl="1"/>
            <a:r>
              <a:rPr lang="en-DK" dirty="0"/>
              <a:t>Auditorie</a:t>
            </a:r>
          </a:p>
          <a:p>
            <a:pPr lvl="1"/>
            <a:r>
              <a:rPr lang="en-DK" dirty="0"/>
              <a:t>Digital sterilization flow</a:t>
            </a:r>
          </a:p>
          <a:p>
            <a:pPr lvl="1"/>
            <a:r>
              <a:rPr lang="en-DK" dirty="0"/>
              <a:t>Orderly responds</a:t>
            </a:r>
          </a:p>
          <a:p>
            <a:pPr lvl="1"/>
            <a:r>
              <a:rPr lang="en-DK" dirty="0"/>
              <a:t>Etc…</a:t>
            </a:r>
          </a:p>
          <a:p>
            <a:pPr lvl="1"/>
            <a:endParaRPr lang="en-DK" dirty="0"/>
          </a:p>
          <a:p>
            <a:r>
              <a:rPr lang="en-DK" dirty="0"/>
              <a:t>It is necessary for all these systems to exchange data. </a:t>
            </a:r>
          </a:p>
          <a:p>
            <a:pPr lvl="1"/>
            <a:r>
              <a:rPr lang="en-DK" dirty="0"/>
              <a:t> Security is ignored here, but it would be something like O</a:t>
            </a:r>
            <a:r>
              <a:rPr lang="en-GB" dirty="0"/>
              <a:t>a</a:t>
            </a:r>
            <a:r>
              <a:rPr lang="en-DK" dirty="0"/>
              <a:t>uth (MitID)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037F-7643-BD08-3763-FD34DCD8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7501-D70E-4541-9866-5BD76A0BFD3A}" type="datetime1">
              <a:rPr lang="en-GB" smtClean="0"/>
              <a:t>27/11/2024</a:t>
            </a:fld>
            <a:r>
              <a:rPr lang="en-GB"/>
              <a:t>26/10/2023</a:t>
            </a:r>
            <a:endParaRPr lang="en-GB" dirty="0"/>
          </a:p>
        </p:txBody>
      </p:sp>
      <p:pic>
        <p:nvPicPr>
          <p:cNvPr id="1026" name="Picture 2" descr="Communication Systems in ADC by | Tech Glads">
            <a:extLst>
              <a:ext uri="{FF2B5EF4-FFF2-40B4-BE49-F238E27FC236}">
                <a16:creationId xmlns:a16="http://schemas.microsoft.com/office/drawing/2014/main" id="{839FA687-DFF6-07BA-DD9D-36F9CBA4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08" y="286359"/>
            <a:ext cx="4608512" cy="414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06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FHIR - what is it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Fast Healthcare Interoperability resources</a:t>
            </a:r>
          </a:p>
          <a:p>
            <a:endParaRPr lang="en-GB" dirty="0"/>
          </a:p>
          <a:p>
            <a:pPr lvl="1"/>
            <a:r>
              <a:rPr lang="en-GB" dirty="0"/>
              <a:t>Standardized structure for Health care data.</a:t>
            </a:r>
          </a:p>
          <a:p>
            <a:pPr lvl="1"/>
            <a:r>
              <a:rPr lang="en-GB" dirty="0"/>
              <a:t>Designed to support</a:t>
            </a:r>
          </a:p>
          <a:p>
            <a:pPr lvl="2"/>
            <a:r>
              <a:rPr lang="en-GB" dirty="0"/>
              <a:t>a wide variety of use cases: clinical, administrative, etc.</a:t>
            </a:r>
          </a:p>
          <a:p>
            <a:pPr lvl="2"/>
            <a:r>
              <a:rPr lang="en-GB" dirty="0"/>
              <a:t>different contexts: EHR, mobile applications, cloud</a:t>
            </a:r>
          </a:p>
          <a:p>
            <a:pPr lvl="1"/>
            <a:r>
              <a:rPr lang="en-GB" dirty="0"/>
              <a:t>Specifically for sharing data between applications</a:t>
            </a:r>
          </a:p>
          <a:p>
            <a:pPr lvl="2"/>
            <a:r>
              <a:rPr lang="en-GB" dirty="0"/>
              <a:t>machine-friendly format</a:t>
            </a:r>
          </a:p>
          <a:p>
            <a:pPr lvl="1"/>
            <a:r>
              <a:rPr lang="en-GB" dirty="0"/>
              <a:t>Extendable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8629-FCEE-BFA3-60C8-FBC6880D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0594-8817-E90E-4A3A-41503EA8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5108574" cy="4521366"/>
          </a:xfrm>
        </p:spPr>
        <p:txBody>
          <a:bodyPr/>
          <a:lstStyle/>
          <a:p>
            <a:r>
              <a:rPr lang="en-DK" dirty="0"/>
              <a:t>The following common structure</a:t>
            </a:r>
          </a:p>
          <a:p>
            <a:endParaRPr lang="en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>
                <a:solidFill>
                  <a:srgbClr val="FFC000"/>
                </a:solidFill>
              </a:rPr>
              <a:t>Identifier</a:t>
            </a:r>
            <a:r>
              <a:rPr lang="en-DK" dirty="0"/>
              <a:t> (required)</a:t>
            </a:r>
            <a:endParaRPr lang="en-DK" dirty="0">
              <a:solidFill>
                <a:srgbClr val="FFC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>
                <a:solidFill>
                  <a:srgbClr val="92D050"/>
                </a:solidFill>
              </a:rPr>
              <a:t>Metadata</a:t>
            </a:r>
            <a:r>
              <a:rPr lang="en-DK" dirty="0"/>
              <a:t> (optional, but usually present)</a:t>
            </a:r>
            <a:endParaRPr lang="en-DK" dirty="0">
              <a:solidFill>
                <a:srgbClr val="92D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>
                <a:solidFill>
                  <a:srgbClr val="00B0F0"/>
                </a:solidFill>
              </a:rPr>
              <a:t>XHTML Summary</a:t>
            </a:r>
            <a:r>
              <a:rPr lang="en-DK" dirty="0"/>
              <a:t> (optional, but recommended)</a:t>
            </a:r>
            <a:endParaRPr lang="en-DK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>
                <a:solidFill>
                  <a:srgbClr val="7030A0"/>
                </a:solidFill>
              </a:rPr>
              <a:t>Set of data elements</a:t>
            </a:r>
            <a:r>
              <a:rPr lang="en-DK" dirty="0"/>
              <a:t> (defined per resource type)</a:t>
            </a:r>
            <a:endParaRPr lang="en-DK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>
                <a:solidFill>
                  <a:srgbClr val="FF0000"/>
                </a:solidFill>
              </a:rPr>
              <a:t>Extensibility framework</a:t>
            </a:r>
            <a:r>
              <a:rPr lang="en-DK" dirty="0"/>
              <a:t> (optional)</a:t>
            </a:r>
            <a:endParaRPr lang="en-DK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24889-2D87-0BB6-417E-21E45A64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3E039-1AF7-8B40-A74E-9260399F6DB3}" type="datetime1">
              <a:rPr lang="en-GB" smtClean="0"/>
              <a:t>27/11/2024</a:t>
            </a:fld>
            <a:r>
              <a:rPr lang="en-GB"/>
              <a:t>26/10/2023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E2238B-D23F-8F52-82BB-229C1CDB2806}"/>
              </a:ext>
            </a:extLst>
          </p:cNvPr>
          <p:cNvSpPr txBox="1">
            <a:spLocks/>
          </p:cNvSpPr>
          <p:nvPr/>
        </p:nvSpPr>
        <p:spPr bwMode="auto">
          <a:xfrm>
            <a:off x="6093913" y="1196752"/>
            <a:ext cx="5108574" cy="4697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400" dirty="0"/>
              <a:t>{</a:t>
            </a:r>
          </a:p>
          <a:p>
            <a:r>
              <a:rPr lang="en-GB" sz="1400" dirty="0">
                <a:solidFill>
                  <a:srgbClr val="FFC000"/>
                </a:solidFill>
              </a:rPr>
              <a:t> "</a:t>
            </a:r>
            <a:r>
              <a:rPr lang="en-GB" sz="1400" dirty="0" err="1">
                <a:solidFill>
                  <a:srgbClr val="FFC000"/>
                </a:solidFill>
              </a:rPr>
              <a:t>resourceType</a:t>
            </a:r>
            <a:r>
              <a:rPr lang="en-GB" sz="1400" dirty="0">
                <a:solidFill>
                  <a:srgbClr val="FFC000"/>
                </a:solidFill>
              </a:rPr>
              <a:t>": "Patient",</a:t>
            </a:r>
          </a:p>
          <a:p>
            <a:r>
              <a:rPr lang="en-GB" sz="1400" dirty="0">
                <a:solidFill>
                  <a:srgbClr val="FFC000"/>
                </a:solidFill>
              </a:rPr>
              <a:t> "id" : "23434",</a:t>
            </a:r>
          </a:p>
          <a:p>
            <a:r>
              <a:rPr lang="en-GB" sz="1400" dirty="0">
                <a:solidFill>
                  <a:srgbClr val="92D050"/>
                </a:solidFill>
              </a:rPr>
              <a:t> "meta" : { "</a:t>
            </a:r>
            <a:r>
              <a:rPr lang="en-GB" sz="1400" dirty="0" err="1">
                <a:solidFill>
                  <a:srgbClr val="92D050"/>
                </a:solidFill>
              </a:rPr>
              <a:t>versionId</a:t>
            </a:r>
            <a:r>
              <a:rPr lang="en-GB" sz="1400" dirty="0">
                <a:solidFill>
                  <a:srgbClr val="92D050"/>
                </a:solidFill>
              </a:rPr>
              <a:t>" : "12", "</a:t>
            </a:r>
            <a:r>
              <a:rPr lang="en-GB" sz="1400" dirty="0" err="1">
                <a:solidFill>
                  <a:srgbClr val="92D050"/>
                </a:solidFill>
              </a:rPr>
              <a:t>lastUpdated</a:t>
            </a:r>
            <a:r>
              <a:rPr lang="en-GB" sz="1400" dirty="0">
                <a:solidFill>
                  <a:srgbClr val="92D050"/>
                </a:solidFill>
              </a:rPr>
              <a:t>" : "2014-08-18T15:43:30Z" }</a:t>
            </a:r>
          </a:p>
          <a:p>
            <a:r>
              <a:rPr lang="en-GB" sz="1400" dirty="0">
                <a:solidFill>
                  <a:srgbClr val="00B0F0"/>
                </a:solidFill>
              </a:rPr>
              <a:t> "text": { "status": "generated", "div": "&lt;!-- Snipped for Brevity --&gt;" },</a:t>
            </a:r>
          </a:p>
          <a:p>
            <a:r>
              <a:rPr lang="en-GB" sz="1400" dirty="0">
                <a:solidFill>
                  <a:srgbClr val="FF0000"/>
                </a:solidFill>
              </a:rPr>
              <a:t> "extension": [ { "</a:t>
            </a:r>
            <a:r>
              <a:rPr lang="en-GB" sz="1400" dirty="0" err="1">
                <a:solidFill>
                  <a:srgbClr val="FF0000"/>
                </a:solidFill>
              </a:rPr>
              <a:t>url</a:t>
            </a:r>
            <a:r>
              <a:rPr lang="en-GB" sz="1400" dirty="0">
                <a:solidFill>
                  <a:srgbClr val="FF0000"/>
                </a:solidFill>
              </a:rPr>
              <a:t>": "http://</a:t>
            </a:r>
            <a:r>
              <a:rPr lang="en-GB" sz="1400" dirty="0" err="1">
                <a:solidFill>
                  <a:srgbClr val="FF0000"/>
                </a:solidFill>
              </a:rPr>
              <a:t>example.org</a:t>
            </a:r>
            <a:r>
              <a:rPr lang="en-GB" sz="1400" dirty="0">
                <a:solidFill>
                  <a:srgbClr val="FF0000"/>
                </a:solidFill>
              </a:rPr>
              <a:t>/</a:t>
            </a:r>
            <a:r>
              <a:rPr lang="en-GB" sz="1400" dirty="0" err="1">
                <a:solidFill>
                  <a:srgbClr val="FF0000"/>
                </a:solidFill>
              </a:rPr>
              <a:t>consent#trials</a:t>
            </a:r>
            <a:r>
              <a:rPr lang="en-GB" sz="1400" dirty="0">
                <a:solidFill>
                  <a:srgbClr val="FF0000"/>
                </a:solidFill>
              </a:rPr>
              <a:t>", "</a:t>
            </a:r>
            <a:r>
              <a:rPr lang="en-GB" sz="1400" dirty="0" err="1">
                <a:solidFill>
                  <a:srgbClr val="FF0000"/>
                </a:solidFill>
              </a:rPr>
              <a:t>valueCode</a:t>
            </a:r>
            <a:r>
              <a:rPr lang="en-GB" sz="1400" dirty="0">
                <a:solidFill>
                  <a:srgbClr val="FF0000"/>
                </a:solidFill>
              </a:rPr>
              <a:t>": "renal" } ],</a:t>
            </a:r>
          </a:p>
          <a:p>
            <a:r>
              <a:rPr lang="en-GB" sz="1400" dirty="0">
                <a:solidFill>
                  <a:srgbClr val="7030A0"/>
                </a:solidFill>
              </a:rPr>
              <a:t> "identifier": [ { "use": "usual", "label": "MRN", "system": "http://</a:t>
            </a:r>
            <a:r>
              <a:rPr lang="en-GB" sz="1400" dirty="0" err="1">
                <a:solidFill>
                  <a:srgbClr val="7030A0"/>
                </a:solidFill>
              </a:rPr>
              <a:t>www.goodhealth.org</a:t>
            </a:r>
            <a:r>
              <a:rPr lang="en-GB" sz="1400" dirty="0">
                <a:solidFill>
                  <a:srgbClr val="7030A0"/>
                </a:solidFill>
              </a:rPr>
              <a:t>/identifiers/</a:t>
            </a:r>
            <a:r>
              <a:rPr lang="en-GB" sz="1400" dirty="0" err="1">
                <a:solidFill>
                  <a:srgbClr val="7030A0"/>
                </a:solidFill>
              </a:rPr>
              <a:t>mrn</a:t>
            </a:r>
            <a:r>
              <a:rPr lang="en-GB" sz="1400" dirty="0">
                <a:solidFill>
                  <a:srgbClr val="7030A0"/>
                </a:solidFill>
              </a:rPr>
              <a:t>", "value": "123456" } ], </a:t>
            </a:r>
          </a:p>
          <a:p>
            <a:r>
              <a:rPr lang="en-GB" sz="1400" dirty="0">
                <a:solidFill>
                  <a:srgbClr val="7030A0"/>
                </a:solidFill>
              </a:rPr>
              <a:t>"name": [ { "family": "Levin", "given": [ "Henry" ], "suffix": [ "The 7th" ] } ],</a:t>
            </a:r>
          </a:p>
          <a:p>
            <a:r>
              <a:rPr lang="en-GB" sz="1400" dirty="0">
                <a:solidFill>
                  <a:srgbClr val="7030A0"/>
                </a:solidFill>
              </a:rPr>
              <a:t> "gender": { "text": "Male" },</a:t>
            </a:r>
          </a:p>
          <a:p>
            <a:r>
              <a:rPr lang="en-GB" sz="1400" dirty="0">
                <a:solidFill>
                  <a:srgbClr val="7030A0"/>
                </a:solidFill>
              </a:rPr>
              <a:t> "</a:t>
            </a:r>
            <a:r>
              <a:rPr lang="en-GB" sz="1400" dirty="0" err="1">
                <a:solidFill>
                  <a:srgbClr val="7030A0"/>
                </a:solidFill>
              </a:rPr>
              <a:t>birthDate</a:t>
            </a:r>
            <a:r>
              <a:rPr lang="en-GB" sz="1400" dirty="0">
                <a:solidFill>
                  <a:srgbClr val="7030A0"/>
                </a:solidFill>
              </a:rPr>
              <a:t>": "1932-09-24",</a:t>
            </a:r>
          </a:p>
          <a:p>
            <a:r>
              <a:rPr lang="en-GB" sz="1400" dirty="0">
                <a:solidFill>
                  <a:srgbClr val="7030A0"/>
                </a:solidFill>
              </a:rPr>
              <a:t> "active": true</a:t>
            </a:r>
          </a:p>
          <a:p>
            <a:r>
              <a:rPr lang="en-GB" sz="1400" dirty="0"/>
              <a:t> }</a:t>
            </a:r>
            <a:endParaRPr lang="en-DK" sz="1400" kern="0" dirty="0"/>
          </a:p>
        </p:txBody>
      </p:sp>
    </p:spTree>
    <p:extLst>
      <p:ext uri="{BB962C8B-B14F-4D97-AF65-F5344CB8AC3E}">
        <p14:creationId xmlns:p14="http://schemas.microsoft.com/office/powerpoint/2010/main" val="2913263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8D4A202-D189-A098-41DC-ACDC617AF9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BA859-663C-F45F-769D-382EEF22431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81F86BE-4A00-E647-AC79-4AEF95C70B04}" type="datetime1">
              <a:rPr lang="en-GB" smtClean="0"/>
              <a:t>27/11/2024</a:t>
            </a:fld>
            <a:r>
              <a:rPr lang="en-GB"/>
              <a:t>26/10/2023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EA82ED-2897-124A-BC79-8CD324A55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62" y="447940"/>
            <a:ext cx="9918700" cy="595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07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2C96-AC9E-0E21-F715-53CDF3B1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</a:t>
            </a:r>
            <a:r>
              <a:rPr lang="en-GB" dirty="0"/>
              <a:t>n</a:t>
            </a:r>
            <a:r>
              <a:rPr lang="en-DK" dirty="0"/>
              <a:t>teracting with FHIR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3A5F-2449-86E5-0688-DAEE34D38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11202987" cy="452136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sng" dirty="0">
                <a:solidFill>
                  <a:srgbClr val="2A6496"/>
                </a:solidFill>
                <a:effectLst/>
                <a:latin typeface="verdana" panose="020B0604030504040204" pitchFamily="34" charset="0"/>
                <a:hlinkClick r:id="rId2"/>
              </a:rPr>
              <a:t>Create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= POST https://</a:t>
            </a:r>
            <a:r>
              <a:rPr lang="en-GB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example.com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/base/{</a:t>
            </a:r>
            <a:r>
              <a:rPr lang="en-GB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resourceType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428BCA"/>
                </a:solidFill>
                <a:effectLst/>
                <a:latin typeface="verdana" panose="020B0604030504040204" pitchFamily="34" charset="0"/>
                <a:hlinkClick r:id="rId3"/>
              </a:rPr>
              <a:t>Read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= GET https://</a:t>
            </a:r>
            <a:r>
              <a:rPr lang="en-GB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example.com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/base/{</a:t>
            </a:r>
            <a:r>
              <a:rPr lang="en-GB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resourceType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}/{id}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428BCA"/>
                </a:solidFill>
                <a:effectLst/>
                <a:latin typeface="verdana" panose="020B0604030504040204" pitchFamily="34" charset="0"/>
                <a:hlinkClick r:id="rId4"/>
              </a:rPr>
              <a:t>Update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= PUT https://</a:t>
            </a:r>
            <a:r>
              <a:rPr lang="en-GB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example.com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/base/{</a:t>
            </a:r>
            <a:r>
              <a:rPr lang="en-GB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resourceType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}/{id}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428BCA"/>
                </a:solidFill>
                <a:effectLst/>
                <a:latin typeface="verdana" panose="020B0604030504040204" pitchFamily="34" charset="0"/>
                <a:hlinkClick r:id="rId5"/>
              </a:rPr>
              <a:t>Patch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= PATCH https://</a:t>
            </a:r>
            <a:r>
              <a:rPr lang="en-GB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example.com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/base/{</a:t>
            </a:r>
            <a:r>
              <a:rPr lang="en-GB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resourceType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}/{id}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428BCA"/>
                </a:solidFill>
                <a:effectLst/>
                <a:latin typeface="verdana" panose="020B0604030504040204" pitchFamily="34" charset="0"/>
                <a:hlinkClick r:id="rId6"/>
              </a:rPr>
              <a:t>Delete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= DELETE https:  //</a:t>
            </a:r>
            <a:r>
              <a:rPr lang="en-GB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example.com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/base/{</a:t>
            </a:r>
            <a:r>
              <a:rPr lang="en-GB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resourceType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}/{id}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428BCA"/>
                </a:solidFill>
                <a:effectLst/>
                <a:latin typeface="verdana" panose="020B0604030504040204" pitchFamily="34" charset="0"/>
                <a:hlinkClick r:id="rId7"/>
              </a:rPr>
              <a:t>Search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= GET https://</a:t>
            </a:r>
            <a:r>
              <a:rPr lang="en-GB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example.com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/base/{</a:t>
            </a:r>
            <a:r>
              <a:rPr lang="en-GB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resourceType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}?search parameters...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428BCA"/>
                </a:solidFill>
                <a:effectLst/>
                <a:latin typeface="verdana" panose="020B0604030504040204" pitchFamily="34" charset="0"/>
                <a:hlinkClick r:id="rId8"/>
              </a:rPr>
              <a:t>History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= GET https://</a:t>
            </a:r>
            <a:r>
              <a:rPr lang="en-GB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example.com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/base/{</a:t>
            </a:r>
            <a:r>
              <a:rPr lang="en-GB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resourceType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}/{id}/_history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428BCA"/>
                </a:solidFill>
                <a:effectLst/>
                <a:latin typeface="verdana" panose="020B0604030504040204" pitchFamily="34" charset="0"/>
                <a:hlinkClick r:id="rId9"/>
              </a:rPr>
              <a:t>Transaction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= POST https://</a:t>
            </a:r>
            <a:r>
              <a:rPr lang="en-GB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example.com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/base/ </a:t>
            </a:r>
            <a:r>
              <a:rPr lang="en-GB" sz="1800" b="0" i="1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(POST a transaction bundle to the system)</a:t>
            </a:r>
            <a:endParaRPr lang="en-GB" sz="18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428BCA"/>
                </a:solidFill>
                <a:effectLst/>
                <a:latin typeface="verdana" panose="020B0604030504040204" pitchFamily="34" charset="0"/>
                <a:hlinkClick r:id="rId10"/>
              </a:rPr>
              <a:t>Operation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= GET https://</a:t>
            </a:r>
            <a:r>
              <a:rPr lang="en-GB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example.com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/base/{</a:t>
            </a:r>
            <a:r>
              <a:rPr lang="en-GB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resourceType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}/{id}/${</a:t>
            </a:r>
            <a:r>
              <a:rPr lang="en-GB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opname</a:t>
            </a:r>
            <a:r>
              <a:rPr lang="en-GB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}</a:t>
            </a:r>
          </a:p>
          <a:p>
            <a:endParaRPr lang="en-DK" sz="1800" dirty="0"/>
          </a:p>
          <a:p>
            <a:endParaRPr lang="en-DK" sz="1800" dirty="0"/>
          </a:p>
          <a:p>
            <a:r>
              <a:rPr lang="en-DK" sz="1800" dirty="0"/>
              <a:t>Like talking to a ‘normal’ REST 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21B1-A9FB-F32F-0572-4ED538A3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F6D2E-92D0-5B41-930C-E50AA36B8294}" type="datetime1">
              <a:rPr lang="en-GB" smtClean="0"/>
              <a:t>27/11/2024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980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B3E9-82F9-1A61-B381-E24C7F0D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Patient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CE45-B2B9-5595-B67E-7685CB141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4388494" cy="4521366"/>
          </a:xfrm>
        </p:spPr>
        <p:txBody>
          <a:bodyPr/>
          <a:lstStyle/>
          <a:p>
            <a:r>
              <a:rPr lang="en-GB" dirty="0"/>
              <a:t>From</a:t>
            </a:r>
            <a:r>
              <a:rPr lang="en-GB" dirty="0">
                <a:hlinkClick r:id="rId2"/>
              </a:rPr>
              <a:t> https://www.hl7.org/fhir/patient.html</a:t>
            </a:r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Terminology Bindings</a:t>
            </a:r>
          </a:p>
          <a:p>
            <a:pPr marL="774900" lvl="1" indent="-342900"/>
            <a:r>
              <a:rPr lang="en-DK" dirty="0"/>
              <a:t>Required, Extensible, Prefered, Example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Constraints</a:t>
            </a:r>
          </a:p>
          <a:p>
            <a:pPr marL="774900" lvl="1" indent="-342900"/>
            <a:r>
              <a:rPr lang="en-DK" dirty="0"/>
              <a:t> Contact should exists</a:t>
            </a:r>
            <a:br>
              <a:rPr lang="en-DK" dirty="0"/>
            </a:b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name.exists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() or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telecom.exists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() or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address.exists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() or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organization.exists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F4EFE-741B-3B8E-564F-A93AE29C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2DE0-69C3-9446-9138-BB96BDC5E14E}" type="datetime1">
              <a:rPr lang="en-GB" smtClean="0"/>
              <a:t>27/11/2024</a:t>
            </a:fld>
            <a:r>
              <a:rPr lang="en-GB"/>
              <a:t>26/10/2023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2D4E93-3709-12F4-8704-CD2079401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0" y="0"/>
            <a:ext cx="4957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9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288D-C192-9EDD-DF35-6B37837A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8C23E-9AE7-ECD1-8CB6-4794E7A0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3596406" cy="4521366"/>
          </a:xfrm>
        </p:spPr>
        <p:txBody>
          <a:bodyPr/>
          <a:lstStyle/>
          <a:p>
            <a:r>
              <a:rPr lang="en-DK" dirty="0"/>
              <a:t>From: </a:t>
            </a:r>
            <a:r>
              <a:rPr lang="en-GB" dirty="0">
                <a:hlinkClick r:id="rId2"/>
              </a:rPr>
              <a:t>https://www.hl7.org/fhir/observation.html</a:t>
            </a:r>
            <a:endParaRPr lang="en-DK" dirty="0"/>
          </a:p>
          <a:p>
            <a:endParaRPr lang="en-DK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7F99A-6813-50B7-B6C4-26D7A456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E469-FCFD-DF47-ADD7-2727A31D602D}" type="datetime1">
              <a:rPr lang="en-GB" smtClean="0"/>
              <a:t>27/11/2024</a:t>
            </a:fld>
            <a:r>
              <a:rPr lang="en-GB"/>
              <a:t>26/10/2023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855CE1-6068-C853-42C0-EE5F13E07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20" y="15558"/>
            <a:ext cx="9612010" cy="107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25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288D-C192-9EDD-DF35-6B37837A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8C23E-9AE7-ECD1-8CB6-4794E7A0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3380382" cy="4521366"/>
          </a:xfrm>
        </p:spPr>
        <p:txBody>
          <a:bodyPr/>
          <a:lstStyle/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7F99A-6813-50B7-B6C4-26D7A456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BE469-FCFD-DF47-ADD7-2727A31D602D}" type="datetime1">
              <a:rPr lang="en-GB" smtClean="0"/>
              <a:t>27/11/2024</a:t>
            </a:fld>
            <a:r>
              <a:rPr lang="en-GB"/>
              <a:t>26/10/2023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855CE1-6068-C853-42C0-EE5F13E07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20" y="-4419872"/>
            <a:ext cx="9612010" cy="107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6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8EDF-0F00-1F96-8728-5EBBD639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Zoom 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7C34F-14B6-FBCD-485F-430DEC8BE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3092350" cy="4521366"/>
          </a:xfrm>
        </p:spPr>
        <p:txBody>
          <a:bodyPr/>
          <a:lstStyle/>
          <a:p>
            <a:pPr>
              <a:buNone/>
            </a:pPr>
            <a:r>
              <a:rPr lang="en-DK" dirty="0"/>
              <a:t>Constraint on values</a:t>
            </a:r>
          </a:p>
          <a:p>
            <a:pPr>
              <a:buNone/>
            </a:pPr>
            <a:endParaRPr lang="en-DK" dirty="0"/>
          </a:p>
          <a:p>
            <a:pPr>
              <a:buNone/>
            </a:pP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dataAbsentReason.empty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() or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value.empty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DK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en-DK" dirty="0"/>
          </a:p>
          <a:p>
            <a:pPr>
              <a:buNone/>
            </a:pPr>
            <a:r>
              <a:rPr lang="en-DK" dirty="0"/>
              <a:t>One of one of these. Look at SampledData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B5D1B-1B74-1C35-8CAF-4AD928E7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C076B-F726-1D45-8488-20F335EF9355}" type="datetime1">
              <a:rPr lang="en-GB" smtClean="0"/>
              <a:t>27/11/2024</a:t>
            </a:fld>
            <a:r>
              <a:rPr lang="en-GB"/>
              <a:t>26/10/2023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D1A80-16D2-8801-BF25-2E294A91B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246" y="996619"/>
            <a:ext cx="7772400" cy="483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1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F0D9-DFF0-B3CB-07CC-84BC1DDF5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9997-127B-7DEF-A520-A941FC7E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sz="3600" dirty="0"/>
              <a:t>O</a:t>
            </a:r>
            <a:r>
              <a:rPr lang="en-GB" sz="3600" dirty="0"/>
              <a:t>a</a:t>
            </a:r>
            <a:r>
              <a:rPr lang="en-DK" sz="3600" dirty="0"/>
              <a:t>uth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sz="3600" dirty="0"/>
              <a:t>FHIR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48D7A-E705-BBF1-87D1-D8DA0156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6B13-623C-D345-A0E7-B0B628902D9F}" type="datetime1">
              <a:rPr lang="en-GB" smtClean="0"/>
              <a:t>27/11/2024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140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C1C5-16BF-EA7E-7BB3-F93D58C7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A29BE-CB0D-F946-D9CB-3194C5C1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7695-EF25-DE41-8445-706413A80823}" type="datetime1">
              <a:rPr lang="en-GB" smtClean="0"/>
              <a:t>27/11/2024</a:t>
            </a:fld>
            <a:r>
              <a:rPr lang="en-GB"/>
              <a:t>26/10/2023</a:t>
            </a:r>
            <a:endParaRPr lang="en-GB" dirty="0"/>
          </a:p>
        </p:txBody>
      </p:sp>
      <p:pic>
        <p:nvPicPr>
          <p:cNvPr id="5" name="Picture 2" descr="logo fhir">
            <a:extLst>
              <a:ext uri="{FF2B5EF4-FFF2-40B4-BE49-F238E27FC236}">
                <a16:creationId xmlns:a16="http://schemas.microsoft.com/office/drawing/2014/main" id="{6CA0CBBA-721F-B8DE-3612-5682801EF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063" y="4299298"/>
            <a:ext cx="80137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SS sightings over your city | Spot The Station | NASA">
            <a:extLst>
              <a:ext uri="{FF2B5EF4-FFF2-40B4-BE49-F238E27FC236}">
                <a16:creationId xmlns:a16="http://schemas.microsoft.com/office/drawing/2014/main" id="{9D86AACA-516B-3BCC-9C4B-3C05C9652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665" y="908720"/>
            <a:ext cx="8191500" cy="29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F607F8-C6FC-3721-7BF5-9E4FD982D503}"/>
              </a:ext>
            </a:extLst>
          </p:cNvPr>
          <p:cNvSpPr txBox="1"/>
          <p:nvPr/>
        </p:nvSpPr>
        <p:spPr>
          <a:xfrm>
            <a:off x="837828" y="4077072"/>
            <a:ext cx="1944216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DK" sz="4000" b="1" dirty="0">
                <a:latin typeface="+mn-lt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19837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C28E-0E32-4F4B-A2DC-2267777A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Who vs What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AFF69-B265-5173-19F5-B1678F52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FBFB-3EFE-2A44-9A18-FD3C22F461B2}" type="datetime1">
              <a:rPr lang="en-GB" smtClean="0"/>
              <a:t>27/11/2024</a:t>
            </a:fld>
            <a:r>
              <a:rPr lang="en-GB"/>
              <a:t>26/10/2023</a:t>
            </a:r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7F92AB-994A-C0F5-B873-1894B4127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0" y="948681"/>
            <a:ext cx="7424885" cy="49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0C054F-29CD-B777-0D55-F9A0E75AE9E8}"/>
              </a:ext>
            </a:extLst>
          </p:cNvPr>
          <p:cNvSpPr txBox="1"/>
          <p:nvPr/>
        </p:nvSpPr>
        <p:spPr>
          <a:xfrm>
            <a:off x="5230316" y="5949280"/>
            <a:ext cx="5976664" cy="3508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1200" dirty="0">
                <a:latin typeface="+mn-lt"/>
              </a:rPr>
              <a:t>S</a:t>
            </a:r>
            <a:r>
              <a:rPr lang="en-DK" sz="1200" dirty="0">
                <a:latin typeface="+mn-lt"/>
              </a:rPr>
              <a:t>ource: </a:t>
            </a:r>
            <a:r>
              <a:rPr lang="en-GB" sz="1200" dirty="0">
                <a:latin typeface="+mn-lt"/>
                <a:hlinkClick r:id="rId3"/>
              </a:rPr>
              <a:t>https://www.geeksforgeeks.org/difference-between-authentication-and-authorization/</a:t>
            </a:r>
            <a:r>
              <a:rPr lang="en-GB" sz="1200" dirty="0">
                <a:latin typeface="+mn-lt"/>
              </a:rPr>
              <a:t> </a:t>
            </a:r>
            <a:endParaRPr lang="en-DK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117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662D-3404-71F8-73B3-F2FC9D1E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104B-3927-D55C-4C2D-E8459EF0A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Verifying who you are.</a:t>
            </a:r>
          </a:p>
          <a:p>
            <a:endParaRPr lang="en-DK" dirty="0"/>
          </a:p>
          <a:p>
            <a:r>
              <a:rPr lang="en-DK" dirty="0"/>
              <a:t>Normally username, password, and a possible third secure token.</a:t>
            </a:r>
          </a:p>
          <a:p>
            <a:pPr>
              <a:buNone/>
            </a:pPr>
            <a:r>
              <a:rPr lang="en-DK" dirty="0"/>
              <a:t>	Something you </a:t>
            </a:r>
            <a:r>
              <a:rPr lang="en-DK" i="1" dirty="0"/>
              <a:t>know</a:t>
            </a:r>
            <a:r>
              <a:rPr lang="en-DK" dirty="0"/>
              <a:t> or </a:t>
            </a:r>
            <a:r>
              <a:rPr lang="en-DK" i="1" dirty="0"/>
              <a:t>have</a:t>
            </a:r>
            <a:r>
              <a:rPr lang="en-DK" dirty="0"/>
              <a:t> or </a:t>
            </a:r>
            <a:r>
              <a:rPr lang="en-DK" i="1" dirty="0"/>
              <a:t>are</a:t>
            </a:r>
          </a:p>
          <a:p>
            <a:endParaRPr lang="en-DK" dirty="0"/>
          </a:p>
          <a:p>
            <a:r>
              <a:rPr lang="en-DK" dirty="0"/>
              <a:t>OAUTH (whatever that means) can be combined with OpenId Connect for authentication</a:t>
            </a:r>
          </a:p>
          <a:p>
            <a:endParaRPr lang="en-DK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DE50A-C338-B159-80BE-10B3935E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2192-B879-ED40-8440-BC1704DD82AE}" type="datetime1">
              <a:rPr lang="en-GB" smtClean="0"/>
              <a:t>27/11/2024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30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81E5-C6A0-6F46-D7F2-B9A662A9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3DB0-F86A-EC55-4BB7-C6BF27D11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Granting/Denying access to specific resource</a:t>
            </a:r>
            <a:r>
              <a:rPr lang="en-GB" dirty="0"/>
              <a:t>s</a:t>
            </a:r>
            <a:r>
              <a:rPr lang="en-DK" dirty="0"/>
              <a:t> based on users ID and role.</a:t>
            </a:r>
          </a:p>
          <a:p>
            <a:endParaRPr lang="en-DK" dirty="0"/>
          </a:p>
          <a:p>
            <a:pPr marL="252000" lvl="1" indent="0">
              <a:buNone/>
            </a:pPr>
            <a:r>
              <a:rPr lang="en-DK" dirty="0"/>
              <a:t>Methods</a:t>
            </a:r>
          </a:p>
          <a:p>
            <a:pPr marL="252000" lvl="1" indent="0">
              <a:buNone/>
            </a:pPr>
            <a:r>
              <a:rPr lang="en-DK" dirty="0"/>
              <a:t>	Role-base</a:t>
            </a:r>
          </a:p>
          <a:p>
            <a:pPr marL="252000" lvl="1" indent="0">
              <a:buNone/>
            </a:pPr>
            <a:r>
              <a:rPr lang="en-DK" dirty="0"/>
              <a:t>	Policy-based</a:t>
            </a:r>
          </a:p>
          <a:p>
            <a:pPr marL="252000" lvl="1" indent="0">
              <a:buNone/>
            </a:pPr>
            <a:r>
              <a:rPr lang="en-DK" dirty="0"/>
              <a:t>	Attributed-based</a:t>
            </a:r>
          </a:p>
          <a:p>
            <a:pPr marL="252000" lvl="1" indent="0">
              <a:buNone/>
            </a:pPr>
            <a:r>
              <a:rPr lang="en-DK" dirty="0"/>
              <a:t>	Privileged Access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2DA8F-146C-E6B7-49A9-7DD0CAE2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2686-34CF-EF4E-9F65-75E5AAA7767D}" type="datetime1">
              <a:rPr lang="en-GB" smtClean="0"/>
              <a:t>27/11/2024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56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1B93-9543-16BF-B098-9D58DFB9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Grant Access on your behalf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EF542-A154-4850-49C5-70918A61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4CCF-5016-054F-975C-67D87862EBDC}" type="datetime1">
              <a:rPr lang="en-GB" smtClean="0"/>
              <a:t>27/11/2024</a:t>
            </a:fld>
            <a:r>
              <a:rPr lang="en-GB"/>
              <a:t>26/10/2023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B6CD05-80FC-E0BC-5A9A-34C77BC84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8" y="1196752"/>
            <a:ext cx="2817066" cy="38838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94756-F5FA-C794-2409-1C350492292D}"/>
              </a:ext>
            </a:extLst>
          </p:cNvPr>
          <p:cNvSpPr txBox="1"/>
          <p:nvPr/>
        </p:nvSpPr>
        <p:spPr>
          <a:xfrm>
            <a:off x="837828" y="1340768"/>
            <a:ext cx="633271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DK" sz="2000" dirty="0"/>
              <a:t>How can an application do something on our behalf?</a:t>
            </a:r>
          </a:p>
        </p:txBody>
      </p:sp>
    </p:spTree>
    <p:extLst>
      <p:ext uri="{BB962C8B-B14F-4D97-AF65-F5344CB8AC3E}">
        <p14:creationId xmlns:p14="http://schemas.microsoft.com/office/powerpoint/2010/main" val="172536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F846-7F57-6F65-1D55-024ACC3D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OAUTH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CC0-9D93-DB21-07F4-4236235D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99ED-BB71-D64A-B9F7-398E345995A8}" type="datetime1">
              <a:rPr lang="en-GB" smtClean="0"/>
              <a:t>27/11/2024</a:t>
            </a:fld>
            <a:r>
              <a:rPr lang="en-GB"/>
              <a:t>26/10/2023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FB6E0E-D119-D0BD-5B06-3404514063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1" b="5901"/>
          <a:stretch/>
        </p:blipFill>
        <p:spPr bwMode="auto">
          <a:xfrm>
            <a:off x="1782563" y="764704"/>
            <a:ext cx="9496425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70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B2A9-A369-42BB-697D-A83067DA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Github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F1F4-34B1-05DD-25BC-D751F996D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4100461" cy="4521366"/>
          </a:xfrm>
        </p:spPr>
        <p:txBody>
          <a:bodyPr/>
          <a:lstStyle/>
          <a:p>
            <a:r>
              <a:rPr lang="en-DK" dirty="0"/>
              <a:t>Step </a:t>
            </a:r>
            <a:r>
              <a:rPr lang="en-DK" b="1" dirty="0"/>
              <a:t>1</a:t>
            </a:r>
            <a:r>
              <a:rPr lang="en-DK" dirty="0"/>
              <a:t> </a:t>
            </a:r>
          </a:p>
          <a:p>
            <a:pPr lvl="1"/>
            <a:r>
              <a:rPr lang="en-DK" dirty="0"/>
              <a:t>Authorize</a:t>
            </a:r>
          </a:p>
          <a:p>
            <a:pPr lvl="1"/>
            <a:r>
              <a:rPr lang="en-DK" dirty="0"/>
              <a:t>This is where the application is asking you to give permission for what it can do (</a:t>
            </a:r>
            <a:r>
              <a:rPr lang="en-DK" dirty="0">
                <a:hlinkClick r:id="rId2"/>
              </a:rPr>
              <a:t>scopes</a:t>
            </a:r>
            <a:r>
              <a:rPr lang="en-DK" dirty="0"/>
              <a:t>)</a:t>
            </a:r>
          </a:p>
          <a:p>
            <a:pPr lvl="1"/>
            <a:endParaRPr lang="en-DK" dirty="0"/>
          </a:p>
          <a:p>
            <a:r>
              <a:rPr lang="en-DK" dirty="0"/>
              <a:t>and </a:t>
            </a:r>
            <a:r>
              <a:rPr lang="en-DK" b="1" dirty="0"/>
              <a:t>2</a:t>
            </a:r>
          </a:p>
          <a:p>
            <a:pPr lvl="1"/>
            <a:r>
              <a:rPr lang="en-DK" dirty="0"/>
              <a:t>Redirect back to ‘application’ with a temporary ‘code’</a:t>
            </a:r>
          </a:p>
          <a:p>
            <a:pPr>
              <a:buNone/>
            </a:pPr>
            <a:endParaRPr lang="en-DK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57DEB-245C-47DC-2C94-E9749E21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FEAF2-6261-3346-B7AB-F96A33A2FE45}" type="datetime1">
              <a:rPr lang="en-GB" smtClean="0"/>
              <a:t>27/11/2024</a:t>
            </a:fld>
            <a:r>
              <a:rPr lang="en-GB"/>
              <a:t>26/10/2023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C8682-5AF4-8FD7-C760-2F3A4108E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-171400"/>
            <a:ext cx="4464496" cy="780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1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0EFE-4583-7437-BD65-FACCB05B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Github Example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CF4A-7E5D-A17C-B0B7-77B67956B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Step </a:t>
            </a:r>
            <a:r>
              <a:rPr lang="en-DK" b="1" dirty="0"/>
              <a:t>3</a:t>
            </a:r>
            <a:endParaRPr lang="en-DK" dirty="0"/>
          </a:p>
          <a:p>
            <a:pPr lvl="1"/>
            <a:r>
              <a:rPr lang="en-DK" dirty="0"/>
              <a:t>Exchange this code for an Access Token</a:t>
            </a:r>
          </a:p>
          <a:p>
            <a:pPr lvl="1"/>
            <a:endParaRPr lang="en-DK" dirty="0"/>
          </a:p>
          <a:p>
            <a:r>
              <a:rPr lang="en-DK" dirty="0"/>
              <a:t>and </a:t>
            </a:r>
            <a:r>
              <a:rPr lang="en-DK" b="1" dirty="0"/>
              <a:t>4</a:t>
            </a:r>
          </a:p>
          <a:p>
            <a:pPr marL="252000" lvl="1" indent="0">
              <a:buNone/>
            </a:pPr>
            <a:r>
              <a:rPr lang="en-DK" dirty="0"/>
              <a:t>“</a:t>
            </a:r>
            <a:r>
              <a:rPr lang="en-GB" dirty="0" err="1"/>
              <a:t>access_token</a:t>
            </a:r>
            <a:r>
              <a:rPr lang="en-GB" dirty="0"/>
              <a:t>=gho_16C7e42F292c6912E7710c838347Ae178B4a&amp;scope=repo%2Cgist&amp;token_type=bearer</a:t>
            </a:r>
            <a:r>
              <a:rPr lang="en-DK" dirty="0"/>
              <a:t>”</a:t>
            </a:r>
          </a:p>
          <a:p>
            <a:pPr lvl="1"/>
            <a:r>
              <a:rPr lang="en-DK" dirty="0"/>
              <a:t>Access Token is then used from here on out</a:t>
            </a:r>
          </a:p>
          <a:p>
            <a:pPr lvl="1"/>
            <a:endParaRPr lang="en-DK" dirty="0"/>
          </a:p>
          <a:p>
            <a:r>
              <a:rPr lang="en-GB" dirty="0"/>
              <a:t>a</a:t>
            </a:r>
            <a:r>
              <a:rPr lang="en-DK" dirty="0"/>
              <a:t>nd </a:t>
            </a:r>
            <a:r>
              <a:rPr lang="en-DK" b="1" dirty="0"/>
              <a:t>5</a:t>
            </a:r>
          </a:p>
          <a:p>
            <a:pPr marL="252000" lvl="1" indent="0">
              <a:buNone/>
            </a:pPr>
            <a:endParaRPr lang="en-DK" dirty="0"/>
          </a:p>
          <a:p>
            <a:pPr lvl="1"/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549E3-DD8D-FAC7-EC4B-51724FC3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80F4-F536-C048-95B6-6988567E5E01}" type="datetime1">
              <a:rPr lang="en-GB" smtClean="0"/>
              <a:t>27/11/2024</a:t>
            </a:fld>
            <a:r>
              <a:rPr lang="en-GB"/>
              <a:t>26/10/2023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EACCB-A49E-9E03-8DDD-825EEDF92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13" y="4303241"/>
            <a:ext cx="10660685" cy="233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93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Microsoft Macintosh PowerPoint</Application>
  <PresentationFormat>Custom</PresentationFormat>
  <Paragraphs>134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Courier New</vt:lpstr>
      <vt:lpstr>verdana</vt:lpstr>
      <vt:lpstr>Arial</vt:lpstr>
      <vt:lpstr>AU Peto</vt:lpstr>
      <vt:lpstr>Georgia</vt:lpstr>
      <vt:lpstr>Calibri</vt:lpstr>
      <vt:lpstr>AU Passata Light</vt:lpstr>
      <vt:lpstr>AU Passata</vt:lpstr>
      <vt:lpstr>AU 16:9</vt:lpstr>
      <vt:lpstr>PowerPoint Presentation</vt:lpstr>
      <vt:lpstr>Agenda</vt:lpstr>
      <vt:lpstr>Who vs What </vt:lpstr>
      <vt:lpstr>Authentication</vt:lpstr>
      <vt:lpstr>Authorization</vt:lpstr>
      <vt:lpstr>Grant Access on your behalf </vt:lpstr>
      <vt:lpstr>OAUTH</vt:lpstr>
      <vt:lpstr>Github Example</vt:lpstr>
      <vt:lpstr>Github Example Continued</vt:lpstr>
      <vt:lpstr>Exercise</vt:lpstr>
      <vt:lpstr>AUH</vt:lpstr>
      <vt:lpstr>FHIR - what is it</vt:lpstr>
      <vt:lpstr>Resources</vt:lpstr>
      <vt:lpstr>PowerPoint Presentation</vt:lpstr>
      <vt:lpstr>Interacting with FHIR</vt:lpstr>
      <vt:lpstr>Patient</vt:lpstr>
      <vt:lpstr>Observation</vt:lpstr>
      <vt:lpstr>Observation</vt:lpstr>
      <vt:lpstr>Zoom on values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2024-11-27T13:45:02Z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637451870802122087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2943</vt:lpwstr>
  </property>
  <property fmtid="{D5CDD505-2E9C-101B-9397-08002B2CF9AE}" pid="62" name="colorthemechange">
    <vt:lpwstr>True</vt:lpwstr>
  </property>
</Properties>
</file>