
<file path=[Content_Types].xml><?xml version="1.0" encoding="utf-8"?>
<Types xmlns="http://schemas.openxmlformats.org/package/2006/content-types">
  <Default Extension="bin" ContentType="image/png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88" r:id="rId3"/>
    <p:sldId id="301" r:id="rId4"/>
    <p:sldId id="302" r:id="rId5"/>
    <p:sldId id="303" r:id="rId6"/>
    <p:sldId id="292" r:id="rId7"/>
    <p:sldId id="304" r:id="rId8"/>
    <p:sldId id="293" r:id="rId9"/>
    <p:sldId id="307" r:id="rId10"/>
    <p:sldId id="308" r:id="rId11"/>
    <p:sldId id="297" r:id="rId12"/>
    <p:sldId id="298" r:id="rId13"/>
    <p:sldId id="305" r:id="rId14"/>
    <p:sldId id="306" r:id="rId15"/>
    <p:sldId id="299" r:id="rId16"/>
    <p:sldId id="309" r:id="rId17"/>
    <p:sldId id="290" r:id="rId18"/>
    <p:sldId id="289" r:id="rId19"/>
    <p:sldId id="260" r:id="rId20"/>
  </p:sldIdLst>
  <p:sldSz cx="12188825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0"/>
    <p:restoredTop sz="80787" autoAdjust="0"/>
  </p:normalViewPr>
  <p:slideViewPr>
    <p:cSldViewPr snapToGrid="0" showGuides="1">
      <p:cViewPr varScale="1">
        <p:scale>
          <a:sx n="115" d="100"/>
          <a:sy n="115" d="100"/>
        </p:scale>
        <p:origin x="240" y="41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FF2576-BC25-4FD4-92FA-EDE60D7D3B67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7124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3" y="685800"/>
            <a:ext cx="6096003" cy="3429000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defRPr>
            </a:lvl1pPr>
          </a:lstStyle>
          <a:p>
            <a:pPr lvl="0"/>
            <a:fld id="{6A88990C-7878-4B31-B845-CCB193F9EC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4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1pPr>
    <a:lvl2pPr marL="609493" marR="0" lvl="1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2pPr>
    <a:lvl3pPr marL="1218986" marR="0" lvl="2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3pPr>
    <a:lvl4pPr marL="1828479" marR="0" lvl="3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4pPr>
    <a:lvl5pPr marL="2437973" marR="0" lvl="4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 err="1"/>
              <a:t>Objectives</a:t>
            </a:r>
            <a:r>
              <a:rPr lang="da-DK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dirty="0"/>
              <a:t>Understand</a:t>
            </a:r>
            <a:r>
              <a:rPr lang="da-DK" sz="1200" baseline="0" dirty="0"/>
              <a:t> the observer design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baseline="0" dirty="0"/>
              <a:t>Understand the push and </a:t>
            </a:r>
            <a:r>
              <a:rPr lang="da-DK" sz="1200" baseline="0" dirty="0" err="1"/>
              <a:t>pull</a:t>
            </a:r>
            <a:r>
              <a:rPr lang="da-DK" sz="1200" baseline="0" dirty="0"/>
              <a:t> variants of the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baseline="0" dirty="0" err="1"/>
              <a:t>Relate</a:t>
            </a:r>
            <a:r>
              <a:rPr lang="da-DK" sz="1200" baseline="0" dirty="0"/>
              <a:t> to the </a:t>
            </a:r>
            <a:r>
              <a:rPr lang="da-DK" sz="1200" baseline="0" dirty="0" err="1"/>
              <a:t>dependency</a:t>
            </a:r>
            <a:r>
              <a:rPr lang="da-DK" sz="1200" baseline="0" dirty="0"/>
              <a:t> inversion </a:t>
            </a:r>
            <a:r>
              <a:rPr lang="da-DK" sz="1200" baseline="0" dirty="0" err="1"/>
              <a:t>principle</a:t>
            </a:r>
            <a:r>
              <a:rPr lang="da-DK" sz="1200" baseline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baseline="0" dirty="0"/>
              <a:t>Understand C# </a:t>
            </a:r>
            <a:r>
              <a:rPr lang="da-DK" sz="1200" baseline="0" dirty="0" err="1"/>
              <a:t>delegates</a:t>
            </a:r>
            <a:r>
              <a:rPr lang="da-DK" sz="1200" baseline="0" dirty="0"/>
              <a:t> and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16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A88990C-7878-4B31-B845-CCB193F9ECCD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306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F0F246-11C1-4061-A91B-3A4991DCCE6C}" type="slidenum">
              <a:t>19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0348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097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very</a:t>
            </a:r>
            <a:r>
              <a:rPr lang="da-DK" dirty="0"/>
              <a:t> high </a:t>
            </a:r>
            <a:r>
              <a:rPr lang="da-DK" dirty="0" err="1"/>
              <a:t>coupling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producer</a:t>
            </a:r>
            <a:r>
              <a:rPr lang="da-DK" baseline="0" dirty="0"/>
              <a:t> and </a:t>
            </a:r>
            <a:r>
              <a:rPr lang="da-DK" baseline="0" dirty="0" err="1"/>
              <a:t>consumer</a:t>
            </a:r>
            <a:r>
              <a:rPr lang="da-DK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73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/>
              <a:t>Typically</a:t>
            </a:r>
            <a:r>
              <a:rPr lang="da-DK" baseline="0" dirty="0"/>
              <a:t>, the </a:t>
            </a:r>
            <a:r>
              <a:rPr lang="da-DK" baseline="0" dirty="0" err="1"/>
              <a:t>provider</a:t>
            </a:r>
            <a:r>
              <a:rPr lang="da-DK" baseline="0" dirty="0"/>
              <a:t> holds data, </a:t>
            </a:r>
            <a:r>
              <a:rPr lang="da-DK" baseline="0" dirty="0" err="1"/>
              <a:t>which</a:t>
            </a:r>
            <a:r>
              <a:rPr lang="da-DK" baseline="0" dirty="0"/>
              <a:t> is </a:t>
            </a:r>
            <a:r>
              <a:rPr lang="da-DK" baseline="0" dirty="0" err="1"/>
              <a:t>interesting</a:t>
            </a:r>
            <a:r>
              <a:rPr lang="da-DK" baseline="0" dirty="0"/>
              <a:t> for multiple </a:t>
            </a:r>
            <a:r>
              <a:rPr lang="da-DK" baseline="0" dirty="0" err="1"/>
              <a:t>consumers</a:t>
            </a:r>
            <a:r>
              <a:rPr lang="da-DK" baseline="0" dirty="0"/>
              <a:t>.</a:t>
            </a:r>
            <a:endParaRPr lang="da-DK" dirty="0"/>
          </a:p>
          <a:p>
            <a:r>
              <a:rPr lang="da-DK" dirty="0"/>
              <a:t>TODO: Find a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baseline="0" dirty="0"/>
              <a:t> </a:t>
            </a:r>
            <a:r>
              <a:rPr lang="da-DK" baseline="0" dirty="0" err="1"/>
              <a:t>example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106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83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responsibility</a:t>
            </a:r>
            <a:r>
              <a:rPr lang="da-DK" baseline="0" dirty="0"/>
              <a:t> of the abstract </a:t>
            </a:r>
            <a:r>
              <a:rPr lang="da-DK" i="1" baseline="0" dirty="0" err="1"/>
              <a:t>Subject</a:t>
            </a:r>
            <a:r>
              <a:rPr lang="da-DK" baseline="0" dirty="0"/>
              <a:t> class?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16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concrete</a:t>
            </a:r>
            <a:r>
              <a:rPr lang="da-DK" baseline="0" dirty="0"/>
              <a:t> observer </a:t>
            </a:r>
            <a:r>
              <a:rPr lang="da-DK" baseline="0" dirty="0" err="1"/>
              <a:t>knows</a:t>
            </a:r>
            <a:r>
              <a:rPr lang="da-DK" baseline="0" dirty="0"/>
              <a:t> the </a:t>
            </a:r>
            <a:r>
              <a:rPr lang="da-DK" baseline="0" dirty="0" err="1"/>
              <a:t>concrete</a:t>
            </a:r>
            <a:r>
              <a:rPr lang="da-DK" baseline="0" dirty="0"/>
              <a:t> </a:t>
            </a:r>
            <a:r>
              <a:rPr lang="da-DK" baseline="0" dirty="0" err="1"/>
              <a:t>subject</a:t>
            </a:r>
            <a:r>
              <a:rPr lang="da-DK" baseline="0" dirty="0"/>
              <a:t>, in </a:t>
            </a:r>
            <a:r>
              <a:rPr lang="da-DK" baseline="0" dirty="0" err="1"/>
              <a:t>order</a:t>
            </a:r>
            <a:r>
              <a:rPr lang="da-DK" baseline="0" dirty="0"/>
              <a:t> to </a:t>
            </a:r>
            <a:r>
              <a:rPr lang="da-DK" baseline="0" dirty="0" err="1"/>
              <a:t>subscribe</a:t>
            </a:r>
            <a:r>
              <a:rPr lang="da-DK" baseline="0" dirty="0"/>
              <a:t> to it.</a:t>
            </a:r>
          </a:p>
          <a:p>
            <a:r>
              <a:rPr lang="da-DK" baseline="0" dirty="0"/>
              <a:t>The </a:t>
            </a:r>
            <a:r>
              <a:rPr lang="da-DK" baseline="0" dirty="0" err="1"/>
              <a:t>subject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know</a:t>
            </a:r>
            <a:r>
              <a:rPr lang="da-DK" baseline="0" dirty="0"/>
              <a:t> the type of the class </a:t>
            </a:r>
            <a:r>
              <a:rPr lang="da-DK" baseline="0" dirty="0" err="1"/>
              <a:t>subscribing</a:t>
            </a:r>
            <a:r>
              <a:rPr lang="da-DK" baseline="0" dirty="0"/>
              <a:t> to it,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</a:t>
            </a:r>
            <a:r>
              <a:rPr lang="da-DK" baseline="0" dirty="0" err="1"/>
              <a:t>they</a:t>
            </a:r>
            <a:r>
              <a:rPr lang="da-DK" baseline="0" dirty="0"/>
              <a:t> </a:t>
            </a:r>
            <a:r>
              <a:rPr lang="da-DK" baseline="0" dirty="0" err="1"/>
              <a:t>implement</a:t>
            </a:r>
            <a:r>
              <a:rPr lang="da-DK" baseline="0" dirty="0"/>
              <a:t> the Observer interface.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987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TODO: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include</a:t>
            </a:r>
            <a:r>
              <a:rPr lang="da-DK" baseline="0" dirty="0"/>
              <a:t> the variant, </a:t>
            </a:r>
            <a:r>
              <a:rPr lang="da-DK" baseline="0" dirty="0" err="1"/>
              <a:t>where</a:t>
            </a:r>
            <a:r>
              <a:rPr lang="da-DK" baseline="0" dirty="0"/>
              <a:t> the same observer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notified</a:t>
            </a:r>
            <a:r>
              <a:rPr lang="da-DK" baseline="0" dirty="0"/>
              <a:t> by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different</a:t>
            </a:r>
            <a:r>
              <a:rPr lang="da-DK" baseline="0" dirty="0"/>
              <a:t> </a:t>
            </a:r>
            <a:r>
              <a:rPr lang="da-DK" baseline="0" dirty="0" err="1"/>
              <a:t>observables</a:t>
            </a:r>
            <a:r>
              <a:rPr lang="da-DK" baseline="0" dirty="0"/>
              <a:t>?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174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Får de i SW4SWD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175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arvet baggr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985842" y="2482339"/>
            <a:ext cx="10220321" cy="1661995"/>
          </a:xfrm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6000">
                <a:solidFill>
                  <a:srgbClr val="FFFFFF"/>
                </a:solidFill>
                <a:latin typeface="AU Passata Light" pitchFamily="34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OFF_logo2Computed"/>
          <p:cNvSpPr txBox="1"/>
          <p:nvPr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6" name="USR_Title"/>
          <p:cNvSpPr txBox="1"/>
          <p:nvPr/>
        </p:nvSpPr>
        <p:spPr>
          <a:xfrm>
            <a:off x="6240048" y="5997604"/>
            <a:ext cx="2982416" cy="5821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Assistant Professor</a:t>
            </a:r>
          </a:p>
        </p:txBody>
      </p:sp>
      <p:sp>
        <p:nvSpPr>
          <p:cNvPr id="7" name="FLD_Event"/>
          <p:cNvSpPr txBox="1"/>
          <p:nvPr/>
        </p:nvSpPr>
        <p:spPr>
          <a:xfrm>
            <a:off x="3691332" y="5997604"/>
            <a:ext cx="2271835" cy="447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700" b="0" i="0" u="none" strike="noStrike" kern="1200" cap="all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8" name="USR_Name"/>
          <p:cNvSpPr txBox="1"/>
          <p:nvPr/>
        </p:nvSpPr>
        <p:spPr>
          <a:xfrm>
            <a:off x="6240048" y="5997604"/>
            <a:ext cx="2982416" cy="4440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Michael Sørensen Loft</a:t>
            </a:r>
          </a:p>
        </p:txBody>
      </p:sp>
      <p:sp>
        <p:nvSpPr>
          <p:cNvPr id="9" name="OFF_logo1Computed"/>
          <p:cNvSpPr/>
          <p:nvPr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0" name="Au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Billede str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197" y="5997604"/>
            <a:ext cx="71734" cy="558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403598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 txBox="1">
            <a:spLocks noGrp="1"/>
          </p:cNvSpPr>
          <p:nvPr>
            <p:ph type="pic" idx="4294967295"/>
          </p:nvPr>
        </p:nvSpPr>
        <p:spPr>
          <a:xfrm>
            <a:off x="316803" y="316803"/>
            <a:ext cx="5644801" cy="2653195"/>
          </a:xfrm>
          <a:solidFill>
            <a:srgbClr val="FFFFFF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16803" y="3237369"/>
            <a:ext cx="5644801" cy="265319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4" name="Picture Placeholder 3"/>
          <p:cNvSpPr txBox="1">
            <a:spLocks noGrp="1"/>
          </p:cNvSpPr>
          <p:nvPr>
            <p:ph type="pic" idx="4294967295"/>
          </p:nvPr>
        </p:nvSpPr>
        <p:spPr>
          <a:xfrm>
            <a:off x="6231599" y="316803"/>
            <a:ext cx="5644801" cy="5583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5" name="Slide Number Placeholder 1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61225E12-D290-4E7B-B95B-572F646C69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3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 txBox="1">
            <a:spLocks noGrp="1"/>
          </p:cNvSpPr>
          <p:nvPr>
            <p:ph type="pic" idx="4294967295"/>
          </p:nvPr>
        </p:nvSpPr>
        <p:spPr>
          <a:xfrm>
            <a:off x="316803" y="316803"/>
            <a:ext cx="5644801" cy="5583600"/>
          </a:xfrm>
          <a:solidFill>
            <a:srgbClr val="FFFFFF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231599" y="316803"/>
            <a:ext cx="5644801" cy="265319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4" name="Picture Placeholder 3"/>
          <p:cNvSpPr txBox="1">
            <a:spLocks noGrp="1"/>
          </p:cNvSpPr>
          <p:nvPr>
            <p:ph type="pic" idx="4294967295"/>
          </p:nvPr>
        </p:nvSpPr>
        <p:spPr>
          <a:xfrm>
            <a:off x="6231599" y="3237369"/>
            <a:ext cx="5644801" cy="265319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5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13AA636E-CE86-4BD9-84AA-5224CE160E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4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 txBox="1">
            <a:spLocks noGrp="1"/>
          </p:cNvSpPr>
          <p:nvPr>
            <p:ph type="pic" idx="4294967295"/>
          </p:nvPr>
        </p:nvSpPr>
        <p:spPr>
          <a:xfrm>
            <a:off x="315916" y="315916"/>
            <a:ext cx="11557001" cy="622035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EC038259-11EC-4512-B691-6E1B40F29F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7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88823" cy="589755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Text Placeholder 61"/>
          <p:cNvSpPr txBox="1">
            <a:spLocks noGrp="1"/>
          </p:cNvSpPr>
          <p:nvPr>
            <p:ph type="body" idx="4294967295"/>
          </p:nvPr>
        </p:nvSpPr>
        <p:spPr>
          <a:xfrm>
            <a:off x="1845935" y="1412775"/>
            <a:ext cx="8496943" cy="3744413"/>
          </a:xfrm>
        </p:spPr>
        <p:txBody>
          <a:bodyPr anchorCtr="1"/>
          <a:lstStyle>
            <a:lvl1pPr marL="457200" indent="-457200" algn="ctr">
              <a:lnSpc>
                <a:spcPct val="107000"/>
              </a:lnSpc>
              <a:buFont typeface="Arial" pitchFamily="34"/>
              <a:defRPr sz="2800">
                <a:latin typeface="Georgia" pitchFamily="18"/>
              </a:defRPr>
            </a:lvl1pPr>
            <a:lvl2pPr marL="215999" indent="-215999" algn="ctr">
              <a:buChar char="-"/>
              <a:defRPr cap="all">
                <a:latin typeface="Georgia" pitchFamily="18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Text Placeholder grafik"/>
          <p:cNvSpPr txBox="1">
            <a:spLocks noGrp="1"/>
          </p:cNvSpPr>
          <p:nvPr>
            <p:ph type="body" idx="4294967295"/>
          </p:nvPr>
        </p:nvSpPr>
        <p:spPr>
          <a:xfrm>
            <a:off x="977886" y="1484784"/>
            <a:ext cx="323999" cy="5867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4078C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F622761F-B534-470B-85FF-6D751EBA1B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728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88823" cy="589755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315916" y="230401"/>
            <a:ext cx="11563200" cy="75239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98070" y="1853461"/>
            <a:ext cx="6264691" cy="2725286"/>
          </a:xfrm>
        </p:spPr>
        <p:txBody>
          <a:bodyPr anchorCtr="1"/>
          <a:lstStyle>
            <a:lvl1pPr algn="ctr">
              <a:lnSpc>
                <a:spcPct val="107000"/>
              </a:lnSpc>
              <a:buFont typeface="Arial" pitchFamily="34"/>
              <a:defRPr sz="2800">
                <a:latin typeface="Georgia" pitchFamily="18"/>
              </a:defRPr>
            </a:lvl1pPr>
            <a:lvl2pPr marL="215999" indent="-215999" algn="ctr">
              <a:buChar char="-"/>
              <a:defRPr cap="all">
                <a:latin typeface="Georgia" pitchFamily="18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 Placeholder grafik"/>
          <p:cNvSpPr txBox="1">
            <a:spLocks noGrp="1"/>
          </p:cNvSpPr>
          <p:nvPr>
            <p:ph type="body" idx="4294967295"/>
          </p:nvPr>
        </p:nvSpPr>
        <p:spPr>
          <a:xfrm>
            <a:off x="2494007" y="1897782"/>
            <a:ext cx="323999" cy="5867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4078C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AE6515B5-5BE1-4F90-B5F7-A0C2FB3F304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52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4294967295"/>
          </p:nvPr>
        </p:nvSpPr>
        <p:spPr>
          <a:xfrm>
            <a:off x="328617" y="328607"/>
            <a:ext cx="11550645" cy="62134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E5E4F6F5-1901-4E1E-B3AC-5618B77E2E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44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Rectangle 6" hidden="1"/>
          <p:cNvSpPr txBox="1">
            <a:spLocks noGrp="1"/>
          </p:cNvSpPr>
          <p:nvPr>
            <p:ph type="sldNum" sz="quarter" idx="8"/>
          </p:nvPr>
        </p:nvSpPr>
        <p:spPr>
          <a:xfrm>
            <a:off x="0" y="6984004"/>
            <a:ext cx="0" cy="1072307"/>
          </a:xfrm>
        </p:spPr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  <a:lvl2pPr marL="0" marR="0" lvl="0" indent="0" algn="r" defTabSz="914400" rtl="0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" b="0" i="0" u="none" strike="noStrike" kern="1200" cap="none" spc="40" baseline="0">
                <a:solidFill>
                  <a:srgbClr val="4078CF"/>
                </a:solidFill>
                <a:uFillTx/>
                <a:latin typeface="AU Passata Light" pitchFamily="34"/>
              </a:defRPr>
            </a:lvl2pPr>
          </a:lstStyle>
          <a:p>
            <a:pPr lvl="0"/>
            <a:fld id="{D8809F48-637A-40C8-A5EB-9F9FD1DC4321}" type="slidenum">
              <a:t>‹#›</a:t>
            </a:fld>
            <a:r>
              <a:rPr lang="en-GB"/>
              <a:t>0</a:t>
            </a:r>
          </a:p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66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765819" y="1340766"/>
            <a:ext cx="1224134" cy="50405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12800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pic>
        <p:nvPicPr>
          <p:cNvPr id="3" name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72" y="2163360"/>
            <a:ext cx="2531269" cy="253126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67077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3" name="Pladsholder til tekst 2"/>
          <p:cNvSpPr txBox="1"/>
          <p:nvPr/>
        </p:nvSpPr>
        <p:spPr>
          <a:xfrm>
            <a:off x="1090915" y="2098685"/>
            <a:ext cx="12745419" cy="13298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215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0" b="0" i="0" u="none" strike="noStrike" kern="0" cap="none" spc="0" baseline="0">
                <a:solidFill>
                  <a:srgbClr val="C6C6C6"/>
                </a:solidFill>
                <a:uFillTx/>
                <a:latin typeface="AU Peto" pitchFamily="82"/>
                <a:ea typeface="AU Peto" pitchFamily="82"/>
              </a:rPr>
              <a:t>Aarhus</a:t>
            </a:r>
            <a:endParaRPr lang="en-GB" sz="2200" b="0" i="0" u="none" strike="noStrike" kern="1200" cap="none" spc="0" baseline="0">
              <a:solidFill>
                <a:srgbClr val="FFFFFF"/>
              </a:solidFill>
              <a:uFillTx/>
              <a:latin typeface="AU Peto" pitchFamily="82"/>
              <a:ea typeface="AU Peto" pitchFamily="82"/>
            </a:endParaRPr>
          </a:p>
        </p:txBody>
      </p:sp>
      <p:sp>
        <p:nvSpPr>
          <p:cNvPr id="4" name="Pladsholder til tekst 2"/>
          <p:cNvSpPr txBox="1"/>
          <p:nvPr/>
        </p:nvSpPr>
        <p:spPr>
          <a:xfrm>
            <a:off x="7439540" y="2093601"/>
            <a:ext cx="4356485" cy="13298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215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0" b="0" i="0" u="none" strike="noStrike" kern="0" cap="none" spc="0" baseline="0">
                <a:solidFill>
                  <a:srgbClr val="FFFFFF"/>
                </a:solidFill>
                <a:uFillTx/>
                <a:latin typeface="AU Peto" pitchFamily="82"/>
                <a:ea typeface="AU Peto" pitchFamily="82"/>
              </a:rPr>
              <a:t>uni</a:t>
            </a:r>
          </a:p>
        </p:txBody>
      </p:sp>
      <p:sp>
        <p:nvSpPr>
          <p:cNvPr id="5" name="Pladsholder til tekst 2"/>
          <p:cNvSpPr txBox="1"/>
          <p:nvPr/>
        </p:nvSpPr>
        <p:spPr>
          <a:xfrm>
            <a:off x="1881487" y="3428551"/>
            <a:ext cx="9289032" cy="13298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21598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0" b="0" i="0" u="none" strike="noStrike" kern="0" cap="none" spc="0" baseline="0">
                <a:solidFill>
                  <a:srgbClr val="FFFFFF"/>
                </a:solidFill>
                <a:uFillTx/>
                <a:latin typeface="AU Peto" pitchFamily="82"/>
                <a:ea typeface="AU Peto" pitchFamily="82"/>
              </a:rPr>
              <a:t>versiet</a:t>
            </a:r>
            <a:endParaRPr lang="en-GB" sz="10000" b="0" i="0" u="none" strike="noStrike" kern="1200" cap="none" spc="0" baseline="0">
              <a:solidFill>
                <a:srgbClr val="FFFFFF"/>
              </a:solidFill>
              <a:uFillTx/>
              <a:latin typeface="AU Peto" pitchFamily="82"/>
              <a:ea typeface="AU Peto" pitchFamily="82"/>
            </a:endParaRPr>
          </a:p>
        </p:txBody>
      </p:sp>
    </p:spTree>
    <p:extLst>
      <p:ext uri="{BB962C8B-B14F-4D97-AF65-F5344CB8AC3E}">
        <p14:creationId xmlns:p14="http://schemas.microsoft.com/office/powerpoint/2010/main" val="280373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3" name="White Top Rectangle"/>
          <p:cNvSpPr/>
          <p:nvPr/>
        </p:nvSpPr>
        <p:spPr>
          <a:xfrm>
            <a:off x="985842" y="3443621"/>
            <a:ext cx="647998" cy="4679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981846" y="1520318"/>
            <a:ext cx="9543309" cy="1779550"/>
          </a:xfrm>
        </p:spPr>
        <p:txBody>
          <a:bodyPr/>
          <a:lstStyle>
            <a:lvl1pPr>
              <a:lnSpc>
                <a:spcPct val="90000"/>
              </a:lnSpc>
              <a:defRPr sz="6000">
                <a:solidFill>
                  <a:srgbClr val="FFFFFF"/>
                </a:solidFill>
                <a:latin typeface="AU Passata Light" pitchFamily="34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OFF_logo2Computed"/>
          <p:cNvSpPr txBox="1"/>
          <p:nvPr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7" name="OFF_logo1Computed"/>
          <p:cNvSpPr/>
          <p:nvPr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sp>
        <p:nvSpPr>
          <p:cNvPr id="9" name="USR_Title"/>
          <p:cNvSpPr txBox="1"/>
          <p:nvPr/>
        </p:nvSpPr>
        <p:spPr>
          <a:xfrm>
            <a:off x="6240048" y="5997604"/>
            <a:ext cx="2982416" cy="5821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Assistant Professor</a:t>
            </a:r>
          </a:p>
        </p:txBody>
      </p:sp>
      <p:sp>
        <p:nvSpPr>
          <p:cNvPr id="10" name="FLD_Event"/>
          <p:cNvSpPr txBox="1"/>
          <p:nvPr/>
        </p:nvSpPr>
        <p:spPr>
          <a:xfrm>
            <a:off x="3691332" y="5997604"/>
            <a:ext cx="2271835" cy="447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700" b="0" i="0" u="none" strike="noStrike" kern="1200" cap="all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11" name="USR_Name"/>
          <p:cNvSpPr txBox="1"/>
          <p:nvPr/>
        </p:nvSpPr>
        <p:spPr>
          <a:xfrm>
            <a:off x="6240048" y="5997604"/>
            <a:ext cx="2982416" cy="4440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Michael Sørensen Loft</a:t>
            </a:r>
          </a:p>
        </p:txBody>
      </p:sp>
      <p:pic>
        <p:nvPicPr>
          <p:cNvPr id="12" name="Au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Billede str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97" y="5997604"/>
            <a:ext cx="7173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01133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Aarhus Universite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3" name="LAN_AUWBreak"/>
          <p:cNvSpPr/>
          <p:nvPr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4" name="Logo 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1573055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99144" y="242892"/>
            <a:ext cx="9841806" cy="1143000"/>
          </a:xfrm>
        </p:spPr>
        <p:txBody>
          <a:bodyPr>
            <a:normAutofit/>
          </a:bodyPr>
          <a:lstStyle>
            <a:lvl1pPr>
              <a:defRPr lang="en-US"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438" y="1556793"/>
            <a:ext cx="10969947" cy="4680520"/>
          </a:xfrm>
        </p:spPr>
        <p:txBody>
          <a:bodyPr/>
          <a:lstStyle>
            <a:lvl1pPr>
              <a:buClr>
                <a:srgbClr val="294E92"/>
              </a:buCl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855" y="6309323"/>
            <a:ext cx="2102726" cy="3950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2"/>
          <p:cNvSpPr txBox="1"/>
          <p:nvPr/>
        </p:nvSpPr>
        <p:spPr>
          <a:xfrm>
            <a:off x="5390159" y="6498101"/>
            <a:ext cx="671901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rPr>
              <a:t>-</a:t>
            </a:r>
            <a:fld id="{FE8CD633-FC1B-4C93-A77C-20D3A92EF09D}" type="slidenum">
              <a:t>‹#›</a:t>
            </a:fld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rPr>
              <a:t>- </a:t>
            </a:r>
          </a:p>
        </p:txBody>
      </p:sp>
      <p:cxnSp>
        <p:nvCxnSpPr>
          <p:cNvPr id="6" name="Straight Connector 13"/>
          <p:cNvCxnSpPr/>
          <p:nvPr/>
        </p:nvCxnSpPr>
        <p:spPr>
          <a:xfrm>
            <a:off x="623227" y="1340766"/>
            <a:ext cx="10942369" cy="0"/>
          </a:xfrm>
          <a:prstGeom prst="straightConnector1">
            <a:avLst/>
          </a:prstGeom>
          <a:noFill/>
          <a:ln w="9528" cap="flat">
            <a:solidFill>
              <a:srgbClr val="081339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78335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985842" y="2482339"/>
            <a:ext cx="10220321" cy="1661995"/>
          </a:xfrm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6000">
                <a:solidFill>
                  <a:srgbClr val="FFFFFF"/>
                </a:solidFill>
                <a:latin typeface="AU Passata Light" pitchFamily="34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OFF_logo2Computed"/>
          <p:cNvSpPr txBox="1"/>
          <p:nvPr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5" name="OFF_logo1Computed"/>
          <p:cNvSpPr/>
          <p:nvPr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sp>
        <p:nvSpPr>
          <p:cNvPr id="7" name="USR_Title"/>
          <p:cNvSpPr txBox="1"/>
          <p:nvPr/>
        </p:nvSpPr>
        <p:spPr>
          <a:xfrm>
            <a:off x="6240048" y="5997604"/>
            <a:ext cx="2982416" cy="5821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Assistant Professor</a:t>
            </a:r>
          </a:p>
        </p:txBody>
      </p:sp>
      <p:sp>
        <p:nvSpPr>
          <p:cNvPr id="8" name="FLD_Event"/>
          <p:cNvSpPr txBox="1"/>
          <p:nvPr/>
        </p:nvSpPr>
        <p:spPr>
          <a:xfrm>
            <a:off x="3691332" y="5997604"/>
            <a:ext cx="2271835" cy="447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700" b="0" i="0" u="none" strike="noStrike" kern="1200" cap="all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9" name="USR_Name"/>
          <p:cNvSpPr txBox="1"/>
          <p:nvPr/>
        </p:nvSpPr>
        <p:spPr>
          <a:xfrm>
            <a:off x="6240048" y="5997604"/>
            <a:ext cx="2982416" cy="4440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Michael Sørensen Loft</a:t>
            </a:r>
          </a:p>
        </p:txBody>
      </p:sp>
      <p:pic>
        <p:nvPicPr>
          <p:cNvPr id="10" name="Au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Billed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97" y="5997604"/>
            <a:ext cx="7173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9875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15916" y="149111"/>
            <a:ext cx="11557001" cy="6876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93810" y="1268757"/>
            <a:ext cx="10801203" cy="49685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Slide Number Placeholder 21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2A25913C-B596-4CFC-8013-CCE806CACDED}" type="slidenum">
              <a:t>‹#›</a:t>
            </a:fld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15916" y="6417286"/>
            <a:ext cx="11557001" cy="215871"/>
          </a:xfrm>
        </p:spPr>
        <p:txBody>
          <a:bodyPr/>
          <a:lstStyle>
            <a:lvl1pPr>
              <a:defRPr lang="en-US" sz="1200"/>
            </a:lvl1pPr>
          </a:lstStyle>
          <a:p>
            <a:pPr lvl="0"/>
            <a:r>
              <a:rPr lang="en-US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6054209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93203" cy="589438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Black Rectangle"/>
          <p:cNvSpPr/>
          <p:nvPr/>
        </p:nvSpPr>
        <p:spPr>
          <a:xfrm>
            <a:off x="990002" y="1045680"/>
            <a:ext cx="647834" cy="4799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15916" y="228627"/>
            <a:ext cx="11556004" cy="752103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 txBox="1">
            <a:spLocks noGrp="1"/>
          </p:cNvSpPr>
          <p:nvPr>
            <p:ph idx="4294967295"/>
          </p:nvPr>
        </p:nvSpPr>
        <p:spPr>
          <a:xfrm>
            <a:off x="985842" y="1373017"/>
            <a:ext cx="10220321" cy="452136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20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C467236E-DED2-43DC-BD30-5F12DD9C08C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3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93203" cy="5911202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Black Rectangle"/>
          <p:cNvSpPr/>
          <p:nvPr/>
        </p:nvSpPr>
        <p:spPr>
          <a:xfrm>
            <a:off x="990002" y="1045680"/>
            <a:ext cx="647834" cy="4799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16803" y="230401"/>
            <a:ext cx="5644262" cy="75239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GB"/>
              <a:t>Insert title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85842" y="1371600"/>
            <a:ext cx="4975222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Picture Placeholder 3"/>
          <p:cNvSpPr txBox="1">
            <a:spLocks noGrp="1"/>
          </p:cNvSpPr>
          <p:nvPr>
            <p:ph type="pic" idx="4294967295"/>
          </p:nvPr>
        </p:nvSpPr>
        <p:spPr>
          <a:xfrm>
            <a:off x="6230200" y="315916"/>
            <a:ext cx="5644106" cy="558165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-1973595" y="340156"/>
            <a:ext cx="182589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404040"/>
                </a:solidFill>
                <a:uFillTx/>
                <a:latin typeface="AU Passata" pitchFamily="34"/>
              </a:rPr>
              <a:t>Overskrift én linje</a:t>
            </a:r>
            <a:endParaRPr lang="en-GB" sz="4799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404040"/>
                </a:solidFill>
                <a:uFillTx/>
                <a:latin typeface="AU Passata" pitchFamily="34"/>
              </a:rPr>
              <a:t>Light eller AU Passata Bold</a:t>
            </a:r>
            <a:endParaRPr lang="en-GB" sz="4799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8" name="Slide Number Placeholder 20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9CB22EAF-C45F-46BA-9750-3023A6F8E7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0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93203" cy="591101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Black Rectangle"/>
          <p:cNvSpPr/>
          <p:nvPr/>
        </p:nvSpPr>
        <p:spPr>
          <a:xfrm>
            <a:off x="1001075" y="2694544"/>
            <a:ext cx="647834" cy="4799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985842" y="1484784"/>
            <a:ext cx="4975222" cy="971979"/>
          </a:xfrm>
        </p:spPr>
        <p:txBody>
          <a:bodyPr/>
          <a:lstStyle>
            <a:lvl1pPr>
              <a:lnSpc>
                <a:spcPct val="95000"/>
              </a:lnSpc>
              <a:defRPr sz="30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85842" y="3010707"/>
            <a:ext cx="4975222" cy="1858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</p:txBody>
      </p:sp>
      <p:sp>
        <p:nvSpPr>
          <p:cNvPr id="6" name="Picture Placeholder 3"/>
          <p:cNvSpPr txBox="1">
            <a:spLocks noGrp="1"/>
          </p:cNvSpPr>
          <p:nvPr>
            <p:ph type="pic" idx="4294967295"/>
          </p:nvPr>
        </p:nvSpPr>
        <p:spPr>
          <a:xfrm>
            <a:off x="6231599" y="315916"/>
            <a:ext cx="5644801" cy="5583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-1973595" y="1780885"/>
            <a:ext cx="1825892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404040"/>
                </a:solidFill>
                <a:uFillTx/>
                <a:latin typeface="AU Passata" pitchFamily="34"/>
              </a:rPr>
              <a:t>Overskrift to linjer</a:t>
            </a:r>
            <a:endParaRPr lang="en-GB" sz="4799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8" name="Slide Number Placeholder 20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B12197DA-8159-4737-9B56-EBCFCB41962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4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 txBox="1">
            <a:spLocks noGrp="1"/>
          </p:cNvSpPr>
          <p:nvPr>
            <p:ph type="pic" idx="4294967295"/>
          </p:nvPr>
        </p:nvSpPr>
        <p:spPr>
          <a:xfrm>
            <a:off x="316803" y="316803"/>
            <a:ext cx="11559597" cy="5583600"/>
          </a:xfrm>
          <a:solidFill>
            <a:srgbClr val="FFFFFF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09DCB7C0-F35C-4FD6-A794-9DF83DB25E1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0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 txBox="1">
            <a:spLocks noGrp="1"/>
          </p:cNvSpPr>
          <p:nvPr>
            <p:ph type="pic" idx="4294967295"/>
          </p:nvPr>
        </p:nvSpPr>
        <p:spPr>
          <a:xfrm>
            <a:off x="316803" y="316803"/>
            <a:ext cx="5644801" cy="5583600"/>
          </a:xfrm>
          <a:solidFill>
            <a:srgbClr val="FFFFFF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231599" y="316803"/>
            <a:ext cx="5644801" cy="5583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4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23D147CE-2F51-46EC-B04F-F0D5E5CC7F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itle 1"/>
          <p:cNvSpPr txBox="1">
            <a:spLocks noGrp="1"/>
          </p:cNvSpPr>
          <p:nvPr>
            <p:ph type="title"/>
          </p:nvPr>
        </p:nvSpPr>
        <p:spPr>
          <a:xfrm>
            <a:off x="315916" y="149111"/>
            <a:ext cx="11557001" cy="130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985842" y="1960080"/>
            <a:ext cx="10220321" cy="39374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 level</a:t>
            </a:r>
          </a:p>
          <a:p>
            <a:pPr lvl="6"/>
            <a:r>
              <a:rPr lang="en-GB"/>
              <a:t>7 level</a:t>
            </a:r>
          </a:p>
          <a:p>
            <a:pPr lvl="7"/>
            <a:r>
              <a:rPr lang="en-GB"/>
              <a:t>8 level</a:t>
            </a:r>
          </a:p>
          <a:p>
            <a:pPr lvl="8"/>
            <a:r>
              <a:rPr lang="en-GB"/>
              <a:t>9 level</a:t>
            </a:r>
          </a:p>
        </p:txBody>
      </p:sp>
      <p:sp>
        <p:nvSpPr>
          <p:cNvPr id="4" name="FLD_Event"/>
          <p:cNvSpPr txBox="1"/>
          <p:nvPr/>
        </p:nvSpPr>
        <p:spPr>
          <a:xfrm>
            <a:off x="3691332" y="5997604"/>
            <a:ext cx="2271835" cy="447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700" b="0" i="0" u="none" strike="noStrike" kern="1200" cap="all" spc="0" baseline="0">
              <a:solidFill>
                <a:srgbClr val="000000"/>
              </a:solidFill>
              <a:uFillTx/>
              <a:latin typeface="AU Passata"/>
            </a:endParaRPr>
          </a:p>
        </p:txBody>
      </p:sp>
      <p:sp>
        <p:nvSpPr>
          <p:cNvPr id="5" name="Sidetal" hidden="1"/>
          <p:cNvSpPr txBox="1">
            <a:spLocks noGrp="1"/>
          </p:cNvSpPr>
          <p:nvPr>
            <p:ph type="sldNum" sz="quarter" idx="4"/>
          </p:nvPr>
        </p:nvSpPr>
        <p:spPr>
          <a:xfrm>
            <a:off x="0" y="698400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34798" rIns="0" bIns="0" anchor="t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" b="0" i="0" u="none" strike="noStrike" kern="1200" cap="none" spc="40" baseline="0">
                <a:solidFill>
                  <a:srgbClr val="9878CF"/>
                </a:solidFill>
                <a:uFillTx/>
                <a:latin typeface="AU Passata Light" pitchFamily="34"/>
              </a:defRPr>
            </a:lvl1pPr>
          </a:lstStyle>
          <a:p>
            <a:pPr lvl="0"/>
            <a:fld id="{6B97F54C-849E-4D09-85A3-5866B84D7E85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en-GB" sz="4500" b="1" i="0" u="none" strike="noStrike" kern="0" cap="none" spc="0" baseline="0">
          <a:solidFill>
            <a:srgbClr val="000000"/>
          </a:solidFill>
          <a:uFillTx/>
          <a:latin typeface="AU Passata"/>
        </a:defRPr>
      </a:lvl1pPr>
    </p:titleStyle>
    <p:bodyStyle>
      <a:lvl1pPr marL="0" marR="0" lvl="0" indent="0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Calibri" pitchFamily="34"/>
        <a:buChar char="​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1pPr>
      <a:lvl2pPr marL="431999" marR="0" lvl="1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2pPr>
      <a:lvl3pPr marL="755998" marR="0" lvl="2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3pPr>
      <a:lvl4pPr marL="1151997" marR="0" lvl="3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4pPr>
      <a:lvl5pPr marL="1511996" marR="0" lvl="4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5pPr>
      <a:lvl6pPr marL="1835996" marR="0" lvl="5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6pPr>
      <a:lvl7pPr marL="1835996" marR="0" lvl="6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7pPr>
      <a:lvl8pPr marL="1835996" marR="0" lvl="7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8pPr>
      <a:lvl9pPr marL="1835996" marR="0" lvl="8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photo/questions-answers-signage-208494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985842" y="2897843"/>
            <a:ext cx="10220321" cy="830997"/>
          </a:xfrm>
        </p:spPr>
        <p:txBody>
          <a:bodyPr/>
          <a:lstStyle/>
          <a:p>
            <a:pPr lvl="0"/>
            <a:r>
              <a:rPr lang="en-GB" dirty="0"/>
              <a:t>Design pattern: Observer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8596-A2E5-BB2B-4458-981D5991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Example: Blood Pressure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2398-2FE6-3EDB-B5F2-2BFCE2BA8B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5843" y="1960080"/>
            <a:ext cx="6953826" cy="3937479"/>
          </a:xfrm>
        </p:spPr>
        <p:txBody>
          <a:bodyPr/>
          <a:lstStyle/>
          <a:p>
            <a:r>
              <a:rPr lang="en-DK" dirty="0"/>
              <a:t>Your task: Design this system using GoF Observer.</a:t>
            </a:r>
          </a:p>
          <a:p>
            <a:endParaRPr lang="en-DK" dirty="0"/>
          </a:p>
          <a:p>
            <a:r>
              <a:rPr lang="en-DK" dirty="0"/>
              <a:t>Think about: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What is the Subject, what is the Observer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What methods / properties do you need in the Measurement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What methods / properties do you need in the Display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Sketch the class and sequence diagrams for you design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2ABD05-6F32-55E7-044D-14CD4D0C26B5}"/>
              </a:ext>
            </a:extLst>
          </p:cNvPr>
          <p:cNvSpPr/>
          <p:nvPr/>
        </p:nvSpPr>
        <p:spPr>
          <a:xfrm>
            <a:off x="4858008" y="5338119"/>
            <a:ext cx="1595854" cy="708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200" dirty="0"/>
              <a:t>Systolic BP: 123</a:t>
            </a:r>
          </a:p>
          <a:p>
            <a:pPr algn="ctr"/>
            <a:r>
              <a:rPr lang="en-DK" sz="1200" dirty="0"/>
              <a:t>Diastolic BP: 60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8B427C-DF9F-5B1A-A5E7-9A2D04554B12}"/>
              </a:ext>
            </a:extLst>
          </p:cNvPr>
          <p:cNvSpPr/>
          <p:nvPr/>
        </p:nvSpPr>
        <p:spPr>
          <a:xfrm>
            <a:off x="2640698" y="5338119"/>
            <a:ext cx="1068349" cy="708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09652C4-2C44-0D72-EC17-86DE7CA11F14}"/>
              </a:ext>
            </a:extLst>
          </p:cNvPr>
          <p:cNvSpPr/>
          <p:nvPr/>
        </p:nvSpPr>
        <p:spPr>
          <a:xfrm>
            <a:off x="1264298" y="5419480"/>
            <a:ext cx="1376400" cy="545601"/>
          </a:xfrm>
          <a:custGeom>
            <a:avLst/>
            <a:gdLst>
              <a:gd name="connsiteX0" fmla="*/ 0 w 2026508"/>
              <a:gd name="connsiteY0" fmla="*/ 0 h 704335"/>
              <a:gd name="connsiteX1" fmla="*/ 24713 w 2026508"/>
              <a:gd name="connsiteY1" fmla="*/ 111210 h 704335"/>
              <a:gd name="connsiteX2" fmla="*/ 49427 w 2026508"/>
              <a:gd name="connsiteY2" fmla="*/ 160638 h 704335"/>
              <a:gd name="connsiteX3" fmla="*/ 86497 w 2026508"/>
              <a:gd name="connsiteY3" fmla="*/ 185351 h 704335"/>
              <a:gd name="connsiteX4" fmla="*/ 160638 w 2026508"/>
              <a:gd name="connsiteY4" fmla="*/ 259492 h 704335"/>
              <a:gd name="connsiteX5" fmla="*/ 210065 w 2026508"/>
              <a:gd name="connsiteY5" fmla="*/ 296562 h 704335"/>
              <a:gd name="connsiteX6" fmla="*/ 296562 w 2026508"/>
              <a:gd name="connsiteY6" fmla="*/ 333632 h 704335"/>
              <a:gd name="connsiteX7" fmla="*/ 395416 w 2026508"/>
              <a:gd name="connsiteY7" fmla="*/ 383059 h 704335"/>
              <a:gd name="connsiteX8" fmla="*/ 432486 w 2026508"/>
              <a:gd name="connsiteY8" fmla="*/ 395416 h 704335"/>
              <a:gd name="connsiteX9" fmla="*/ 481913 w 2026508"/>
              <a:gd name="connsiteY9" fmla="*/ 407773 h 704335"/>
              <a:gd name="connsiteX10" fmla="*/ 531340 w 2026508"/>
              <a:gd name="connsiteY10" fmla="*/ 432486 h 704335"/>
              <a:gd name="connsiteX11" fmla="*/ 580767 w 2026508"/>
              <a:gd name="connsiteY11" fmla="*/ 444843 h 704335"/>
              <a:gd name="connsiteX12" fmla="*/ 654908 w 2026508"/>
              <a:gd name="connsiteY12" fmla="*/ 469556 h 704335"/>
              <a:gd name="connsiteX13" fmla="*/ 864973 w 2026508"/>
              <a:gd name="connsiteY13" fmla="*/ 457200 h 704335"/>
              <a:gd name="connsiteX14" fmla="*/ 902043 w 2026508"/>
              <a:gd name="connsiteY14" fmla="*/ 444843 h 704335"/>
              <a:gd name="connsiteX15" fmla="*/ 951470 w 2026508"/>
              <a:gd name="connsiteY15" fmla="*/ 370702 h 704335"/>
              <a:gd name="connsiteX16" fmla="*/ 939113 w 2026508"/>
              <a:gd name="connsiteY16" fmla="*/ 284205 h 704335"/>
              <a:gd name="connsiteX17" fmla="*/ 889686 w 2026508"/>
              <a:gd name="connsiteY17" fmla="*/ 210065 h 704335"/>
              <a:gd name="connsiteX18" fmla="*/ 864973 w 2026508"/>
              <a:gd name="connsiteY18" fmla="*/ 172994 h 704335"/>
              <a:gd name="connsiteX19" fmla="*/ 827903 w 2026508"/>
              <a:gd name="connsiteY19" fmla="*/ 148281 h 704335"/>
              <a:gd name="connsiteX20" fmla="*/ 790832 w 2026508"/>
              <a:gd name="connsiteY20" fmla="*/ 111210 h 704335"/>
              <a:gd name="connsiteX21" fmla="*/ 716692 w 2026508"/>
              <a:gd name="connsiteY21" fmla="*/ 74140 h 704335"/>
              <a:gd name="connsiteX22" fmla="*/ 679621 w 2026508"/>
              <a:gd name="connsiteY22" fmla="*/ 86497 h 704335"/>
              <a:gd name="connsiteX23" fmla="*/ 617838 w 2026508"/>
              <a:gd name="connsiteY23" fmla="*/ 160638 h 704335"/>
              <a:gd name="connsiteX24" fmla="*/ 605481 w 2026508"/>
              <a:gd name="connsiteY24" fmla="*/ 222421 h 704335"/>
              <a:gd name="connsiteX25" fmla="*/ 593124 w 2026508"/>
              <a:gd name="connsiteY25" fmla="*/ 259492 h 704335"/>
              <a:gd name="connsiteX26" fmla="*/ 605481 w 2026508"/>
              <a:gd name="connsiteY26" fmla="*/ 345989 h 704335"/>
              <a:gd name="connsiteX27" fmla="*/ 617838 w 2026508"/>
              <a:gd name="connsiteY27" fmla="*/ 383059 h 704335"/>
              <a:gd name="connsiteX28" fmla="*/ 654908 w 2026508"/>
              <a:gd name="connsiteY28" fmla="*/ 407773 h 704335"/>
              <a:gd name="connsiteX29" fmla="*/ 679621 w 2026508"/>
              <a:gd name="connsiteY29" fmla="*/ 444843 h 704335"/>
              <a:gd name="connsiteX30" fmla="*/ 716692 w 2026508"/>
              <a:gd name="connsiteY30" fmla="*/ 481913 h 704335"/>
              <a:gd name="connsiteX31" fmla="*/ 741405 w 2026508"/>
              <a:gd name="connsiteY31" fmla="*/ 531340 h 704335"/>
              <a:gd name="connsiteX32" fmla="*/ 815546 w 2026508"/>
              <a:gd name="connsiteY32" fmla="*/ 580767 h 704335"/>
              <a:gd name="connsiteX33" fmla="*/ 914400 w 2026508"/>
              <a:gd name="connsiteY33" fmla="*/ 642551 h 704335"/>
              <a:gd name="connsiteX34" fmla="*/ 988540 w 2026508"/>
              <a:gd name="connsiteY34" fmla="*/ 679621 h 704335"/>
              <a:gd name="connsiteX35" fmla="*/ 1087394 w 2026508"/>
              <a:gd name="connsiteY35" fmla="*/ 704335 h 704335"/>
              <a:gd name="connsiteX36" fmla="*/ 1186248 w 2026508"/>
              <a:gd name="connsiteY36" fmla="*/ 691978 h 704335"/>
              <a:gd name="connsiteX37" fmla="*/ 1272746 w 2026508"/>
              <a:gd name="connsiteY37" fmla="*/ 667265 h 704335"/>
              <a:gd name="connsiteX38" fmla="*/ 1334530 w 2026508"/>
              <a:gd name="connsiteY38" fmla="*/ 580767 h 704335"/>
              <a:gd name="connsiteX39" fmla="*/ 1383957 w 2026508"/>
              <a:gd name="connsiteY39" fmla="*/ 531340 h 704335"/>
              <a:gd name="connsiteX40" fmla="*/ 1433384 w 2026508"/>
              <a:gd name="connsiteY40" fmla="*/ 457200 h 704335"/>
              <a:gd name="connsiteX41" fmla="*/ 1445740 w 2026508"/>
              <a:gd name="connsiteY41" fmla="*/ 420129 h 704335"/>
              <a:gd name="connsiteX42" fmla="*/ 1433384 w 2026508"/>
              <a:gd name="connsiteY42" fmla="*/ 383059 h 704335"/>
              <a:gd name="connsiteX43" fmla="*/ 1346886 w 2026508"/>
              <a:gd name="connsiteY43" fmla="*/ 296562 h 704335"/>
              <a:gd name="connsiteX44" fmla="*/ 1248032 w 2026508"/>
              <a:gd name="connsiteY44" fmla="*/ 284205 h 704335"/>
              <a:gd name="connsiteX45" fmla="*/ 1235676 w 2026508"/>
              <a:gd name="connsiteY45" fmla="*/ 321275 h 704335"/>
              <a:gd name="connsiteX46" fmla="*/ 1248032 w 2026508"/>
              <a:gd name="connsiteY46" fmla="*/ 506627 h 704335"/>
              <a:gd name="connsiteX47" fmla="*/ 1272746 w 2026508"/>
              <a:gd name="connsiteY47" fmla="*/ 580767 h 704335"/>
              <a:gd name="connsiteX48" fmla="*/ 1346886 w 2026508"/>
              <a:gd name="connsiteY48" fmla="*/ 617838 h 704335"/>
              <a:gd name="connsiteX49" fmla="*/ 1569308 w 2026508"/>
              <a:gd name="connsiteY49" fmla="*/ 593124 h 704335"/>
              <a:gd name="connsiteX50" fmla="*/ 1606378 w 2026508"/>
              <a:gd name="connsiteY50" fmla="*/ 568410 h 704335"/>
              <a:gd name="connsiteX51" fmla="*/ 1655805 w 2026508"/>
              <a:gd name="connsiteY51" fmla="*/ 494270 h 704335"/>
              <a:gd name="connsiteX52" fmla="*/ 1680519 w 2026508"/>
              <a:gd name="connsiteY52" fmla="*/ 457200 h 704335"/>
              <a:gd name="connsiteX53" fmla="*/ 1717589 w 2026508"/>
              <a:gd name="connsiteY53" fmla="*/ 432486 h 704335"/>
              <a:gd name="connsiteX54" fmla="*/ 1742303 w 2026508"/>
              <a:gd name="connsiteY54" fmla="*/ 395416 h 704335"/>
              <a:gd name="connsiteX55" fmla="*/ 1816443 w 2026508"/>
              <a:gd name="connsiteY55" fmla="*/ 358346 h 704335"/>
              <a:gd name="connsiteX56" fmla="*/ 1853513 w 2026508"/>
              <a:gd name="connsiteY56" fmla="*/ 333632 h 704335"/>
              <a:gd name="connsiteX57" fmla="*/ 2026508 w 2026508"/>
              <a:gd name="connsiteY57" fmla="*/ 321275 h 7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026508" h="704335">
                <a:moveTo>
                  <a:pt x="0" y="0"/>
                </a:moveTo>
                <a:cubicBezTo>
                  <a:pt x="7405" y="44426"/>
                  <a:pt x="8122" y="72498"/>
                  <a:pt x="24713" y="111210"/>
                </a:cubicBezTo>
                <a:cubicBezTo>
                  <a:pt x="31969" y="128141"/>
                  <a:pt x="37634" y="146487"/>
                  <a:pt x="49427" y="160638"/>
                </a:cubicBezTo>
                <a:cubicBezTo>
                  <a:pt x="58934" y="172047"/>
                  <a:pt x="75397" y="175485"/>
                  <a:pt x="86497" y="185351"/>
                </a:cubicBezTo>
                <a:cubicBezTo>
                  <a:pt x="112619" y="208571"/>
                  <a:pt x="132678" y="238522"/>
                  <a:pt x="160638" y="259492"/>
                </a:cubicBezTo>
                <a:cubicBezTo>
                  <a:pt x="177114" y="271849"/>
                  <a:pt x="192601" y="285647"/>
                  <a:pt x="210065" y="296562"/>
                </a:cubicBezTo>
                <a:cubicBezTo>
                  <a:pt x="281203" y="341023"/>
                  <a:pt x="234903" y="305605"/>
                  <a:pt x="296562" y="333632"/>
                </a:cubicBezTo>
                <a:cubicBezTo>
                  <a:pt x="330101" y="348877"/>
                  <a:pt x="360466" y="371409"/>
                  <a:pt x="395416" y="383059"/>
                </a:cubicBezTo>
                <a:cubicBezTo>
                  <a:pt x="407773" y="387178"/>
                  <a:pt x="419962" y="391838"/>
                  <a:pt x="432486" y="395416"/>
                </a:cubicBezTo>
                <a:cubicBezTo>
                  <a:pt x="448815" y="400082"/>
                  <a:pt x="466012" y="401810"/>
                  <a:pt x="481913" y="407773"/>
                </a:cubicBezTo>
                <a:cubicBezTo>
                  <a:pt x="499160" y="414241"/>
                  <a:pt x="514093" y="426018"/>
                  <a:pt x="531340" y="432486"/>
                </a:cubicBezTo>
                <a:cubicBezTo>
                  <a:pt x="547241" y="438449"/>
                  <a:pt x="564500" y="439963"/>
                  <a:pt x="580767" y="444843"/>
                </a:cubicBezTo>
                <a:cubicBezTo>
                  <a:pt x="605719" y="452328"/>
                  <a:pt x="654908" y="469556"/>
                  <a:pt x="654908" y="469556"/>
                </a:cubicBezTo>
                <a:cubicBezTo>
                  <a:pt x="724930" y="465437"/>
                  <a:pt x="795178" y="464179"/>
                  <a:pt x="864973" y="457200"/>
                </a:cubicBezTo>
                <a:cubicBezTo>
                  <a:pt x="877933" y="455904"/>
                  <a:pt x="892833" y="454053"/>
                  <a:pt x="902043" y="444843"/>
                </a:cubicBezTo>
                <a:cubicBezTo>
                  <a:pt x="923045" y="423840"/>
                  <a:pt x="951470" y="370702"/>
                  <a:pt x="951470" y="370702"/>
                </a:cubicBezTo>
                <a:cubicBezTo>
                  <a:pt x="947351" y="341870"/>
                  <a:pt x="949568" y="311389"/>
                  <a:pt x="939113" y="284205"/>
                </a:cubicBezTo>
                <a:cubicBezTo>
                  <a:pt x="928451" y="256483"/>
                  <a:pt x="906161" y="234778"/>
                  <a:pt x="889686" y="210065"/>
                </a:cubicBezTo>
                <a:cubicBezTo>
                  <a:pt x="881448" y="197708"/>
                  <a:pt x="877330" y="181232"/>
                  <a:pt x="864973" y="172994"/>
                </a:cubicBezTo>
                <a:cubicBezTo>
                  <a:pt x="852616" y="164756"/>
                  <a:pt x="839312" y="157788"/>
                  <a:pt x="827903" y="148281"/>
                </a:cubicBezTo>
                <a:cubicBezTo>
                  <a:pt x="814478" y="137094"/>
                  <a:pt x="804257" y="122397"/>
                  <a:pt x="790832" y="111210"/>
                </a:cubicBezTo>
                <a:cubicBezTo>
                  <a:pt x="758895" y="84596"/>
                  <a:pt x="753844" y="86524"/>
                  <a:pt x="716692" y="74140"/>
                </a:cubicBezTo>
                <a:cubicBezTo>
                  <a:pt x="704335" y="78259"/>
                  <a:pt x="690459" y="79272"/>
                  <a:pt x="679621" y="86497"/>
                </a:cubicBezTo>
                <a:cubicBezTo>
                  <a:pt x="651077" y="105526"/>
                  <a:pt x="636074" y="133283"/>
                  <a:pt x="617838" y="160638"/>
                </a:cubicBezTo>
                <a:cubicBezTo>
                  <a:pt x="613719" y="181232"/>
                  <a:pt x="610575" y="202046"/>
                  <a:pt x="605481" y="222421"/>
                </a:cubicBezTo>
                <a:cubicBezTo>
                  <a:pt x="602322" y="235058"/>
                  <a:pt x="593124" y="246467"/>
                  <a:pt x="593124" y="259492"/>
                </a:cubicBezTo>
                <a:cubicBezTo>
                  <a:pt x="593124" y="288617"/>
                  <a:pt x="599769" y="317430"/>
                  <a:pt x="605481" y="345989"/>
                </a:cubicBezTo>
                <a:cubicBezTo>
                  <a:pt x="608035" y="358761"/>
                  <a:pt x="609701" y="372888"/>
                  <a:pt x="617838" y="383059"/>
                </a:cubicBezTo>
                <a:cubicBezTo>
                  <a:pt x="627115" y="394656"/>
                  <a:pt x="642551" y="399535"/>
                  <a:pt x="654908" y="407773"/>
                </a:cubicBezTo>
                <a:cubicBezTo>
                  <a:pt x="663146" y="420130"/>
                  <a:pt x="670114" y="433434"/>
                  <a:pt x="679621" y="444843"/>
                </a:cubicBezTo>
                <a:cubicBezTo>
                  <a:pt x="690808" y="458268"/>
                  <a:pt x="706535" y="467693"/>
                  <a:pt x="716692" y="481913"/>
                </a:cubicBezTo>
                <a:cubicBezTo>
                  <a:pt x="727399" y="496902"/>
                  <a:pt x="728380" y="518315"/>
                  <a:pt x="741405" y="531340"/>
                </a:cubicBezTo>
                <a:cubicBezTo>
                  <a:pt x="762408" y="552343"/>
                  <a:pt x="791785" y="562946"/>
                  <a:pt x="815546" y="580767"/>
                </a:cubicBezTo>
                <a:cubicBezTo>
                  <a:pt x="910055" y="651650"/>
                  <a:pt x="819411" y="588271"/>
                  <a:pt x="914400" y="642551"/>
                </a:cubicBezTo>
                <a:cubicBezTo>
                  <a:pt x="965753" y="671896"/>
                  <a:pt x="934359" y="664845"/>
                  <a:pt x="988540" y="679621"/>
                </a:cubicBezTo>
                <a:cubicBezTo>
                  <a:pt x="1021309" y="688558"/>
                  <a:pt x="1087394" y="704335"/>
                  <a:pt x="1087394" y="704335"/>
                </a:cubicBezTo>
                <a:cubicBezTo>
                  <a:pt x="1120345" y="700216"/>
                  <a:pt x="1153492" y="697437"/>
                  <a:pt x="1186248" y="691978"/>
                </a:cubicBezTo>
                <a:cubicBezTo>
                  <a:pt x="1217277" y="686806"/>
                  <a:pt x="1243366" y="677058"/>
                  <a:pt x="1272746" y="667265"/>
                </a:cubicBezTo>
                <a:cubicBezTo>
                  <a:pt x="1384565" y="555443"/>
                  <a:pt x="1236938" y="710888"/>
                  <a:pt x="1334530" y="580767"/>
                </a:cubicBezTo>
                <a:cubicBezTo>
                  <a:pt x="1348510" y="562127"/>
                  <a:pt x="1369401" y="549534"/>
                  <a:pt x="1383957" y="531340"/>
                </a:cubicBezTo>
                <a:cubicBezTo>
                  <a:pt x="1402512" y="508147"/>
                  <a:pt x="1433384" y="457200"/>
                  <a:pt x="1433384" y="457200"/>
                </a:cubicBezTo>
                <a:cubicBezTo>
                  <a:pt x="1437503" y="444843"/>
                  <a:pt x="1445740" y="433154"/>
                  <a:pt x="1445740" y="420129"/>
                </a:cubicBezTo>
                <a:cubicBezTo>
                  <a:pt x="1445740" y="407104"/>
                  <a:pt x="1439709" y="394445"/>
                  <a:pt x="1433384" y="383059"/>
                </a:cubicBezTo>
                <a:cubicBezTo>
                  <a:pt x="1388320" y="301944"/>
                  <a:pt x="1407053" y="316618"/>
                  <a:pt x="1346886" y="296562"/>
                </a:cubicBezTo>
                <a:cubicBezTo>
                  <a:pt x="1311235" y="272794"/>
                  <a:pt x="1297658" y="251121"/>
                  <a:pt x="1248032" y="284205"/>
                </a:cubicBezTo>
                <a:cubicBezTo>
                  <a:pt x="1237195" y="291430"/>
                  <a:pt x="1239795" y="308918"/>
                  <a:pt x="1235676" y="321275"/>
                </a:cubicBezTo>
                <a:cubicBezTo>
                  <a:pt x="1239795" y="383059"/>
                  <a:pt x="1239275" y="445328"/>
                  <a:pt x="1248032" y="506627"/>
                </a:cubicBezTo>
                <a:cubicBezTo>
                  <a:pt x="1251716" y="532415"/>
                  <a:pt x="1251071" y="566317"/>
                  <a:pt x="1272746" y="580767"/>
                </a:cubicBezTo>
                <a:cubicBezTo>
                  <a:pt x="1320653" y="612706"/>
                  <a:pt x="1295727" y="600785"/>
                  <a:pt x="1346886" y="617838"/>
                </a:cubicBezTo>
                <a:cubicBezTo>
                  <a:pt x="1370044" y="616294"/>
                  <a:pt x="1510346" y="622606"/>
                  <a:pt x="1569308" y="593124"/>
                </a:cubicBezTo>
                <a:cubicBezTo>
                  <a:pt x="1582591" y="586482"/>
                  <a:pt x="1594021" y="576648"/>
                  <a:pt x="1606378" y="568410"/>
                </a:cubicBezTo>
                <a:lnTo>
                  <a:pt x="1655805" y="494270"/>
                </a:lnTo>
                <a:cubicBezTo>
                  <a:pt x="1664043" y="481913"/>
                  <a:pt x="1668162" y="465438"/>
                  <a:pt x="1680519" y="457200"/>
                </a:cubicBezTo>
                <a:lnTo>
                  <a:pt x="1717589" y="432486"/>
                </a:lnTo>
                <a:cubicBezTo>
                  <a:pt x="1725827" y="420129"/>
                  <a:pt x="1731802" y="405917"/>
                  <a:pt x="1742303" y="395416"/>
                </a:cubicBezTo>
                <a:cubicBezTo>
                  <a:pt x="1766259" y="371460"/>
                  <a:pt x="1786291" y="368396"/>
                  <a:pt x="1816443" y="358346"/>
                </a:cubicBezTo>
                <a:cubicBezTo>
                  <a:pt x="1828800" y="350108"/>
                  <a:pt x="1840230" y="340274"/>
                  <a:pt x="1853513" y="333632"/>
                </a:cubicBezTo>
                <a:cubicBezTo>
                  <a:pt x="1906882" y="306947"/>
                  <a:pt x="1970382" y="321275"/>
                  <a:pt x="2026508" y="32127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66B06F-9AA3-5D79-6341-F466DF837F7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709047" y="5692281"/>
            <a:ext cx="1148961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3F087677-19C3-6900-93C6-017077790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54" y="3231730"/>
            <a:ext cx="4209388" cy="317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32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observers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observable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93810" y="4842335"/>
            <a:ext cx="10801203" cy="1432039"/>
          </a:xfrm>
        </p:spPr>
        <p:txBody>
          <a:bodyPr/>
          <a:lstStyle/>
          <a:p>
            <a:r>
              <a:rPr lang="da-DK" dirty="0"/>
              <a:t>Let the </a:t>
            </a:r>
            <a:r>
              <a:rPr lang="da-DK" dirty="0" err="1"/>
              <a:t>subject</a:t>
            </a:r>
            <a:r>
              <a:rPr lang="da-DK" dirty="0"/>
              <a:t> hold a list of </a:t>
            </a:r>
            <a:r>
              <a:rPr lang="da-DK" dirty="0" err="1"/>
              <a:t>observers</a:t>
            </a:r>
            <a:r>
              <a:rPr lang="da-DK" dirty="0"/>
              <a:t>.</a:t>
            </a:r>
          </a:p>
          <a:p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observers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attach</a:t>
            </a:r>
            <a:r>
              <a:rPr lang="da-DK" dirty="0"/>
              <a:t> to the same </a:t>
            </a:r>
            <a:r>
              <a:rPr lang="da-DK" dirty="0" err="1"/>
              <a:t>subject</a:t>
            </a:r>
            <a:r>
              <a:rPr lang="da-DK" dirty="0"/>
              <a:t>.</a:t>
            </a:r>
          </a:p>
          <a:p>
            <a:r>
              <a:rPr lang="da-DK" dirty="0"/>
              <a:t>An observer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remove</a:t>
            </a:r>
            <a:r>
              <a:rPr lang="da-DK" dirty="0"/>
              <a:t> it </a:t>
            </a:r>
            <a:r>
              <a:rPr lang="da-DK" dirty="0" err="1"/>
              <a:t>self</a:t>
            </a:r>
            <a:r>
              <a:rPr lang="da-DK" dirty="0"/>
              <a:t> from the list, by </a:t>
            </a: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i="1" dirty="0" err="1"/>
              <a:t>Detach</a:t>
            </a:r>
            <a:r>
              <a:rPr lang="da-DK" i="1" dirty="0"/>
              <a:t>.</a:t>
            </a:r>
          </a:p>
          <a:p>
            <a:endParaRPr lang="da-DK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87" y="1426433"/>
            <a:ext cx="3701910" cy="27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5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Push variant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21" y="1383804"/>
            <a:ext cx="9283188" cy="509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5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Push vs. </a:t>
            </a:r>
            <a:r>
              <a:rPr lang="da-DK" dirty="0" err="1"/>
              <a:t>pull</a:t>
            </a:r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534" y="1412776"/>
            <a:ext cx="4032448" cy="248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05" y="4185039"/>
            <a:ext cx="4330675" cy="237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93810" y="1862803"/>
            <a:ext cx="4771089" cy="648072"/>
          </a:xfrm>
          <a:prstGeom prst="rect">
            <a:avLst/>
          </a:prstGeom>
        </p:spPr>
        <p:txBody>
          <a:bodyPr>
            <a:noAutofit/>
          </a:bodyPr>
          <a:lstStyle>
            <a:lvl1pPr marL="0" marR="0" lvl="0" indent="0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4"/>
              <a:buChar char="​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1pPr>
            <a:lvl2pPr marL="431999" marR="0" lvl="1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2pPr>
            <a:lvl3pPr marL="755998" marR="0" lvl="2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3pPr>
            <a:lvl4pPr marL="1151997" marR="0" lvl="3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4pPr>
            <a:lvl5pPr marL="1511996" marR="0" lvl="4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5pPr>
            <a:lvl6pPr marL="1835996" marR="0" lvl="5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6pPr>
            <a:lvl7pPr marL="1835996" marR="0" lvl="6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7pPr>
            <a:lvl8pPr marL="1835996" marR="0" lvl="7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8pPr>
            <a:lvl9pPr marL="1835996" marR="0" lvl="8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9pPr>
          </a:lstStyle>
          <a:p>
            <a:r>
              <a:rPr lang="en-US" sz="2400" i="1" dirty="0"/>
              <a:t>Pull</a:t>
            </a:r>
            <a:r>
              <a:rPr lang="en-US" sz="2400" dirty="0"/>
              <a:t> variant </a:t>
            </a:r>
            <a:br>
              <a:rPr lang="en-US" sz="2400" dirty="0"/>
            </a:br>
            <a:r>
              <a:rPr lang="en-US" sz="2400" dirty="0"/>
              <a:t>(Observer </a:t>
            </a:r>
            <a:r>
              <a:rPr lang="en-US" sz="2400" i="1" dirty="0"/>
              <a:t>pulls </a:t>
            </a:r>
            <a:r>
              <a:rPr lang="en-US" sz="2400" dirty="0"/>
              <a:t>state from subject)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3810" y="4185038"/>
            <a:ext cx="4771089" cy="140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latin typeface="AU Passata" panose="020B0503030502030804" pitchFamily="34" charset="0"/>
              </a:rPr>
              <a:t>Push</a:t>
            </a:r>
            <a:r>
              <a:rPr lang="en-US" sz="2400" dirty="0">
                <a:latin typeface="AU Passata" panose="020B0503030502030804" pitchFamily="34" charset="0"/>
              </a:rPr>
              <a:t> variant</a:t>
            </a:r>
            <a:br>
              <a:rPr lang="en-US" sz="2400" dirty="0">
                <a:latin typeface="AU Passata" panose="020B0503030502030804" pitchFamily="34" charset="0"/>
              </a:rPr>
            </a:br>
            <a:r>
              <a:rPr lang="en-US" sz="2400" dirty="0">
                <a:latin typeface="AU Passata" panose="020B0503030502030804" pitchFamily="34" charset="0"/>
              </a:rPr>
              <a:t>(Subject </a:t>
            </a:r>
            <a:r>
              <a:rPr lang="en-US" sz="2400" i="1" dirty="0">
                <a:latin typeface="AU Passata" panose="020B0503030502030804" pitchFamily="34" charset="0"/>
              </a:rPr>
              <a:t>pushes</a:t>
            </a:r>
            <a:r>
              <a:rPr lang="en-US" sz="2400" dirty="0">
                <a:latin typeface="AU Passata" panose="020B0503030502030804" pitchFamily="34" charset="0"/>
              </a:rPr>
              <a:t> state to observer)</a:t>
            </a:r>
          </a:p>
        </p:txBody>
      </p:sp>
    </p:spTree>
    <p:extLst>
      <p:ext uri="{BB962C8B-B14F-4D97-AF65-F5344CB8AC3E}">
        <p14:creationId xmlns:p14="http://schemas.microsoft.com/office/powerpoint/2010/main" val="31444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GoF</a:t>
            </a:r>
            <a:r>
              <a:rPr lang="en-US" sz="2800" dirty="0"/>
              <a:t> Observer – handling subjects of different types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3810" y="1268757"/>
            <a:ext cx="4839243" cy="1054313"/>
          </a:xfrm>
        </p:spPr>
        <p:txBody>
          <a:bodyPr/>
          <a:lstStyle/>
          <a:p>
            <a:r>
              <a:rPr lang="en-US" dirty="0"/>
              <a:t>How can we handle observers that connect to subjects of </a:t>
            </a:r>
            <a:r>
              <a:rPr lang="en-US" i="1" dirty="0"/>
              <a:t>different</a:t>
            </a:r>
            <a:r>
              <a:rPr lang="en-US" dirty="0"/>
              <a:t> types?</a:t>
            </a:r>
          </a:p>
          <a:p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61" y="923356"/>
            <a:ext cx="25527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85748" y="3266196"/>
            <a:ext cx="260849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/>
              <a:t>Use C# generics to specify the type of subject(s) to observe</a:t>
            </a:r>
            <a:endParaRPr lang="en-US" sz="1400" dirty="0"/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6462645" y="2997269"/>
            <a:ext cx="1023103" cy="730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19563" y="4623162"/>
            <a:ext cx="26084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/>
              <a:t>Implement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 for each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SubjectType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>
          <a:xfrm flipH="1">
            <a:off x="6196006" y="4946328"/>
            <a:ext cx="1423557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1"/>
          </p:cNvCxnSpPr>
          <p:nvPr/>
        </p:nvCxnSpPr>
        <p:spPr>
          <a:xfrm flipH="1" flipV="1">
            <a:off x="3099662" y="2997269"/>
            <a:ext cx="4386086" cy="730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196006" y="5140712"/>
            <a:ext cx="1423557" cy="29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3" y="2703168"/>
            <a:ext cx="57435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59824D-07A8-C5C7-DF8E-49CC942FB181}"/>
              </a:ext>
            </a:extLst>
          </p:cNvPr>
          <p:cNvSpPr txBox="1"/>
          <p:nvPr/>
        </p:nvSpPr>
        <p:spPr>
          <a:xfrm>
            <a:off x="3099662" y="5912409"/>
            <a:ext cx="527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b="1" dirty="0"/>
              <a:t>Covered in 4th semester</a:t>
            </a:r>
          </a:p>
        </p:txBody>
      </p:sp>
    </p:spTree>
    <p:extLst>
      <p:ext uri="{BB962C8B-B14F-4D97-AF65-F5344CB8AC3E}">
        <p14:creationId xmlns:p14="http://schemas.microsoft.com/office/powerpoint/2010/main" val="28725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</a:t>
            </a:r>
            <a:r>
              <a:rPr lang="da-DK" dirty="0" err="1"/>
              <a:t>Specific</a:t>
            </a:r>
            <a:r>
              <a:rPr lang="da-DK" dirty="0"/>
              <a:t>: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5842" y="1383958"/>
            <a:ext cx="7489085" cy="4513602"/>
          </a:xfrm>
        </p:spPr>
        <p:txBody>
          <a:bodyPr/>
          <a:lstStyle/>
          <a:p>
            <a:pPr>
              <a:buNone/>
            </a:pPr>
            <a:r>
              <a:rPr lang="da-DK" dirty="0"/>
              <a:t>On </a:t>
            </a:r>
            <a:r>
              <a:rPr lang="da-DK" dirty="0" err="1"/>
              <a:t>subject</a:t>
            </a:r>
            <a:r>
              <a:rPr lang="da-DK" dirty="0"/>
              <a:t> (</a:t>
            </a:r>
            <a:r>
              <a:rPr lang="da-DK" dirty="0" err="1"/>
              <a:t>observable</a:t>
            </a:r>
            <a:r>
              <a:rPr lang="da-DK" dirty="0"/>
              <a:t>)</a:t>
            </a:r>
          </a:p>
          <a:p>
            <a:pPr>
              <a:buNone/>
            </a:pPr>
            <a:r>
              <a:rPr lang="da-DK" b="1" dirty="0"/>
              <a:t>1)</a:t>
            </a:r>
            <a:r>
              <a:rPr lang="da-DK" dirty="0"/>
              <a:t> </a:t>
            </a:r>
            <a:r>
              <a:rPr lang="da-DK" dirty="0" err="1"/>
              <a:t>Define</a:t>
            </a:r>
            <a:r>
              <a:rPr lang="da-DK" dirty="0"/>
              <a:t> data and event </a:t>
            </a:r>
          </a:p>
          <a:p>
            <a:pPr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	public class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BPDataArgs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EventArgs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	    public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Systolic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; set; }</a:t>
            </a:r>
          </a:p>
          <a:p>
            <a:pPr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	public event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BPDataArgs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BPEvent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2) </a:t>
            </a:r>
            <a:r>
              <a:rPr lang="da-DK" dirty="0" err="1"/>
              <a:t>Subscribe</a:t>
            </a:r>
            <a:r>
              <a:rPr lang="da-DK" dirty="0"/>
              <a:t> (observer)</a:t>
            </a:r>
          </a:p>
          <a:p>
            <a:pPr>
              <a:buNone/>
            </a:pPr>
            <a:r>
              <a:rPr lang="da-DK" dirty="0"/>
              <a:t>	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Display(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subject.BPEvent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HandleNewBPData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FEDE32-3486-7DB1-2A24-132EC71928FD}"/>
              </a:ext>
            </a:extLst>
          </p:cNvPr>
          <p:cNvSpPr/>
          <p:nvPr/>
        </p:nvSpPr>
        <p:spPr>
          <a:xfrm>
            <a:off x="8760941" y="1804086"/>
            <a:ext cx="3111976" cy="13592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K" dirty="0"/>
              <a:t>A provider can have multiple subjects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A096F9-1246-CBE6-D5CE-ABB72659BA04}"/>
              </a:ext>
            </a:extLst>
          </p:cNvPr>
          <p:cNvSpPr/>
          <p:nvPr/>
        </p:nvSpPr>
        <p:spPr>
          <a:xfrm>
            <a:off x="8616779" y="4538316"/>
            <a:ext cx="3111976" cy="13592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K" dirty="0"/>
              <a:t>The update method can be called anything</a:t>
            </a:r>
          </a:p>
          <a:p>
            <a:r>
              <a:rPr lang="en-DK" dirty="0"/>
              <a:t>Can attach to multiple subjects</a:t>
            </a:r>
          </a:p>
        </p:txBody>
      </p:sp>
    </p:spTree>
    <p:extLst>
      <p:ext uri="{BB962C8B-B14F-4D97-AF65-F5344CB8AC3E}">
        <p14:creationId xmlns:p14="http://schemas.microsoft.com/office/powerpoint/2010/main" val="26200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DEA2-F11D-837B-11B9-A589354F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</a:t>
            </a:r>
            <a:r>
              <a:rPr lang="da-DK" dirty="0" err="1"/>
              <a:t>Specific</a:t>
            </a:r>
            <a:r>
              <a:rPr lang="da-DK" dirty="0"/>
              <a:t>: events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01F0-D451-7344-E004-36C3DF2E1B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5842" y="1960080"/>
            <a:ext cx="9239826" cy="4507627"/>
          </a:xfrm>
        </p:spPr>
        <p:txBody>
          <a:bodyPr/>
          <a:lstStyle/>
          <a:p>
            <a:r>
              <a:rPr lang="en-DK" b="1" dirty="0"/>
              <a:t>3)</a:t>
            </a:r>
            <a:r>
              <a:rPr lang="en-DK" dirty="0"/>
              <a:t> Send update to observers (subject)</a:t>
            </a:r>
          </a:p>
          <a:p>
            <a:pPr marL="971998" lvl="3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OnNewData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971998" lvl="3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BPEvent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?.invoke(this, new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BPDataArgs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971998" lvl="3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Systolic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newSystolic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998" lvl="3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971998" lvl="3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-179999">
              <a:buNone/>
            </a:pPr>
            <a:r>
              <a:rPr lang="en-GB" b="1" dirty="0"/>
              <a:t>4)</a:t>
            </a:r>
            <a:r>
              <a:rPr lang="en-GB" dirty="0"/>
              <a:t> Handle event (observer)</a:t>
            </a:r>
          </a:p>
          <a:p>
            <a:pPr indent="-179999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private void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HandleNewBPData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sender,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BPDataArgs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indent="-179999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MySystolicCopy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e.Systolic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79999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    // Other work done on new data</a:t>
            </a:r>
          </a:p>
          <a:p>
            <a:pPr indent="-179999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indent="-179999">
              <a:buNone/>
            </a:pPr>
            <a:endParaRPr lang="da-DK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D6EB21-3C36-CF1C-5F43-40D46FD2D51B}"/>
              </a:ext>
            </a:extLst>
          </p:cNvPr>
          <p:cNvSpPr/>
          <p:nvPr/>
        </p:nvSpPr>
        <p:spPr>
          <a:xfrm>
            <a:off x="8383037" y="1782759"/>
            <a:ext cx="3111976" cy="13592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K" dirty="0"/>
              <a:t>Provider don’t know observers or their method name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304DB4-BDA9-5A40-F891-39BC33C2337F}"/>
              </a:ext>
            </a:extLst>
          </p:cNvPr>
          <p:cNvSpPr/>
          <p:nvPr/>
        </p:nvSpPr>
        <p:spPr>
          <a:xfrm>
            <a:off x="8547793" y="4955933"/>
            <a:ext cx="3111976" cy="13592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K" dirty="0"/>
              <a:t>Observer can identify the provider by looking at the sender parameter.</a:t>
            </a:r>
          </a:p>
        </p:txBody>
      </p:sp>
    </p:spTree>
    <p:extLst>
      <p:ext uri="{BB962C8B-B14F-4D97-AF65-F5344CB8AC3E}">
        <p14:creationId xmlns:p14="http://schemas.microsoft.com/office/powerpoint/2010/main" val="208588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58" y="0"/>
            <a:ext cx="9373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a-DK" dirty="0" err="1"/>
              <a:t>Questions-Answers</a:t>
            </a:r>
            <a:r>
              <a:rPr lang="da-DK" dirty="0"/>
              <a:t>: </a:t>
            </a:r>
            <a:r>
              <a:rPr lang="da-DK" dirty="0">
                <a:hlinkClick r:id="rId2"/>
              </a:rPr>
              <a:t>https://www.pexels.com/photo/questions-answers-signage-208494/</a:t>
            </a:r>
            <a:endParaRPr lang="da-DK" dirty="0"/>
          </a:p>
          <a:p>
            <a:pPr>
              <a:buNone/>
            </a:pPr>
            <a:endParaRPr lang="da-DK" dirty="0"/>
          </a:p>
          <a:p>
            <a:pPr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003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“data-update” problem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2" y="4271408"/>
            <a:ext cx="11747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84" y="4271408"/>
            <a:ext cx="1060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85794" y="3060345"/>
            <a:ext cx="2592288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b="1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sz="1400" dirty="0"/>
              <a:t> </a:t>
            </a:r>
            <a:r>
              <a:rPr lang="en-US" sz="1600" dirty="0"/>
              <a:t>contains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600" dirty="0"/>
              <a:t> which changes every now and them</a:t>
            </a:r>
          </a:p>
          <a:p>
            <a:pPr marL="0" lvl="1"/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608459" y="3060345"/>
            <a:ext cx="2446335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b="1" dirty="0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1400" dirty="0"/>
              <a:t> </a:t>
            </a:r>
            <a:r>
              <a:rPr lang="en-US" sz="1600" dirty="0"/>
              <a:t>uses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1600" dirty="0"/>
              <a:t>and would like to do some update based on changes in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2139" y="3501008"/>
            <a:ext cx="2696263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algn="ctr"/>
            <a:r>
              <a:rPr lang="en-US" sz="1600" i="1" dirty="0"/>
              <a:t>How can we realize this coupling?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8122" y="4515883"/>
            <a:ext cx="2122181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4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 pros and cons of these typical solutions: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5843" y="1960081"/>
            <a:ext cx="4500558" cy="308108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285750" indent="-285750"/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dirty="0"/>
              <a:t> notifies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when data 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/>
            <a:r>
              <a:rPr lang="en-US" sz="1800" dirty="0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dirty="0"/>
              <a:t> polls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476" y="1258208"/>
            <a:ext cx="5214792" cy="186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09" y="3389829"/>
            <a:ext cx="4740720" cy="308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5743-3FA5-B6A6-F4E7-162E901F45E9}"/>
              </a:ext>
            </a:extLst>
          </p:cNvPr>
          <p:cNvSpPr txBox="1"/>
          <p:nvPr/>
        </p:nvSpPr>
        <p:spPr>
          <a:xfrm>
            <a:off x="1945616" y="5641314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dirty="0">
                <a:solidFill>
                  <a:srgbClr val="FF0000"/>
                </a:solidFill>
              </a:rPr>
              <a:t>Events – </a:t>
            </a:r>
            <a:r>
              <a:rPr lang="en-GB" sz="2800" dirty="0">
                <a:solidFill>
                  <a:srgbClr val="FF0000"/>
                </a:solidFill>
              </a:rPr>
              <a:t>I</a:t>
            </a:r>
            <a:r>
              <a:rPr lang="en-DK" sz="2800" dirty="0">
                <a:solidFill>
                  <a:srgbClr val="FF0000"/>
                </a:solidFill>
              </a:rPr>
              <a:t> know</a:t>
            </a:r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10F831D4-46EC-8F2B-26D1-30B65157F4B2}"/>
              </a:ext>
            </a:extLst>
          </p:cNvPr>
          <p:cNvSpPr/>
          <p:nvPr/>
        </p:nvSpPr>
        <p:spPr>
          <a:xfrm>
            <a:off x="985843" y="5277093"/>
            <a:ext cx="1097280" cy="120904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07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</p:txBody>
      </p:sp>
      <p:pic>
        <p:nvPicPr>
          <p:cNvPr id="5" name="Content Placeholder 4" descr="http://www.research.ibm.com/designpatterns/images/observer-motivation.gif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19" y="1587753"/>
            <a:ext cx="7133983" cy="3682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2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GoF</a:t>
            </a:r>
            <a:r>
              <a:rPr lang="da-DK" dirty="0"/>
              <a:t> 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 dirty="0"/>
              <a:t>We need some mechanism that…</a:t>
            </a:r>
            <a:endParaRPr lang="en-US" sz="10400" dirty="0"/>
          </a:p>
          <a:p>
            <a:pPr lvl="1"/>
            <a:r>
              <a:rPr lang="en-US" dirty="0"/>
              <a:t>allows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Consumers</a:t>
            </a:r>
            <a:r>
              <a:rPr lang="en-US" dirty="0"/>
              <a:t> to be added to the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sz="1800" dirty="0"/>
              <a:t> </a:t>
            </a:r>
            <a:r>
              <a:rPr lang="en-US" dirty="0"/>
              <a:t>without changing the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dirty="0"/>
              <a:t> (i.e. adhere to OCP)</a:t>
            </a:r>
          </a:p>
          <a:p>
            <a:pPr lvl="1"/>
            <a:r>
              <a:rPr lang="en-US" dirty="0"/>
              <a:t>allows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dirty="0"/>
              <a:t> to inform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Consumers</a:t>
            </a:r>
            <a:r>
              <a:rPr lang="en-US" dirty="0"/>
              <a:t> of data changes (i.e. promotes low coupling)</a:t>
            </a:r>
          </a:p>
          <a:p>
            <a:pPr lvl="1"/>
            <a:r>
              <a:rPr lang="en-US" dirty="0"/>
              <a:t>allows many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Consumers</a:t>
            </a:r>
            <a:r>
              <a:rPr lang="en-US" dirty="0"/>
              <a:t> to be informed on updates of same data</a:t>
            </a:r>
          </a:p>
          <a:p>
            <a:endParaRPr lang="en-US" sz="2400" dirty="0"/>
          </a:p>
          <a:p>
            <a:r>
              <a:rPr lang="en-US" sz="2400" dirty="0"/>
              <a:t>We need….</a:t>
            </a:r>
            <a:r>
              <a:rPr lang="en-US" sz="2400" dirty="0" err="1"/>
              <a:t>GoF</a:t>
            </a:r>
            <a:r>
              <a:rPr lang="en-US" sz="2400" dirty="0"/>
              <a:t> Observer!</a:t>
            </a:r>
          </a:p>
          <a:p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422" y="3074685"/>
            <a:ext cx="2088232" cy="323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172992" y="4845467"/>
            <a:ext cx="4176464" cy="1368152"/>
          </a:xfrm>
          <a:prstGeom prst="wedgeRoundRectCallout">
            <a:avLst>
              <a:gd name="adj1" fmla="val 97429"/>
              <a:gd name="adj2" fmla="val -1590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921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Observer class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3455" y="1135377"/>
            <a:ext cx="259228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dirty="0"/>
              <a:t> is an abstract base class for all data subjects</a:t>
            </a:r>
          </a:p>
          <a:p>
            <a:pPr marL="0" lvl="1"/>
            <a:r>
              <a:rPr lang="en-US" sz="1600" dirty="0"/>
              <a:t>(i.e. things that get </a:t>
            </a:r>
            <a:r>
              <a:rPr lang="en-US" sz="1600" i="1" dirty="0"/>
              <a:t>updated</a:t>
            </a:r>
            <a:r>
              <a:rPr lang="en-US" sz="1600" dirty="0"/>
              <a:t>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291301" y="1063369"/>
            <a:ext cx="259228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>
                <a:latin typeface="Consolas" pitchFamily="49" charset="0"/>
                <a:cs typeface="Consolas" pitchFamily="49" charset="0"/>
              </a:rPr>
              <a:t>Observer </a:t>
            </a:r>
            <a:r>
              <a:rPr lang="en-US" sz="1600" dirty="0"/>
              <a:t>is an interface that must be implemented by all classes that wish to be informed of data changes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099009" y="5311841"/>
            <a:ext cx="2964726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>
                <a:latin typeface="Consolas" pitchFamily="49" charset="0"/>
                <a:cs typeface="Consolas" pitchFamily="49" charset="0"/>
              </a:rPr>
              <a:t>ConcreteSubject</a:t>
            </a:r>
            <a:r>
              <a:rPr lang="en-US" sz="1600" dirty="0"/>
              <a:t> inherits from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dirty="0"/>
              <a:t>. This is the actual class that must be monitored (in our case,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sz="1600" dirty="0"/>
              <a:t>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291301" y="5344940"/>
            <a:ext cx="331705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>
                <a:latin typeface="Consolas" pitchFamily="49" charset="0"/>
                <a:cs typeface="Consolas" pitchFamily="49" charset="0"/>
              </a:rPr>
              <a:t>ConcreteObserver</a:t>
            </a:r>
            <a:r>
              <a:rPr lang="en-US" sz="1600" dirty="0"/>
              <a:t> implements the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Observer</a:t>
            </a:r>
            <a:r>
              <a:rPr lang="en-US" sz="1600" dirty="0"/>
              <a:t> interface. This is the actual class that must receive updates (in our case,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Po</a:t>
            </a:r>
            <a:r>
              <a:rPr lang="en-US" sz="1600" dirty="0"/>
              <a:t>)</a:t>
            </a:r>
            <a:endParaRPr lang="en-US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4" y="2215497"/>
            <a:ext cx="4008437" cy="3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01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a-DK" sz="3200" dirty="0" err="1"/>
              <a:t>Subject</a:t>
            </a:r>
            <a:r>
              <a:rPr lang="da-DK" sz="3200" dirty="0"/>
              <a:t>, </a:t>
            </a:r>
            <a:r>
              <a:rPr lang="da-DK" sz="3200" dirty="0" err="1"/>
              <a:t>provider</a:t>
            </a:r>
            <a:r>
              <a:rPr lang="da-DK" sz="3200" dirty="0"/>
              <a:t>, </a:t>
            </a:r>
            <a:r>
              <a:rPr lang="da-DK" sz="3200" dirty="0" err="1"/>
              <a:t>observable</a:t>
            </a:r>
            <a:endParaRPr lang="da-DK" sz="3200" dirty="0"/>
          </a:p>
          <a:p>
            <a:pPr marL="889199" lvl="1" indent="-457200"/>
            <a:r>
              <a:rPr lang="da-DK" sz="2400" dirty="0"/>
              <a:t>Just </a:t>
            </a:r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names</a:t>
            </a:r>
            <a:r>
              <a:rPr lang="da-DK" sz="2400" dirty="0"/>
              <a:t> for the same </a:t>
            </a:r>
            <a:r>
              <a:rPr lang="da-DK" sz="2400" dirty="0" err="1"/>
              <a:t>thing</a:t>
            </a:r>
            <a:r>
              <a:rPr lang="da-DK" sz="2400" dirty="0"/>
              <a:t>.</a:t>
            </a:r>
          </a:p>
          <a:p>
            <a:pPr>
              <a:buNone/>
            </a:pPr>
            <a:endParaRPr lang="da-DK" sz="3200" dirty="0"/>
          </a:p>
          <a:p>
            <a:pPr>
              <a:buNone/>
            </a:pPr>
            <a:endParaRPr lang="da-DK" sz="3200" dirty="0"/>
          </a:p>
          <a:p>
            <a:pPr>
              <a:buNone/>
            </a:pPr>
            <a:r>
              <a:rPr lang="da-DK" sz="3200" dirty="0"/>
              <a:t>Consumer, observer</a:t>
            </a:r>
          </a:p>
          <a:p>
            <a:pPr marL="889199" lvl="1" indent="-457200"/>
            <a:r>
              <a:rPr lang="da-DK" sz="2800" dirty="0" err="1"/>
              <a:t>Also</a:t>
            </a:r>
            <a:r>
              <a:rPr lang="da-DK" sz="2800" dirty="0"/>
              <a:t> just </a:t>
            </a:r>
            <a:r>
              <a:rPr lang="da-DK" sz="2800" dirty="0" err="1"/>
              <a:t>different</a:t>
            </a:r>
            <a:r>
              <a:rPr lang="da-DK" sz="2800" dirty="0"/>
              <a:t> </a:t>
            </a:r>
            <a:r>
              <a:rPr lang="da-DK" sz="2800" dirty="0" err="1"/>
              <a:t>names</a:t>
            </a:r>
            <a:r>
              <a:rPr lang="da-DK" sz="2800" dirty="0"/>
              <a:t> for the same </a:t>
            </a:r>
            <a:r>
              <a:rPr lang="da-DK" sz="2800" dirty="0" err="1"/>
              <a:t>thing</a:t>
            </a:r>
            <a:r>
              <a:rPr lang="da-DK" sz="2800" dirty="0"/>
              <a:t>.</a:t>
            </a:r>
          </a:p>
          <a:p>
            <a:pPr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73561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Notifications, </a:t>
            </a:r>
            <a:r>
              <a:rPr lang="da-DK" dirty="0" err="1"/>
              <a:t>sequence</a:t>
            </a:r>
            <a:r>
              <a:rPr lang="da-DK" dirty="0"/>
              <a:t> diagram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84" y="1359542"/>
            <a:ext cx="8643911" cy="532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54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C4D4-064C-4CC8-B2C4-C732D49F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Example: Blood Pressure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BB80-6B22-E829-8C94-7FEF73063B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4251" y="1219867"/>
            <a:ext cx="10220321" cy="3937479"/>
          </a:xfrm>
        </p:spPr>
        <p:txBody>
          <a:bodyPr/>
          <a:lstStyle/>
          <a:p>
            <a:r>
              <a:rPr lang="en-DK" b="1" dirty="0"/>
              <a:t>Description</a:t>
            </a:r>
            <a:r>
              <a:rPr lang="en-DK" dirty="0"/>
              <a:t>:</a:t>
            </a:r>
          </a:p>
          <a:p>
            <a:r>
              <a:rPr lang="en-DK" dirty="0"/>
              <a:t>A system to measure and display blood pressure</a:t>
            </a:r>
          </a:p>
          <a:p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Measurement:</a:t>
            </a:r>
          </a:p>
          <a:p>
            <a:pPr marL="774899" lvl="1" indent="-342900">
              <a:buFont typeface="Arial" panose="020B0604020202020204" pitchFamily="34" charset="0"/>
              <a:buChar char="•"/>
            </a:pPr>
            <a:r>
              <a:rPr lang="en-DK" dirty="0"/>
              <a:t>Set systolic BP</a:t>
            </a:r>
          </a:p>
          <a:p>
            <a:pPr marL="774899" lvl="1" indent="-342900">
              <a:buFont typeface="Arial" panose="020B0604020202020204" pitchFamily="34" charset="0"/>
              <a:buChar char="•"/>
            </a:pPr>
            <a:r>
              <a:rPr lang="en-DK" dirty="0"/>
              <a:t>Set diastolic BP</a:t>
            </a:r>
          </a:p>
          <a:p>
            <a:pPr marL="774899" lvl="1" indent="-34290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DK" dirty="0"/>
              <a:t>et “measurement complete”</a:t>
            </a:r>
          </a:p>
          <a:p>
            <a:pPr marL="774899" lvl="1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Display:</a:t>
            </a:r>
          </a:p>
          <a:p>
            <a:pPr marL="774899" lvl="1" indent="-342900">
              <a:buFont typeface="Arial" panose="020B0604020202020204" pitchFamily="34" charset="0"/>
              <a:buChar char="•"/>
            </a:pPr>
            <a:r>
              <a:rPr lang="en-DK" dirty="0"/>
              <a:t>When measurement is complete: Display systolic and diastolic BPs</a:t>
            </a:r>
          </a:p>
          <a:p>
            <a:endParaRPr lang="en-DK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06B3C7-117A-530E-45CC-8941BC401688}"/>
              </a:ext>
            </a:extLst>
          </p:cNvPr>
          <p:cNvSpPr/>
          <p:nvPr/>
        </p:nvSpPr>
        <p:spPr>
          <a:xfrm>
            <a:off x="5667283" y="5540501"/>
            <a:ext cx="234961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Systolic BP: 123</a:t>
            </a:r>
          </a:p>
          <a:p>
            <a:pPr algn="ctr"/>
            <a:r>
              <a:rPr lang="en-DK" dirty="0"/>
              <a:t>Diastolic BP: 60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63BA82-8EA8-215C-0D6A-563F959D2CCA}"/>
              </a:ext>
            </a:extLst>
          </p:cNvPr>
          <p:cNvSpPr/>
          <p:nvPr/>
        </p:nvSpPr>
        <p:spPr>
          <a:xfrm>
            <a:off x="2835770" y="5540501"/>
            <a:ext cx="157295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D0C1120-D2D8-C574-3052-239CC06E56C8}"/>
              </a:ext>
            </a:extLst>
          </p:cNvPr>
          <p:cNvSpPr/>
          <p:nvPr/>
        </p:nvSpPr>
        <p:spPr>
          <a:xfrm>
            <a:off x="812910" y="5758934"/>
            <a:ext cx="2026508" cy="704335"/>
          </a:xfrm>
          <a:custGeom>
            <a:avLst/>
            <a:gdLst>
              <a:gd name="connsiteX0" fmla="*/ 0 w 2026508"/>
              <a:gd name="connsiteY0" fmla="*/ 0 h 704335"/>
              <a:gd name="connsiteX1" fmla="*/ 24713 w 2026508"/>
              <a:gd name="connsiteY1" fmla="*/ 111210 h 704335"/>
              <a:gd name="connsiteX2" fmla="*/ 49427 w 2026508"/>
              <a:gd name="connsiteY2" fmla="*/ 160638 h 704335"/>
              <a:gd name="connsiteX3" fmla="*/ 86497 w 2026508"/>
              <a:gd name="connsiteY3" fmla="*/ 185351 h 704335"/>
              <a:gd name="connsiteX4" fmla="*/ 160638 w 2026508"/>
              <a:gd name="connsiteY4" fmla="*/ 259492 h 704335"/>
              <a:gd name="connsiteX5" fmla="*/ 210065 w 2026508"/>
              <a:gd name="connsiteY5" fmla="*/ 296562 h 704335"/>
              <a:gd name="connsiteX6" fmla="*/ 296562 w 2026508"/>
              <a:gd name="connsiteY6" fmla="*/ 333632 h 704335"/>
              <a:gd name="connsiteX7" fmla="*/ 395416 w 2026508"/>
              <a:gd name="connsiteY7" fmla="*/ 383059 h 704335"/>
              <a:gd name="connsiteX8" fmla="*/ 432486 w 2026508"/>
              <a:gd name="connsiteY8" fmla="*/ 395416 h 704335"/>
              <a:gd name="connsiteX9" fmla="*/ 481913 w 2026508"/>
              <a:gd name="connsiteY9" fmla="*/ 407773 h 704335"/>
              <a:gd name="connsiteX10" fmla="*/ 531340 w 2026508"/>
              <a:gd name="connsiteY10" fmla="*/ 432486 h 704335"/>
              <a:gd name="connsiteX11" fmla="*/ 580767 w 2026508"/>
              <a:gd name="connsiteY11" fmla="*/ 444843 h 704335"/>
              <a:gd name="connsiteX12" fmla="*/ 654908 w 2026508"/>
              <a:gd name="connsiteY12" fmla="*/ 469556 h 704335"/>
              <a:gd name="connsiteX13" fmla="*/ 864973 w 2026508"/>
              <a:gd name="connsiteY13" fmla="*/ 457200 h 704335"/>
              <a:gd name="connsiteX14" fmla="*/ 902043 w 2026508"/>
              <a:gd name="connsiteY14" fmla="*/ 444843 h 704335"/>
              <a:gd name="connsiteX15" fmla="*/ 951470 w 2026508"/>
              <a:gd name="connsiteY15" fmla="*/ 370702 h 704335"/>
              <a:gd name="connsiteX16" fmla="*/ 939113 w 2026508"/>
              <a:gd name="connsiteY16" fmla="*/ 284205 h 704335"/>
              <a:gd name="connsiteX17" fmla="*/ 889686 w 2026508"/>
              <a:gd name="connsiteY17" fmla="*/ 210065 h 704335"/>
              <a:gd name="connsiteX18" fmla="*/ 864973 w 2026508"/>
              <a:gd name="connsiteY18" fmla="*/ 172994 h 704335"/>
              <a:gd name="connsiteX19" fmla="*/ 827903 w 2026508"/>
              <a:gd name="connsiteY19" fmla="*/ 148281 h 704335"/>
              <a:gd name="connsiteX20" fmla="*/ 790832 w 2026508"/>
              <a:gd name="connsiteY20" fmla="*/ 111210 h 704335"/>
              <a:gd name="connsiteX21" fmla="*/ 716692 w 2026508"/>
              <a:gd name="connsiteY21" fmla="*/ 74140 h 704335"/>
              <a:gd name="connsiteX22" fmla="*/ 679621 w 2026508"/>
              <a:gd name="connsiteY22" fmla="*/ 86497 h 704335"/>
              <a:gd name="connsiteX23" fmla="*/ 617838 w 2026508"/>
              <a:gd name="connsiteY23" fmla="*/ 160638 h 704335"/>
              <a:gd name="connsiteX24" fmla="*/ 605481 w 2026508"/>
              <a:gd name="connsiteY24" fmla="*/ 222421 h 704335"/>
              <a:gd name="connsiteX25" fmla="*/ 593124 w 2026508"/>
              <a:gd name="connsiteY25" fmla="*/ 259492 h 704335"/>
              <a:gd name="connsiteX26" fmla="*/ 605481 w 2026508"/>
              <a:gd name="connsiteY26" fmla="*/ 345989 h 704335"/>
              <a:gd name="connsiteX27" fmla="*/ 617838 w 2026508"/>
              <a:gd name="connsiteY27" fmla="*/ 383059 h 704335"/>
              <a:gd name="connsiteX28" fmla="*/ 654908 w 2026508"/>
              <a:gd name="connsiteY28" fmla="*/ 407773 h 704335"/>
              <a:gd name="connsiteX29" fmla="*/ 679621 w 2026508"/>
              <a:gd name="connsiteY29" fmla="*/ 444843 h 704335"/>
              <a:gd name="connsiteX30" fmla="*/ 716692 w 2026508"/>
              <a:gd name="connsiteY30" fmla="*/ 481913 h 704335"/>
              <a:gd name="connsiteX31" fmla="*/ 741405 w 2026508"/>
              <a:gd name="connsiteY31" fmla="*/ 531340 h 704335"/>
              <a:gd name="connsiteX32" fmla="*/ 815546 w 2026508"/>
              <a:gd name="connsiteY32" fmla="*/ 580767 h 704335"/>
              <a:gd name="connsiteX33" fmla="*/ 914400 w 2026508"/>
              <a:gd name="connsiteY33" fmla="*/ 642551 h 704335"/>
              <a:gd name="connsiteX34" fmla="*/ 988540 w 2026508"/>
              <a:gd name="connsiteY34" fmla="*/ 679621 h 704335"/>
              <a:gd name="connsiteX35" fmla="*/ 1087394 w 2026508"/>
              <a:gd name="connsiteY35" fmla="*/ 704335 h 704335"/>
              <a:gd name="connsiteX36" fmla="*/ 1186248 w 2026508"/>
              <a:gd name="connsiteY36" fmla="*/ 691978 h 704335"/>
              <a:gd name="connsiteX37" fmla="*/ 1272746 w 2026508"/>
              <a:gd name="connsiteY37" fmla="*/ 667265 h 704335"/>
              <a:gd name="connsiteX38" fmla="*/ 1334530 w 2026508"/>
              <a:gd name="connsiteY38" fmla="*/ 580767 h 704335"/>
              <a:gd name="connsiteX39" fmla="*/ 1383957 w 2026508"/>
              <a:gd name="connsiteY39" fmla="*/ 531340 h 704335"/>
              <a:gd name="connsiteX40" fmla="*/ 1433384 w 2026508"/>
              <a:gd name="connsiteY40" fmla="*/ 457200 h 704335"/>
              <a:gd name="connsiteX41" fmla="*/ 1445740 w 2026508"/>
              <a:gd name="connsiteY41" fmla="*/ 420129 h 704335"/>
              <a:gd name="connsiteX42" fmla="*/ 1433384 w 2026508"/>
              <a:gd name="connsiteY42" fmla="*/ 383059 h 704335"/>
              <a:gd name="connsiteX43" fmla="*/ 1346886 w 2026508"/>
              <a:gd name="connsiteY43" fmla="*/ 296562 h 704335"/>
              <a:gd name="connsiteX44" fmla="*/ 1248032 w 2026508"/>
              <a:gd name="connsiteY44" fmla="*/ 284205 h 704335"/>
              <a:gd name="connsiteX45" fmla="*/ 1235676 w 2026508"/>
              <a:gd name="connsiteY45" fmla="*/ 321275 h 704335"/>
              <a:gd name="connsiteX46" fmla="*/ 1248032 w 2026508"/>
              <a:gd name="connsiteY46" fmla="*/ 506627 h 704335"/>
              <a:gd name="connsiteX47" fmla="*/ 1272746 w 2026508"/>
              <a:gd name="connsiteY47" fmla="*/ 580767 h 704335"/>
              <a:gd name="connsiteX48" fmla="*/ 1346886 w 2026508"/>
              <a:gd name="connsiteY48" fmla="*/ 617838 h 704335"/>
              <a:gd name="connsiteX49" fmla="*/ 1569308 w 2026508"/>
              <a:gd name="connsiteY49" fmla="*/ 593124 h 704335"/>
              <a:gd name="connsiteX50" fmla="*/ 1606378 w 2026508"/>
              <a:gd name="connsiteY50" fmla="*/ 568410 h 704335"/>
              <a:gd name="connsiteX51" fmla="*/ 1655805 w 2026508"/>
              <a:gd name="connsiteY51" fmla="*/ 494270 h 704335"/>
              <a:gd name="connsiteX52" fmla="*/ 1680519 w 2026508"/>
              <a:gd name="connsiteY52" fmla="*/ 457200 h 704335"/>
              <a:gd name="connsiteX53" fmla="*/ 1717589 w 2026508"/>
              <a:gd name="connsiteY53" fmla="*/ 432486 h 704335"/>
              <a:gd name="connsiteX54" fmla="*/ 1742303 w 2026508"/>
              <a:gd name="connsiteY54" fmla="*/ 395416 h 704335"/>
              <a:gd name="connsiteX55" fmla="*/ 1816443 w 2026508"/>
              <a:gd name="connsiteY55" fmla="*/ 358346 h 704335"/>
              <a:gd name="connsiteX56" fmla="*/ 1853513 w 2026508"/>
              <a:gd name="connsiteY56" fmla="*/ 333632 h 704335"/>
              <a:gd name="connsiteX57" fmla="*/ 2026508 w 2026508"/>
              <a:gd name="connsiteY57" fmla="*/ 321275 h 7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026508" h="704335">
                <a:moveTo>
                  <a:pt x="0" y="0"/>
                </a:moveTo>
                <a:cubicBezTo>
                  <a:pt x="7405" y="44426"/>
                  <a:pt x="8122" y="72498"/>
                  <a:pt x="24713" y="111210"/>
                </a:cubicBezTo>
                <a:cubicBezTo>
                  <a:pt x="31969" y="128141"/>
                  <a:pt x="37634" y="146487"/>
                  <a:pt x="49427" y="160638"/>
                </a:cubicBezTo>
                <a:cubicBezTo>
                  <a:pt x="58934" y="172047"/>
                  <a:pt x="75397" y="175485"/>
                  <a:pt x="86497" y="185351"/>
                </a:cubicBezTo>
                <a:cubicBezTo>
                  <a:pt x="112619" y="208571"/>
                  <a:pt x="132678" y="238522"/>
                  <a:pt x="160638" y="259492"/>
                </a:cubicBezTo>
                <a:cubicBezTo>
                  <a:pt x="177114" y="271849"/>
                  <a:pt x="192601" y="285647"/>
                  <a:pt x="210065" y="296562"/>
                </a:cubicBezTo>
                <a:cubicBezTo>
                  <a:pt x="281203" y="341023"/>
                  <a:pt x="234903" y="305605"/>
                  <a:pt x="296562" y="333632"/>
                </a:cubicBezTo>
                <a:cubicBezTo>
                  <a:pt x="330101" y="348877"/>
                  <a:pt x="360466" y="371409"/>
                  <a:pt x="395416" y="383059"/>
                </a:cubicBezTo>
                <a:cubicBezTo>
                  <a:pt x="407773" y="387178"/>
                  <a:pt x="419962" y="391838"/>
                  <a:pt x="432486" y="395416"/>
                </a:cubicBezTo>
                <a:cubicBezTo>
                  <a:pt x="448815" y="400082"/>
                  <a:pt x="466012" y="401810"/>
                  <a:pt x="481913" y="407773"/>
                </a:cubicBezTo>
                <a:cubicBezTo>
                  <a:pt x="499160" y="414241"/>
                  <a:pt x="514093" y="426018"/>
                  <a:pt x="531340" y="432486"/>
                </a:cubicBezTo>
                <a:cubicBezTo>
                  <a:pt x="547241" y="438449"/>
                  <a:pt x="564500" y="439963"/>
                  <a:pt x="580767" y="444843"/>
                </a:cubicBezTo>
                <a:cubicBezTo>
                  <a:pt x="605719" y="452328"/>
                  <a:pt x="654908" y="469556"/>
                  <a:pt x="654908" y="469556"/>
                </a:cubicBezTo>
                <a:cubicBezTo>
                  <a:pt x="724930" y="465437"/>
                  <a:pt x="795178" y="464179"/>
                  <a:pt x="864973" y="457200"/>
                </a:cubicBezTo>
                <a:cubicBezTo>
                  <a:pt x="877933" y="455904"/>
                  <a:pt x="892833" y="454053"/>
                  <a:pt x="902043" y="444843"/>
                </a:cubicBezTo>
                <a:cubicBezTo>
                  <a:pt x="923045" y="423840"/>
                  <a:pt x="951470" y="370702"/>
                  <a:pt x="951470" y="370702"/>
                </a:cubicBezTo>
                <a:cubicBezTo>
                  <a:pt x="947351" y="341870"/>
                  <a:pt x="949568" y="311389"/>
                  <a:pt x="939113" y="284205"/>
                </a:cubicBezTo>
                <a:cubicBezTo>
                  <a:pt x="928451" y="256483"/>
                  <a:pt x="906161" y="234778"/>
                  <a:pt x="889686" y="210065"/>
                </a:cubicBezTo>
                <a:cubicBezTo>
                  <a:pt x="881448" y="197708"/>
                  <a:pt x="877330" y="181232"/>
                  <a:pt x="864973" y="172994"/>
                </a:cubicBezTo>
                <a:cubicBezTo>
                  <a:pt x="852616" y="164756"/>
                  <a:pt x="839312" y="157788"/>
                  <a:pt x="827903" y="148281"/>
                </a:cubicBezTo>
                <a:cubicBezTo>
                  <a:pt x="814478" y="137094"/>
                  <a:pt x="804257" y="122397"/>
                  <a:pt x="790832" y="111210"/>
                </a:cubicBezTo>
                <a:cubicBezTo>
                  <a:pt x="758895" y="84596"/>
                  <a:pt x="753844" y="86524"/>
                  <a:pt x="716692" y="74140"/>
                </a:cubicBezTo>
                <a:cubicBezTo>
                  <a:pt x="704335" y="78259"/>
                  <a:pt x="690459" y="79272"/>
                  <a:pt x="679621" y="86497"/>
                </a:cubicBezTo>
                <a:cubicBezTo>
                  <a:pt x="651077" y="105526"/>
                  <a:pt x="636074" y="133283"/>
                  <a:pt x="617838" y="160638"/>
                </a:cubicBezTo>
                <a:cubicBezTo>
                  <a:pt x="613719" y="181232"/>
                  <a:pt x="610575" y="202046"/>
                  <a:pt x="605481" y="222421"/>
                </a:cubicBezTo>
                <a:cubicBezTo>
                  <a:pt x="602322" y="235058"/>
                  <a:pt x="593124" y="246467"/>
                  <a:pt x="593124" y="259492"/>
                </a:cubicBezTo>
                <a:cubicBezTo>
                  <a:pt x="593124" y="288617"/>
                  <a:pt x="599769" y="317430"/>
                  <a:pt x="605481" y="345989"/>
                </a:cubicBezTo>
                <a:cubicBezTo>
                  <a:pt x="608035" y="358761"/>
                  <a:pt x="609701" y="372888"/>
                  <a:pt x="617838" y="383059"/>
                </a:cubicBezTo>
                <a:cubicBezTo>
                  <a:pt x="627115" y="394656"/>
                  <a:pt x="642551" y="399535"/>
                  <a:pt x="654908" y="407773"/>
                </a:cubicBezTo>
                <a:cubicBezTo>
                  <a:pt x="663146" y="420130"/>
                  <a:pt x="670114" y="433434"/>
                  <a:pt x="679621" y="444843"/>
                </a:cubicBezTo>
                <a:cubicBezTo>
                  <a:pt x="690808" y="458268"/>
                  <a:pt x="706535" y="467693"/>
                  <a:pt x="716692" y="481913"/>
                </a:cubicBezTo>
                <a:cubicBezTo>
                  <a:pt x="727399" y="496902"/>
                  <a:pt x="728380" y="518315"/>
                  <a:pt x="741405" y="531340"/>
                </a:cubicBezTo>
                <a:cubicBezTo>
                  <a:pt x="762408" y="552343"/>
                  <a:pt x="791785" y="562946"/>
                  <a:pt x="815546" y="580767"/>
                </a:cubicBezTo>
                <a:cubicBezTo>
                  <a:pt x="910055" y="651650"/>
                  <a:pt x="819411" y="588271"/>
                  <a:pt x="914400" y="642551"/>
                </a:cubicBezTo>
                <a:cubicBezTo>
                  <a:pt x="965753" y="671896"/>
                  <a:pt x="934359" y="664845"/>
                  <a:pt x="988540" y="679621"/>
                </a:cubicBezTo>
                <a:cubicBezTo>
                  <a:pt x="1021309" y="688558"/>
                  <a:pt x="1087394" y="704335"/>
                  <a:pt x="1087394" y="704335"/>
                </a:cubicBezTo>
                <a:cubicBezTo>
                  <a:pt x="1120345" y="700216"/>
                  <a:pt x="1153492" y="697437"/>
                  <a:pt x="1186248" y="691978"/>
                </a:cubicBezTo>
                <a:cubicBezTo>
                  <a:pt x="1217277" y="686806"/>
                  <a:pt x="1243366" y="677058"/>
                  <a:pt x="1272746" y="667265"/>
                </a:cubicBezTo>
                <a:cubicBezTo>
                  <a:pt x="1384565" y="555443"/>
                  <a:pt x="1236938" y="710888"/>
                  <a:pt x="1334530" y="580767"/>
                </a:cubicBezTo>
                <a:cubicBezTo>
                  <a:pt x="1348510" y="562127"/>
                  <a:pt x="1369401" y="549534"/>
                  <a:pt x="1383957" y="531340"/>
                </a:cubicBezTo>
                <a:cubicBezTo>
                  <a:pt x="1402512" y="508147"/>
                  <a:pt x="1433384" y="457200"/>
                  <a:pt x="1433384" y="457200"/>
                </a:cubicBezTo>
                <a:cubicBezTo>
                  <a:pt x="1437503" y="444843"/>
                  <a:pt x="1445740" y="433154"/>
                  <a:pt x="1445740" y="420129"/>
                </a:cubicBezTo>
                <a:cubicBezTo>
                  <a:pt x="1445740" y="407104"/>
                  <a:pt x="1439709" y="394445"/>
                  <a:pt x="1433384" y="383059"/>
                </a:cubicBezTo>
                <a:cubicBezTo>
                  <a:pt x="1388320" y="301944"/>
                  <a:pt x="1407053" y="316618"/>
                  <a:pt x="1346886" y="296562"/>
                </a:cubicBezTo>
                <a:cubicBezTo>
                  <a:pt x="1311235" y="272794"/>
                  <a:pt x="1297658" y="251121"/>
                  <a:pt x="1248032" y="284205"/>
                </a:cubicBezTo>
                <a:cubicBezTo>
                  <a:pt x="1237195" y="291430"/>
                  <a:pt x="1239795" y="308918"/>
                  <a:pt x="1235676" y="321275"/>
                </a:cubicBezTo>
                <a:cubicBezTo>
                  <a:pt x="1239795" y="383059"/>
                  <a:pt x="1239275" y="445328"/>
                  <a:pt x="1248032" y="506627"/>
                </a:cubicBezTo>
                <a:cubicBezTo>
                  <a:pt x="1251716" y="532415"/>
                  <a:pt x="1251071" y="566317"/>
                  <a:pt x="1272746" y="580767"/>
                </a:cubicBezTo>
                <a:cubicBezTo>
                  <a:pt x="1320653" y="612706"/>
                  <a:pt x="1295727" y="600785"/>
                  <a:pt x="1346886" y="617838"/>
                </a:cubicBezTo>
                <a:cubicBezTo>
                  <a:pt x="1370044" y="616294"/>
                  <a:pt x="1510346" y="622606"/>
                  <a:pt x="1569308" y="593124"/>
                </a:cubicBezTo>
                <a:cubicBezTo>
                  <a:pt x="1582591" y="586482"/>
                  <a:pt x="1594021" y="576648"/>
                  <a:pt x="1606378" y="568410"/>
                </a:cubicBezTo>
                <a:lnTo>
                  <a:pt x="1655805" y="494270"/>
                </a:lnTo>
                <a:cubicBezTo>
                  <a:pt x="1664043" y="481913"/>
                  <a:pt x="1668162" y="465438"/>
                  <a:pt x="1680519" y="457200"/>
                </a:cubicBezTo>
                <a:lnTo>
                  <a:pt x="1717589" y="432486"/>
                </a:lnTo>
                <a:cubicBezTo>
                  <a:pt x="1725827" y="420129"/>
                  <a:pt x="1731802" y="405917"/>
                  <a:pt x="1742303" y="395416"/>
                </a:cubicBezTo>
                <a:cubicBezTo>
                  <a:pt x="1766259" y="371460"/>
                  <a:pt x="1786291" y="368396"/>
                  <a:pt x="1816443" y="358346"/>
                </a:cubicBezTo>
                <a:cubicBezTo>
                  <a:pt x="1828800" y="350108"/>
                  <a:pt x="1840230" y="340274"/>
                  <a:pt x="1853513" y="333632"/>
                </a:cubicBezTo>
                <a:cubicBezTo>
                  <a:pt x="1906882" y="306947"/>
                  <a:pt x="1970382" y="321275"/>
                  <a:pt x="2026508" y="32127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9716A1-4F9D-9F50-B996-6C6E82BFAFC1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08726" y="5997701"/>
            <a:ext cx="125855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72DED8-215F-B56F-3276-69B987B8E9B7}"/>
              </a:ext>
            </a:extLst>
          </p:cNvPr>
          <p:cNvSpPr txBox="1"/>
          <p:nvPr/>
        </p:nvSpPr>
        <p:spPr>
          <a:xfrm>
            <a:off x="2080411" y="5435768"/>
            <a:ext cx="69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Sys: 123</a:t>
            </a:r>
          </a:p>
          <a:p>
            <a:r>
              <a:rPr lang="en-DK" sz="1200" dirty="0"/>
              <a:t>Dia: 60</a:t>
            </a:r>
          </a:p>
          <a:p>
            <a:r>
              <a:rPr lang="en-DK" sz="1200" dirty="0"/>
              <a:t>*Done*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6D28C-7A95-1994-1CF6-78BDEEB5927D}"/>
              </a:ext>
            </a:extLst>
          </p:cNvPr>
          <p:cNvSpPr txBox="1"/>
          <p:nvPr/>
        </p:nvSpPr>
        <p:spPr>
          <a:xfrm>
            <a:off x="2774768" y="6488668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Meassurement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2394D-0D50-25B7-245C-63C7805B0F82}"/>
              </a:ext>
            </a:extLst>
          </p:cNvPr>
          <p:cNvSpPr txBox="1"/>
          <p:nvPr/>
        </p:nvSpPr>
        <p:spPr>
          <a:xfrm>
            <a:off x="6409517" y="645641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989962074"/>
      </p:ext>
    </p:extLst>
  </p:cSld>
  <p:clrMapOvr>
    <a:masterClrMapping/>
  </p:clrMapOvr>
</p:sld>
</file>

<file path=ppt/theme/theme1.xml><?xml version="1.0" encoding="utf-8"?>
<a:theme xmlns:a="http://schemas.openxmlformats.org/drawingml/2006/main" name="1_AU 16: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848</Words>
  <Application>Microsoft Macintosh PowerPoint</Application>
  <PresentationFormat>Custom</PresentationFormat>
  <Paragraphs>133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AU Passata</vt:lpstr>
      <vt:lpstr>AU Passata Light</vt:lpstr>
      <vt:lpstr>AU Peto</vt:lpstr>
      <vt:lpstr>Calibri</vt:lpstr>
      <vt:lpstr>Consolas</vt:lpstr>
      <vt:lpstr>Georgia</vt:lpstr>
      <vt:lpstr>1_AU 16:9</vt:lpstr>
      <vt:lpstr>Design pattern: Observer</vt:lpstr>
      <vt:lpstr>The general “data-update” problem</vt:lpstr>
      <vt:lpstr>Discuss pros and cons of these typical solutions:</vt:lpstr>
      <vt:lpstr>Simple example</vt:lpstr>
      <vt:lpstr>GoF Observer</vt:lpstr>
      <vt:lpstr>Observer class diagram</vt:lpstr>
      <vt:lpstr>Naming</vt:lpstr>
      <vt:lpstr>Notifications, sequence diagram</vt:lpstr>
      <vt:lpstr>Example: Blood Pressure Measurement</vt:lpstr>
      <vt:lpstr>Example: Blood Pressure Measurement</vt:lpstr>
      <vt:lpstr>Many observers to one observable</vt:lpstr>
      <vt:lpstr>Push variant</vt:lpstr>
      <vt:lpstr>Push vs. pull</vt:lpstr>
      <vt:lpstr>GoF Observer – handling subjects of different types</vt:lpstr>
      <vt:lpstr>C# Specific: events</vt:lpstr>
      <vt:lpstr>C# Specific: events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testability</dc:title>
  <dc:creator>Michael Sørensen Loft</dc:creator>
  <cp:lastModifiedBy>Henrik Bitsch Kirk</cp:lastModifiedBy>
  <cp:revision>35</cp:revision>
  <dcterms:modified xsi:type="dcterms:W3CDTF">2023-09-14T07:03:47Z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auoffice</vt:lpwstr>
  </property>
  <property fmtid="{D5CDD505-2E9C-101B-9397-08002B2CF9AE}" pid="3" name="TemplateId">
    <vt:lpwstr>636196524199658508</vt:lpwstr>
  </property>
  <property fmtid="{D5CDD505-2E9C-101B-9397-08002B2CF9AE}" pid="4" name="UserProfileId">
    <vt:lpwstr>636293190284306850</vt:lpwstr>
  </property>
  <property fmtid="{D5CDD505-2E9C-101B-9397-08002B2CF9AE}" pid="5" name="TemplafyTimeStamp">
    <vt:lpwstr>2017-02-24T14:35:30.3621506Z</vt:lpwstr>
  </property>
  <property fmtid="{D5CDD505-2E9C-101B-9397-08002B2CF9AE}" pid="6" name="OfficeID">
    <vt:lpwstr>2136</vt:lpwstr>
  </property>
  <property fmtid="{D5CDD505-2E9C-101B-9397-08002B2CF9AE}" pid="7" name="colorthemechange">
    <vt:lpwstr>True</vt:lpwstr>
  </property>
  <property fmtid="{D5CDD505-2E9C-101B-9397-08002B2CF9AE}" pid="8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9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10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11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12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13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14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15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6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7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8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9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20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21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22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23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24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25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6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7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8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9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30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31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32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33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34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35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6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7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8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9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40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41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42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43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44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45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6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7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8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9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50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51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52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53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54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55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6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7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8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9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60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61" name="PluginDependencies_53">
    <vt:lpwstr>taSource","dependencyId":":","dependencyVersion":null},{"dependencyType":"DataSource","dependencyId":":","dependencyVersion":null},{"dependencyType":"DataSource","dependencyId":":","dependencyVersion":null},{"dependencyType":"DataSource","dependencyId":":</vt:lpwstr>
  </property>
  <property fmtid="{D5CDD505-2E9C-101B-9397-08002B2CF9AE}" pid="62" name="PluginDependencies_54">
    <vt:lpwstr>","dependencyVersion":null},{"dependencyType":"DataSource","dependencyId":":","dependencyVersion":null},{"dependencyType":"DataSource","dependencyId":":","dependencyVersion":null}],"635926855539746206:636045261152541359":[],"635926855539746206:63604526115</vt:lpwstr>
  </property>
  <property fmtid="{D5CDD505-2E9C-101B-9397-08002B2CF9AE}" pid="63" name="PluginDependencies_55">
    <vt:lpwstr>2541360":[],"635926855539746206:636045261152541361":[],"635926855539746206:636045261152541362":[],"635926855539746206:636201755725570107":[],"635926855539746206:636202472501229023":[],"636198984014436113:636201083184391135":[],"636198984014436113:63620242</vt:lpwstr>
  </property>
  <property fmtid="{D5CDD505-2E9C-101B-9397-08002B2CF9AE}" pid="64" name="PluginDependencies_56">
    <vt:lpwstr>7959546802":[],"636196757971227492:636196758752615800":[],"636196757971227492:636204959842030361":[],"635690283596553901:635756574568773657":[]}</vt:lpwstr>
  </property>
</Properties>
</file>