
<file path=[Content_Types].xml><?xml version="1.0" encoding="utf-8"?>
<Types xmlns="http://schemas.openxmlformats.org/package/2006/content-types">
  <Default Extension="bin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88" r:id="rId3"/>
    <p:sldId id="301" r:id="rId4"/>
    <p:sldId id="302" r:id="rId5"/>
    <p:sldId id="303" r:id="rId6"/>
    <p:sldId id="292" r:id="rId7"/>
    <p:sldId id="304" r:id="rId8"/>
    <p:sldId id="293" r:id="rId9"/>
    <p:sldId id="297" r:id="rId10"/>
    <p:sldId id="298" r:id="rId11"/>
    <p:sldId id="305" r:id="rId12"/>
    <p:sldId id="306" r:id="rId13"/>
    <p:sldId id="299" r:id="rId14"/>
    <p:sldId id="300" r:id="rId15"/>
    <p:sldId id="296" r:id="rId16"/>
    <p:sldId id="290" r:id="rId17"/>
    <p:sldId id="289" r:id="rId18"/>
    <p:sldId id="260" r:id="rId19"/>
  </p:sldIdLst>
  <p:sldSz cx="12188825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88" autoAdjust="0"/>
  </p:normalViewPr>
  <p:slideViewPr>
    <p:cSldViewPr snapToGrid="0" showGuides="1">
      <p:cViewPr varScale="1">
        <p:scale>
          <a:sx n="103" d="100"/>
          <a:sy n="103" d="100"/>
        </p:scale>
        <p:origin x="798" y="10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U Passata" pitchFamily="34"/>
            </a:endParaRPr>
          </a:p>
        </p:txBody>
      </p:sp>
      <p:sp>
        <p:nvSpPr>
          <p:cNvPr id="3" name="Rectangle 3"/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U Passata" pitchFamily="34"/>
            </a:endParaRPr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U Passata" pitchFamily="34"/>
            </a:endParaRP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FF2576-BC25-4FD4-92FA-EDE60D7D3B67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U Passat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7124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U Passata" pitchFamily="34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Rectangle 3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U Passata" pitchFamily="34"/>
              </a:defRPr>
            </a:lvl1pPr>
          </a:lstStyle>
          <a:p>
            <a:pPr lvl="0"/>
            <a:endParaRPr lang="en-GB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3" y="685800"/>
            <a:ext cx="6096003" cy="3429000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5" name="Rectangle 5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Rectangle 6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U Passata" pitchFamily="34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Rectangle 7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U Passata" pitchFamily="34"/>
              </a:defRPr>
            </a:lvl1pPr>
          </a:lstStyle>
          <a:p>
            <a:pPr lvl="0"/>
            <a:fld id="{6A88990C-7878-4B31-B845-CCB193F9EC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54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600"/>
      </a:spcBef>
      <a:spcAft>
        <a:spcPts val="0"/>
      </a:spcAft>
      <a:buNone/>
      <a:tabLst/>
      <a:defRPr lang="en-GB" sz="1600" b="0" i="0" u="none" strike="noStrike" kern="1200" cap="none" spc="0" baseline="0">
        <a:solidFill>
          <a:srgbClr val="000000"/>
        </a:solidFill>
        <a:uFillTx/>
        <a:latin typeface="AU Passata" pitchFamily="34"/>
        <a:cs typeface="Arial"/>
      </a:defRPr>
    </a:lvl1pPr>
    <a:lvl2pPr marL="609493" marR="0" lvl="1" indent="0" algn="l" defTabSz="914400" rtl="0" fontAlgn="auto" hangingPunct="0">
      <a:lnSpc>
        <a:spcPct val="100000"/>
      </a:lnSpc>
      <a:spcBef>
        <a:spcPts val="600"/>
      </a:spcBef>
      <a:spcAft>
        <a:spcPts val="0"/>
      </a:spcAft>
      <a:buNone/>
      <a:tabLst/>
      <a:defRPr lang="en-GB" sz="1600" b="0" i="0" u="none" strike="noStrike" kern="1200" cap="none" spc="0" baseline="0">
        <a:solidFill>
          <a:srgbClr val="000000"/>
        </a:solidFill>
        <a:uFillTx/>
        <a:latin typeface="AU Passata" pitchFamily="34"/>
        <a:cs typeface="Arial"/>
      </a:defRPr>
    </a:lvl2pPr>
    <a:lvl3pPr marL="1218986" marR="0" lvl="2" indent="0" algn="l" defTabSz="914400" rtl="0" fontAlgn="auto" hangingPunct="0">
      <a:lnSpc>
        <a:spcPct val="100000"/>
      </a:lnSpc>
      <a:spcBef>
        <a:spcPts val="600"/>
      </a:spcBef>
      <a:spcAft>
        <a:spcPts val="0"/>
      </a:spcAft>
      <a:buNone/>
      <a:tabLst/>
      <a:defRPr lang="en-GB" sz="1600" b="0" i="0" u="none" strike="noStrike" kern="1200" cap="none" spc="0" baseline="0">
        <a:solidFill>
          <a:srgbClr val="000000"/>
        </a:solidFill>
        <a:uFillTx/>
        <a:latin typeface="AU Passata" pitchFamily="34"/>
        <a:cs typeface="Arial"/>
      </a:defRPr>
    </a:lvl3pPr>
    <a:lvl4pPr marL="1828479" marR="0" lvl="3" indent="0" algn="l" defTabSz="914400" rtl="0" fontAlgn="auto" hangingPunct="0">
      <a:lnSpc>
        <a:spcPct val="100000"/>
      </a:lnSpc>
      <a:spcBef>
        <a:spcPts val="600"/>
      </a:spcBef>
      <a:spcAft>
        <a:spcPts val="0"/>
      </a:spcAft>
      <a:buNone/>
      <a:tabLst/>
      <a:defRPr lang="en-GB" sz="1600" b="0" i="0" u="none" strike="noStrike" kern="1200" cap="none" spc="0" baseline="0">
        <a:solidFill>
          <a:srgbClr val="000000"/>
        </a:solidFill>
        <a:uFillTx/>
        <a:latin typeface="AU Passata" pitchFamily="34"/>
        <a:cs typeface="Arial"/>
      </a:defRPr>
    </a:lvl4pPr>
    <a:lvl5pPr marL="2437973" marR="0" lvl="4" indent="0" algn="l" defTabSz="914400" rtl="0" fontAlgn="auto" hangingPunct="0">
      <a:lnSpc>
        <a:spcPct val="100000"/>
      </a:lnSpc>
      <a:spcBef>
        <a:spcPts val="600"/>
      </a:spcBef>
      <a:spcAft>
        <a:spcPts val="0"/>
      </a:spcAft>
      <a:buNone/>
      <a:tabLst/>
      <a:defRPr lang="en-GB" sz="1600" b="0" i="0" u="none" strike="noStrike" kern="1200" cap="none" spc="0" baseline="0">
        <a:solidFill>
          <a:srgbClr val="000000"/>
        </a:solidFill>
        <a:uFillTx/>
        <a:latin typeface="AU Passata" pitchFamily="34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 err="1" smtClean="0"/>
              <a:t>Objectives</a:t>
            </a:r>
            <a:r>
              <a:rPr lang="da-DK" sz="12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200" dirty="0" smtClean="0"/>
              <a:t>Understand</a:t>
            </a:r>
            <a:r>
              <a:rPr lang="da-DK" sz="1200" baseline="0" dirty="0" smtClean="0"/>
              <a:t> the observer design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200" baseline="0" dirty="0" smtClean="0"/>
              <a:t>Understand the push and </a:t>
            </a:r>
            <a:r>
              <a:rPr lang="da-DK" sz="1200" baseline="0" dirty="0" err="1" smtClean="0"/>
              <a:t>pull</a:t>
            </a:r>
            <a:r>
              <a:rPr lang="da-DK" sz="1200" baseline="0" dirty="0" smtClean="0"/>
              <a:t> variants of the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200" baseline="0" dirty="0" err="1" smtClean="0"/>
              <a:t>Relate</a:t>
            </a:r>
            <a:r>
              <a:rPr lang="da-DK" sz="1200" baseline="0" dirty="0" smtClean="0"/>
              <a:t> to the </a:t>
            </a:r>
            <a:r>
              <a:rPr lang="da-DK" sz="1200" baseline="0" dirty="0" err="1" smtClean="0"/>
              <a:t>dependency</a:t>
            </a:r>
            <a:r>
              <a:rPr lang="da-DK" sz="1200" baseline="0" dirty="0" smtClean="0"/>
              <a:t> inversion </a:t>
            </a:r>
            <a:r>
              <a:rPr lang="da-DK" sz="1200" baseline="0" dirty="0" err="1" smtClean="0"/>
              <a:t>principle</a:t>
            </a:r>
            <a:r>
              <a:rPr lang="da-DK" sz="1200" baseline="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200" baseline="0" dirty="0" smtClean="0"/>
              <a:t>Understand C# </a:t>
            </a:r>
            <a:r>
              <a:rPr lang="da-DK" sz="1200" baseline="0" dirty="0" err="1" smtClean="0"/>
              <a:t>delegates</a:t>
            </a:r>
            <a:r>
              <a:rPr lang="da-DK" sz="1200" baseline="0" dirty="0" smtClean="0"/>
              <a:t> and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88990C-7878-4B31-B845-CCB193F9ECC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9166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dsholder til no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 txBox="1"/>
          <p:nvPr/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8F0F246-11C1-4061-A91B-3A4991DCCE6C}" type="slidenum">
              <a:t>18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U Passat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203489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88990C-7878-4B31-B845-CCB193F9ECC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097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There</a:t>
            </a:r>
            <a:r>
              <a:rPr lang="da-DK" dirty="0" smtClean="0"/>
              <a:t> is </a:t>
            </a:r>
            <a:r>
              <a:rPr lang="da-DK" dirty="0" err="1" smtClean="0"/>
              <a:t>very</a:t>
            </a:r>
            <a:r>
              <a:rPr lang="da-DK" dirty="0" smtClean="0"/>
              <a:t> high </a:t>
            </a:r>
            <a:r>
              <a:rPr lang="da-DK" dirty="0" err="1" smtClean="0"/>
              <a:t>coupling</a:t>
            </a:r>
            <a:r>
              <a:rPr lang="da-DK" dirty="0" smtClean="0"/>
              <a:t> </a:t>
            </a:r>
            <a:r>
              <a:rPr lang="da-DK" dirty="0" err="1" smtClean="0"/>
              <a:t>between</a:t>
            </a:r>
            <a:r>
              <a:rPr lang="da-DK" dirty="0" smtClean="0"/>
              <a:t> producer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consumer</a:t>
            </a:r>
            <a:r>
              <a:rPr lang="da-DK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88990C-7878-4B31-B845-CCB193F9ECC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3732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err="1" smtClean="0"/>
              <a:t>Typically</a:t>
            </a:r>
            <a:r>
              <a:rPr lang="da-DK" baseline="0" dirty="0" smtClean="0"/>
              <a:t>, the </a:t>
            </a:r>
            <a:r>
              <a:rPr lang="da-DK" baseline="0" dirty="0" err="1" smtClean="0"/>
              <a:t>provider</a:t>
            </a:r>
            <a:r>
              <a:rPr lang="da-DK" baseline="0" dirty="0" smtClean="0"/>
              <a:t> holds data,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interesting</a:t>
            </a:r>
            <a:r>
              <a:rPr lang="da-DK" baseline="0" dirty="0" smtClean="0"/>
              <a:t> for multiple </a:t>
            </a:r>
            <a:r>
              <a:rPr lang="da-DK" baseline="0" dirty="0" err="1" smtClean="0"/>
              <a:t>consumers</a:t>
            </a:r>
            <a:r>
              <a:rPr lang="da-DK" baseline="0" dirty="0" smtClean="0"/>
              <a:t>.</a:t>
            </a:r>
            <a:endParaRPr lang="da-DK" dirty="0" smtClean="0"/>
          </a:p>
          <a:p>
            <a:r>
              <a:rPr lang="da-DK" dirty="0" smtClean="0"/>
              <a:t>TODO: Find a </a:t>
            </a:r>
            <a:r>
              <a:rPr lang="da-DK" dirty="0" err="1" smtClean="0"/>
              <a:t>better</a:t>
            </a:r>
            <a:r>
              <a:rPr lang="da-DK" dirty="0" smtClean="0"/>
              <a:t> </a:t>
            </a:r>
            <a:r>
              <a:rPr lang="da-DK" dirty="0" err="1" smtClean="0"/>
              <a:t>looking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88990C-7878-4B31-B845-CCB193F9ECC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106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88990C-7878-4B31-B845-CCB193F9ECC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8838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the </a:t>
            </a:r>
            <a:r>
              <a:rPr lang="da-DK" dirty="0" err="1" smtClean="0"/>
              <a:t>responsibility</a:t>
            </a:r>
            <a:r>
              <a:rPr lang="da-DK" baseline="0" dirty="0" smtClean="0"/>
              <a:t> of the abstract </a:t>
            </a:r>
            <a:r>
              <a:rPr lang="da-DK" i="1" baseline="0" dirty="0" err="1" smtClean="0"/>
              <a:t>Subject</a:t>
            </a:r>
            <a:r>
              <a:rPr lang="da-DK" baseline="0" dirty="0" smtClean="0"/>
              <a:t> class?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88990C-7878-4B31-B845-CCB193F9ECC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166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Note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concrete</a:t>
            </a:r>
            <a:r>
              <a:rPr lang="da-DK" baseline="0" dirty="0" smtClean="0"/>
              <a:t> observer </a:t>
            </a:r>
            <a:r>
              <a:rPr lang="da-DK" baseline="0" dirty="0" err="1" smtClean="0"/>
              <a:t>knows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concrete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subject</a:t>
            </a:r>
            <a:r>
              <a:rPr lang="da-DK" baseline="0" dirty="0" smtClean="0"/>
              <a:t>, in </a:t>
            </a:r>
            <a:r>
              <a:rPr lang="da-DK" baseline="0" dirty="0" err="1" smtClean="0"/>
              <a:t>order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subscribe</a:t>
            </a:r>
            <a:r>
              <a:rPr lang="da-DK" baseline="0" dirty="0" smtClean="0"/>
              <a:t> to it.</a:t>
            </a:r>
          </a:p>
          <a:p>
            <a:r>
              <a:rPr lang="da-DK" baseline="0" dirty="0" smtClean="0"/>
              <a:t>The </a:t>
            </a:r>
            <a:r>
              <a:rPr lang="da-DK" baseline="0" dirty="0" err="1" smtClean="0"/>
              <a:t>subject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does</a:t>
            </a:r>
            <a:r>
              <a:rPr lang="da-DK" baseline="0" dirty="0" smtClean="0"/>
              <a:t> not </a:t>
            </a:r>
            <a:r>
              <a:rPr lang="da-DK" baseline="0" dirty="0" err="1" smtClean="0"/>
              <a:t>know</a:t>
            </a:r>
            <a:r>
              <a:rPr lang="da-DK" baseline="0" dirty="0" smtClean="0"/>
              <a:t> the type of the class </a:t>
            </a:r>
            <a:r>
              <a:rPr lang="da-DK" baseline="0" dirty="0" err="1" smtClean="0"/>
              <a:t>subscribing</a:t>
            </a:r>
            <a:r>
              <a:rPr lang="da-DK" baseline="0" dirty="0" smtClean="0"/>
              <a:t> to it,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they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implement</a:t>
            </a:r>
            <a:r>
              <a:rPr lang="da-DK" baseline="0" dirty="0" smtClean="0"/>
              <a:t> the Observer interface.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88990C-7878-4B31-B845-CCB193F9ECCD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9876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TODO: </a:t>
            </a:r>
            <a:r>
              <a:rPr lang="da-DK" dirty="0" err="1" smtClean="0"/>
              <a:t>Shall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include</a:t>
            </a:r>
            <a:r>
              <a:rPr lang="da-DK" baseline="0" dirty="0" smtClean="0"/>
              <a:t> the variant, </a:t>
            </a:r>
            <a:r>
              <a:rPr lang="da-DK" baseline="0" dirty="0" err="1" smtClean="0"/>
              <a:t>where</a:t>
            </a:r>
            <a:r>
              <a:rPr lang="da-DK" baseline="0" dirty="0" smtClean="0"/>
              <a:t> the same observer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notified</a:t>
            </a:r>
            <a:r>
              <a:rPr lang="da-DK" baseline="0" dirty="0" smtClean="0"/>
              <a:t> by </a:t>
            </a:r>
            <a:r>
              <a:rPr lang="da-DK" baseline="0" dirty="0" err="1" smtClean="0"/>
              <a:t>many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different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observables</a:t>
            </a:r>
            <a:r>
              <a:rPr lang="da-DK" baseline="0" dirty="0" smtClean="0"/>
              <a:t>?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88990C-7878-4B31-B845-CCB193F9ECCD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1742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A88990C-7878-4B31-B845-CCB193F9ECCD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175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arvet baggr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8000"/>
          </a:xfrm>
          <a:prstGeom prst="rect">
            <a:avLst/>
          </a:prstGeom>
          <a:solidFill>
            <a:srgbClr val="002546"/>
          </a:solidFill>
          <a:ln cap="flat">
            <a:noFill/>
          </a:ln>
        </p:spPr>
      </p:pic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985842" y="2482339"/>
            <a:ext cx="10220321" cy="1661995"/>
          </a:xfrm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6000">
                <a:solidFill>
                  <a:srgbClr val="FFFFFF"/>
                </a:solidFill>
                <a:latin typeface="AU Passata Light" pitchFamily="34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OFF_logo2Computed"/>
          <p:cNvSpPr txBox="1"/>
          <p:nvPr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6" name="USR_Title"/>
          <p:cNvSpPr txBox="1"/>
          <p:nvPr/>
        </p:nvSpPr>
        <p:spPr>
          <a:xfrm>
            <a:off x="6240048" y="5997604"/>
            <a:ext cx="2982416" cy="5821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>
                <a:solidFill>
                  <a:srgbClr val="FFFFFF"/>
                </a:solidFill>
                <a:uFillTx/>
                <a:latin typeface="AU Passata"/>
              </a:rPr>
              <a:t>Assistant Professor</a:t>
            </a:r>
          </a:p>
        </p:txBody>
      </p:sp>
      <p:sp>
        <p:nvSpPr>
          <p:cNvPr id="7" name="FLD_Event"/>
          <p:cNvSpPr txBox="1"/>
          <p:nvPr/>
        </p:nvSpPr>
        <p:spPr>
          <a:xfrm>
            <a:off x="3691332" y="5997604"/>
            <a:ext cx="2271835" cy="4476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42003" rIns="0" bIns="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700" b="0" i="0" u="none" strike="noStrike" kern="1200" cap="all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8" name="USR_Name"/>
          <p:cNvSpPr txBox="1"/>
          <p:nvPr/>
        </p:nvSpPr>
        <p:spPr>
          <a:xfrm>
            <a:off x="6240048" y="5997604"/>
            <a:ext cx="2982416" cy="4440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42003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>
                <a:solidFill>
                  <a:srgbClr val="FFFFFF"/>
                </a:solidFill>
                <a:uFillTx/>
                <a:latin typeface="AU Passata"/>
              </a:rPr>
              <a:t>Michael Sørensen Loft</a:t>
            </a:r>
          </a:p>
        </p:txBody>
      </p:sp>
      <p:sp>
        <p:nvSpPr>
          <p:cNvPr id="9" name="OFF_logo1Computed"/>
          <p:cNvSpPr/>
          <p:nvPr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0" name="Au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Billede str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197" y="5997604"/>
            <a:ext cx="71734" cy="558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94035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 txBox="1">
            <a:spLocks noGrp="1"/>
          </p:cNvSpPr>
          <p:nvPr>
            <p:ph type="pic" idx="4294967295"/>
          </p:nvPr>
        </p:nvSpPr>
        <p:spPr>
          <a:xfrm>
            <a:off x="316803" y="316803"/>
            <a:ext cx="5644801" cy="2653195"/>
          </a:xfrm>
          <a:solidFill>
            <a:srgbClr val="FFFFFF"/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316803" y="3237369"/>
            <a:ext cx="5644801" cy="265319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4" name="Picture Placeholder 3"/>
          <p:cNvSpPr txBox="1">
            <a:spLocks noGrp="1"/>
          </p:cNvSpPr>
          <p:nvPr>
            <p:ph type="pic" idx="4294967295"/>
          </p:nvPr>
        </p:nvSpPr>
        <p:spPr>
          <a:xfrm>
            <a:off x="6231599" y="316803"/>
            <a:ext cx="5644801" cy="5583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5" name="Slide Number Placeholder 1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078CF"/>
                </a:solidFill>
              </a:defRPr>
            </a:lvl1pPr>
          </a:lstStyle>
          <a:p>
            <a:pPr lvl="0"/>
            <a:fld id="{61225E12-D290-4E7B-B95B-572F646C69A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43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 txBox="1">
            <a:spLocks noGrp="1"/>
          </p:cNvSpPr>
          <p:nvPr>
            <p:ph type="pic" idx="4294967295"/>
          </p:nvPr>
        </p:nvSpPr>
        <p:spPr>
          <a:xfrm>
            <a:off x="316803" y="316803"/>
            <a:ext cx="5644801" cy="5583600"/>
          </a:xfrm>
          <a:solidFill>
            <a:srgbClr val="FFFFFF"/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6231599" y="316803"/>
            <a:ext cx="5644801" cy="265319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4" name="Picture Placeholder 3"/>
          <p:cNvSpPr txBox="1">
            <a:spLocks noGrp="1"/>
          </p:cNvSpPr>
          <p:nvPr>
            <p:ph type="pic" idx="4294967295"/>
          </p:nvPr>
        </p:nvSpPr>
        <p:spPr>
          <a:xfrm>
            <a:off x="6231599" y="3237369"/>
            <a:ext cx="5644801" cy="265319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5" name="Slide Number Placeholder 2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fld id="{13AA636E-CE86-4BD9-84AA-5224CE160E5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 txBox="1">
            <a:spLocks noGrp="1"/>
          </p:cNvSpPr>
          <p:nvPr>
            <p:ph type="pic" idx="4294967295"/>
          </p:nvPr>
        </p:nvSpPr>
        <p:spPr>
          <a:xfrm>
            <a:off x="315916" y="315916"/>
            <a:ext cx="11557001" cy="6220352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3" name="Slide Number Placeholder 2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fld id="{EC038259-11EC-4512-B691-6E1B40F29FE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7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vid baggrund"/>
          <p:cNvSpPr/>
          <p:nvPr/>
        </p:nvSpPr>
        <p:spPr>
          <a:xfrm>
            <a:off x="0" y="0"/>
            <a:ext cx="12188823" cy="589755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AU Passata" pitchFamily="34"/>
            </a:endParaRPr>
          </a:p>
        </p:txBody>
      </p:sp>
      <p:sp>
        <p:nvSpPr>
          <p:cNvPr id="3" name="Text Placeholder 61"/>
          <p:cNvSpPr txBox="1">
            <a:spLocks noGrp="1"/>
          </p:cNvSpPr>
          <p:nvPr>
            <p:ph type="body" idx="4294967295"/>
          </p:nvPr>
        </p:nvSpPr>
        <p:spPr>
          <a:xfrm>
            <a:off x="1845935" y="1412775"/>
            <a:ext cx="8496943" cy="3744413"/>
          </a:xfrm>
        </p:spPr>
        <p:txBody>
          <a:bodyPr anchorCtr="1"/>
          <a:lstStyle>
            <a:lvl1pPr marL="457200" indent="-457200" algn="ctr">
              <a:lnSpc>
                <a:spcPct val="107000"/>
              </a:lnSpc>
              <a:buFont typeface="Arial" pitchFamily="34"/>
              <a:defRPr sz="2800">
                <a:latin typeface="Georgia" pitchFamily="18"/>
              </a:defRPr>
            </a:lvl1pPr>
            <a:lvl2pPr marL="215999" indent="-215999" algn="ctr">
              <a:buChar char="-"/>
              <a:defRPr cap="all">
                <a:latin typeface="Georgia" pitchFamily="18"/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Text Placeholder grafik"/>
          <p:cNvSpPr txBox="1">
            <a:spLocks noGrp="1"/>
          </p:cNvSpPr>
          <p:nvPr>
            <p:ph type="body" idx="4294967295"/>
          </p:nvPr>
        </p:nvSpPr>
        <p:spPr>
          <a:xfrm>
            <a:off x="977886" y="1484784"/>
            <a:ext cx="323999" cy="58679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4078CF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5" name="Slide Number Placeholder 2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078CF"/>
                </a:solidFill>
              </a:defRPr>
            </a:lvl1pPr>
          </a:lstStyle>
          <a:p>
            <a:pPr lvl="0"/>
            <a:fld id="{F622761F-B534-470B-85FF-6D751EBA1B6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8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vid baggrund"/>
          <p:cNvSpPr/>
          <p:nvPr/>
        </p:nvSpPr>
        <p:spPr>
          <a:xfrm>
            <a:off x="0" y="0"/>
            <a:ext cx="12188823" cy="589755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AU Passata" pitchFamily="34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315916" y="230401"/>
            <a:ext cx="11563200" cy="75239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98070" y="1853461"/>
            <a:ext cx="6264691" cy="2725286"/>
          </a:xfrm>
        </p:spPr>
        <p:txBody>
          <a:bodyPr anchorCtr="1"/>
          <a:lstStyle>
            <a:lvl1pPr algn="ctr">
              <a:lnSpc>
                <a:spcPct val="107000"/>
              </a:lnSpc>
              <a:buFont typeface="Arial" pitchFamily="34"/>
              <a:defRPr sz="2800">
                <a:latin typeface="Georgia" pitchFamily="18"/>
              </a:defRPr>
            </a:lvl1pPr>
            <a:lvl2pPr marL="215999" indent="-215999" algn="ctr">
              <a:buChar char="-"/>
              <a:defRPr cap="all">
                <a:latin typeface="Georgia" pitchFamily="18"/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" name="Text Placeholder grafik"/>
          <p:cNvSpPr txBox="1">
            <a:spLocks noGrp="1"/>
          </p:cNvSpPr>
          <p:nvPr>
            <p:ph type="body" idx="4294967295"/>
          </p:nvPr>
        </p:nvSpPr>
        <p:spPr>
          <a:xfrm>
            <a:off x="2494007" y="1897782"/>
            <a:ext cx="323999" cy="58679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rgbClr val="4078CF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2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078CF"/>
                </a:solidFill>
              </a:defRPr>
            </a:lvl1pPr>
          </a:lstStyle>
          <a:p>
            <a:pPr lvl="0"/>
            <a:fld id="{AE6515B5-5BE1-4F90-B5F7-A0C2FB3F304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0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 noGrp="1"/>
          </p:cNvSpPr>
          <p:nvPr>
            <p:ph idx="4294967295"/>
          </p:nvPr>
        </p:nvSpPr>
        <p:spPr>
          <a:xfrm>
            <a:off x="328617" y="328607"/>
            <a:ext cx="11550645" cy="62134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" name="Slide Number Placeholder 2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fld id="{E5E4F6F5-1901-4E1E-B3AC-5618B77E2E8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4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Rectangle 6" hidden="1"/>
          <p:cNvSpPr txBox="1">
            <a:spLocks noGrp="1"/>
          </p:cNvSpPr>
          <p:nvPr>
            <p:ph type="sldNum" sz="quarter" idx="8"/>
          </p:nvPr>
        </p:nvSpPr>
        <p:spPr>
          <a:xfrm>
            <a:off x="0" y="6984004"/>
            <a:ext cx="0" cy="1072307"/>
          </a:xfrm>
        </p:spPr>
        <p:txBody>
          <a:bodyPr/>
          <a:lstStyle>
            <a:lvl1pPr>
              <a:defRPr>
                <a:solidFill>
                  <a:srgbClr val="4078CF"/>
                </a:solidFill>
              </a:defRPr>
            </a:lvl1pPr>
            <a:lvl2pPr marL="0" marR="0" lvl="0" indent="0" algn="r" defTabSz="914400" rtl="0" fontAlgn="auto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" b="0" i="0" u="none" strike="noStrike" kern="1200" cap="none" spc="40" baseline="0">
                <a:solidFill>
                  <a:srgbClr val="4078CF"/>
                </a:solidFill>
                <a:uFillTx/>
                <a:latin typeface="AU Passata Light" pitchFamily="34"/>
              </a:defRPr>
            </a:lvl2pPr>
          </a:lstStyle>
          <a:p>
            <a:pPr lvl="0"/>
            <a:fld id="{D8809F48-637A-40C8-A5EB-9F9FD1DC4321}" type="slidenum">
              <a:t>‹#›</a:t>
            </a:fld>
            <a:r>
              <a:rPr lang="en-GB"/>
              <a:t>0</a:t>
            </a:r>
          </a:p>
          <a:p>
            <a:pPr lv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6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765819" y="1340766"/>
            <a:ext cx="1224134" cy="50405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AU Passat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1280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Log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arvet baggrund"/>
          <p:cNvSpPr/>
          <p:nvPr/>
        </p:nvSpPr>
        <p:spPr>
          <a:xfrm>
            <a:off x="0" y="0"/>
            <a:ext cx="12188823" cy="6858000"/>
          </a:xfrm>
          <a:prstGeom prst="rect">
            <a:avLst/>
          </a:prstGeom>
          <a:solidFill>
            <a:srgbClr val="00254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pic>
        <p:nvPicPr>
          <p:cNvPr id="3" name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772" y="2163360"/>
            <a:ext cx="2531269" cy="253126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670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arvet baggrund"/>
          <p:cNvSpPr/>
          <p:nvPr/>
        </p:nvSpPr>
        <p:spPr>
          <a:xfrm>
            <a:off x="0" y="0"/>
            <a:ext cx="12188823" cy="6858000"/>
          </a:xfrm>
          <a:prstGeom prst="rect">
            <a:avLst/>
          </a:prstGeom>
          <a:solidFill>
            <a:srgbClr val="00254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3" name="Pladsholder til tekst 2"/>
          <p:cNvSpPr txBox="1"/>
          <p:nvPr/>
        </p:nvSpPr>
        <p:spPr>
          <a:xfrm>
            <a:off x="1090915" y="2098685"/>
            <a:ext cx="12745419" cy="13298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215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0" b="0" i="0" u="none" strike="noStrike" kern="0" cap="none" spc="0" baseline="0">
                <a:solidFill>
                  <a:srgbClr val="C6C6C6"/>
                </a:solidFill>
                <a:uFillTx/>
                <a:latin typeface="AU Peto" pitchFamily="82"/>
                <a:ea typeface="AU Peto" pitchFamily="82"/>
              </a:rPr>
              <a:t>Aarhus</a:t>
            </a:r>
            <a:endParaRPr lang="en-GB" sz="2200" b="0" i="0" u="none" strike="noStrike" kern="1200" cap="none" spc="0" baseline="0">
              <a:solidFill>
                <a:srgbClr val="FFFFFF"/>
              </a:solidFill>
              <a:uFillTx/>
              <a:latin typeface="AU Peto" pitchFamily="82"/>
              <a:ea typeface="AU Peto" pitchFamily="82"/>
            </a:endParaRPr>
          </a:p>
        </p:txBody>
      </p:sp>
      <p:sp>
        <p:nvSpPr>
          <p:cNvPr id="4" name="Pladsholder til tekst 2"/>
          <p:cNvSpPr txBox="1"/>
          <p:nvPr/>
        </p:nvSpPr>
        <p:spPr>
          <a:xfrm>
            <a:off x="7439540" y="2093601"/>
            <a:ext cx="4356485" cy="13298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21598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0" b="0" i="0" u="none" strike="noStrike" kern="0" cap="none" spc="0" baseline="0">
                <a:solidFill>
                  <a:srgbClr val="FFFFFF"/>
                </a:solidFill>
                <a:uFillTx/>
                <a:latin typeface="AU Peto" pitchFamily="82"/>
                <a:ea typeface="AU Peto" pitchFamily="82"/>
              </a:rPr>
              <a:t>uni</a:t>
            </a:r>
          </a:p>
        </p:txBody>
      </p:sp>
      <p:sp>
        <p:nvSpPr>
          <p:cNvPr id="5" name="Pladsholder til tekst 2"/>
          <p:cNvSpPr txBox="1"/>
          <p:nvPr/>
        </p:nvSpPr>
        <p:spPr>
          <a:xfrm>
            <a:off x="1881487" y="3428551"/>
            <a:ext cx="9289032" cy="13298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21598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0" b="0" i="0" u="none" strike="noStrike" kern="0" cap="none" spc="0" baseline="0">
                <a:solidFill>
                  <a:srgbClr val="FFFFFF"/>
                </a:solidFill>
                <a:uFillTx/>
                <a:latin typeface="AU Peto" pitchFamily="82"/>
                <a:ea typeface="AU Peto" pitchFamily="82"/>
              </a:rPr>
              <a:t>versiet</a:t>
            </a:r>
            <a:endParaRPr lang="en-GB" sz="10000" b="0" i="0" u="none" strike="noStrike" kern="1200" cap="none" spc="0" baseline="0">
              <a:solidFill>
                <a:srgbClr val="FFFFFF"/>
              </a:solidFill>
              <a:uFillTx/>
              <a:latin typeface="AU Peto" pitchFamily="82"/>
              <a:ea typeface="AU Peto" pitchFamily="82"/>
            </a:endParaRPr>
          </a:p>
        </p:txBody>
      </p:sp>
    </p:spTree>
    <p:extLst>
      <p:ext uri="{BB962C8B-B14F-4D97-AF65-F5344CB8AC3E}">
        <p14:creationId xmlns:p14="http://schemas.microsoft.com/office/powerpoint/2010/main" val="280373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arvet baggrund"/>
          <p:cNvSpPr/>
          <p:nvPr/>
        </p:nvSpPr>
        <p:spPr>
          <a:xfrm>
            <a:off x="0" y="0"/>
            <a:ext cx="12188823" cy="6858000"/>
          </a:xfrm>
          <a:prstGeom prst="rect">
            <a:avLst/>
          </a:prstGeom>
          <a:solidFill>
            <a:srgbClr val="00254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3" name="White Top Rectangle"/>
          <p:cNvSpPr/>
          <p:nvPr/>
        </p:nvSpPr>
        <p:spPr>
          <a:xfrm>
            <a:off x="985842" y="3443621"/>
            <a:ext cx="647998" cy="46798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000000"/>
              </a:solidFill>
              <a:uFillTx/>
              <a:latin typeface="AU Passata" pitchFamily="34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981846" y="1520318"/>
            <a:ext cx="9543309" cy="1779550"/>
          </a:xfrm>
        </p:spPr>
        <p:txBody>
          <a:bodyPr/>
          <a:lstStyle>
            <a:lvl1pPr>
              <a:lnSpc>
                <a:spcPct val="90000"/>
              </a:lnSpc>
              <a:defRPr sz="6000">
                <a:solidFill>
                  <a:srgbClr val="FFFFFF"/>
                </a:solidFill>
                <a:latin typeface="AU Passata Light" pitchFamily="34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OFF_logo2Computed"/>
          <p:cNvSpPr txBox="1"/>
          <p:nvPr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7" name="OFF_logo1Computed"/>
          <p:cNvSpPr/>
          <p:nvPr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sp>
        <p:nvSpPr>
          <p:cNvPr id="9" name="USR_Title"/>
          <p:cNvSpPr txBox="1"/>
          <p:nvPr/>
        </p:nvSpPr>
        <p:spPr>
          <a:xfrm>
            <a:off x="6240048" y="5997604"/>
            <a:ext cx="2982416" cy="5821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>
                <a:solidFill>
                  <a:srgbClr val="FFFFFF"/>
                </a:solidFill>
                <a:uFillTx/>
                <a:latin typeface="AU Passata"/>
              </a:rPr>
              <a:t>Assistant Professor</a:t>
            </a:r>
          </a:p>
        </p:txBody>
      </p:sp>
      <p:sp>
        <p:nvSpPr>
          <p:cNvPr id="10" name="FLD_Event"/>
          <p:cNvSpPr txBox="1"/>
          <p:nvPr/>
        </p:nvSpPr>
        <p:spPr>
          <a:xfrm>
            <a:off x="3691332" y="5997604"/>
            <a:ext cx="2271835" cy="4476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42003" rIns="0" bIns="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700" b="0" i="0" u="none" strike="noStrike" kern="1200" cap="all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11" name="USR_Name"/>
          <p:cNvSpPr txBox="1"/>
          <p:nvPr/>
        </p:nvSpPr>
        <p:spPr>
          <a:xfrm>
            <a:off x="6240048" y="5997604"/>
            <a:ext cx="2982416" cy="4440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42003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>
                <a:solidFill>
                  <a:srgbClr val="FFFFFF"/>
                </a:solidFill>
                <a:uFillTx/>
                <a:latin typeface="AU Passata"/>
              </a:rPr>
              <a:t>Michael Sørensen Loft</a:t>
            </a:r>
          </a:p>
        </p:txBody>
      </p:sp>
      <p:pic>
        <p:nvPicPr>
          <p:cNvPr id="12" name="Au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Billede str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97" y="5997604"/>
            <a:ext cx="71734" cy="558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70113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Aarhus Universite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arvet baggrund"/>
          <p:cNvSpPr/>
          <p:nvPr/>
        </p:nvSpPr>
        <p:spPr>
          <a:xfrm>
            <a:off x="0" y="0"/>
            <a:ext cx="12188823" cy="6858000"/>
          </a:xfrm>
          <a:prstGeom prst="rect">
            <a:avLst/>
          </a:prstGeom>
          <a:solidFill>
            <a:srgbClr val="00254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3" name="LAN_AUWBreak"/>
          <p:cNvSpPr/>
          <p:nvPr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4" name="Logo wh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1573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99144" y="242892"/>
            <a:ext cx="9841806" cy="1143000"/>
          </a:xfrm>
        </p:spPr>
        <p:txBody>
          <a:bodyPr>
            <a:normAutofit/>
          </a:bodyPr>
          <a:lstStyle>
            <a:lvl1pPr>
              <a:defRPr lang="en-US"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09438" y="1556793"/>
            <a:ext cx="10969947" cy="4680520"/>
          </a:xfrm>
        </p:spPr>
        <p:txBody>
          <a:bodyPr/>
          <a:lstStyle>
            <a:lvl1pPr>
              <a:buClr>
                <a:srgbClr val="294E92"/>
              </a:buCl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855" y="6309323"/>
            <a:ext cx="2102726" cy="39502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2"/>
          <p:cNvSpPr txBox="1"/>
          <p:nvPr/>
        </p:nvSpPr>
        <p:spPr>
          <a:xfrm>
            <a:off x="5390159" y="6498101"/>
            <a:ext cx="671901" cy="7078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U Passata" pitchFamily="34"/>
              </a:rPr>
              <a:t>-</a:t>
            </a:r>
            <a:fld id="{FE8CD633-FC1B-4C93-A77C-20D3A92EF09D}" type="slidenum">
              <a:t>‹#›</a:t>
            </a:fld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AU Passata" pitchFamily="34"/>
              </a:rPr>
              <a:t>- </a:t>
            </a:r>
          </a:p>
        </p:txBody>
      </p:sp>
      <p:cxnSp>
        <p:nvCxnSpPr>
          <p:cNvPr id="6" name="Straight Connector 13"/>
          <p:cNvCxnSpPr/>
          <p:nvPr/>
        </p:nvCxnSpPr>
        <p:spPr>
          <a:xfrm>
            <a:off x="623227" y="1340766"/>
            <a:ext cx="10942369" cy="0"/>
          </a:xfrm>
          <a:prstGeom prst="straightConnector1">
            <a:avLst/>
          </a:prstGeom>
          <a:noFill/>
          <a:ln w="9528" cap="flat">
            <a:solidFill>
              <a:srgbClr val="081339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78335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arvet baggrund"/>
          <p:cNvSpPr/>
          <p:nvPr/>
        </p:nvSpPr>
        <p:spPr>
          <a:xfrm>
            <a:off x="0" y="0"/>
            <a:ext cx="12188823" cy="6858000"/>
          </a:xfrm>
          <a:prstGeom prst="rect">
            <a:avLst/>
          </a:prstGeom>
          <a:solidFill>
            <a:srgbClr val="00254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985842" y="2482339"/>
            <a:ext cx="10220321" cy="1661995"/>
          </a:xfrm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6000">
                <a:solidFill>
                  <a:srgbClr val="FFFFFF"/>
                </a:solidFill>
                <a:latin typeface="AU Passata Light" pitchFamily="34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OFF_logo2Computed"/>
          <p:cNvSpPr txBox="1"/>
          <p:nvPr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5" name="OFF_logo1Computed"/>
          <p:cNvSpPr/>
          <p:nvPr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sp>
        <p:nvSpPr>
          <p:cNvPr id="7" name="USR_Title"/>
          <p:cNvSpPr txBox="1"/>
          <p:nvPr/>
        </p:nvSpPr>
        <p:spPr>
          <a:xfrm>
            <a:off x="6240048" y="5997604"/>
            <a:ext cx="2982416" cy="5821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>
                <a:solidFill>
                  <a:srgbClr val="FFFFFF"/>
                </a:solidFill>
                <a:uFillTx/>
                <a:latin typeface="AU Passata"/>
              </a:rPr>
              <a:t>Assistant Professor</a:t>
            </a:r>
          </a:p>
        </p:txBody>
      </p:sp>
      <p:sp>
        <p:nvSpPr>
          <p:cNvPr id="8" name="FLD_Event"/>
          <p:cNvSpPr txBox="1"/>
          <p:nvPr/>
        </p:nvSpPr>
        <p:spPr>
          <a:xfrm>
            <a:off x="3691332" y="5997604"/>
            <a:ext cx="2271835" cy="4476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42003" rIns="0" bIns="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700" b="0" i="0" u="none" strike="noStrike" kern="1200" cap="all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9" name="USR_Name"/>
          <p:cNvSpPr txBox="1"/>
          <p:nvPr/>
        </p:nvSpPr>
        <p:spPr>
          <a:xfrm>
            <a:off x="6240048" y="5997604"/>
            <a:ext cx="2982416" cy="4440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42003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>
                <a:solidFill>
                  <a:srgbClr val="FFFFFF"/>
                </a:solidFill>
                <a:uFillTx/>
                <a:latin typeface="AU Passata"/>
              </a:rPr>
              <a:t>Michael Sørensen Loft</a:t>
            </a:r>
          </a:p>
        </p:txBody>
      </p:sp>
      <p:pic>
        <p:nvPicPr>
          <p:cNvPr id="10" name="Au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Billed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97" y="5997604"/>
            <a:ext cx="71734" cy="558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29875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15916" y="149111"/>
            <a:ext cx="11557001" cy="6876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4294967295"/>
          </p:nvPr>
        </p:nvSpPr>
        <p:spPr>
          <a:xfrm>
            <a:off x="693810" y="1268757"/>
            <a:ext cx="10801203" cy="496854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Slide Number Placeholder 21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078CF"/>
                </a:solidFill>
              </a:defRPr>
            </a:lvl1pPr>
          </a:lstStyle>
          <a:p>
            <a:pPr lvl="0"/>
            <a:fld id="{2A25913C-B596-4CFC-8013-CCE806CACDED}" type="slidenum">
              <a:t>‹#›</a:t>
            </a:fld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15916" y="6417286"/>
            <a:ext cx="11557001" cy="215871"/>
          </a:xfrm>
        </p:spPr>
        <p:txBody>
          <a:bodyPr/>
          <a:lstStyle>
            <a:lvl1pPr>
              <a:defRPr lang="en-US" sz="1200"/>
            </a:lvl1pPr>
          </a:lstStyle>
          <a:p>
            <a:pPr lvl="0"/>
            <a:r>
              <a:rPr lang="en-US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60542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vid baggrund"/>
          <p:cNvSpPr/>
          <p:nvPr/>
        </p:nvSpPr>
        <p:spPr>
          <a:xfrm>
            <a:off x="0" y="0"/>
            <a:ext cx="12193203" cy="5894386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AU Passata" pitchFamily="34"/>
            </a:endParaRPr>
          </a:p>
        </p:txBody>
      </p:sp>
      <p:sp>
        <p:nvSpPr>
          <p:cNvPr id="3" name="Black Rectangle"/>
          <p:cNvSpPr/>
          <p:nvPr/>
        </p:nvSpPr>
        <p:spPr>
          <a:xfrm>
            <a:off x="990002" y="1045680"/>
            <a:ext cx="647834" cy="4799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315916" y="228627"/>
            <a:ext cx="11556004" cy="752103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5" name="Content Placeholder 2"/>
          <p:cNvSpPr txBox="1">
            <a:spLocks noGrp="1"/>
          </p:cNvSpPr>
          <p:nvPr>
            <p:ph idx="4294967295"/>
          </p:nvPr>
        </p:nvSpPr>
        <p:spPr>
          <a:xfrm>
            <a:off x="985842" y="1373017"/>
            <a:ext cx="10220321" cy="452136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Slide Number Placeholder 20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078CF"/>
                </a:solidFill>
              </a:defRPr>
            </a:lvl1pPr>
          </a:lstStyle>
          <a:p>
            <a:pPr lvl="0"/>
            <a:fld id="{C467236E-DED2-43DC-BD30-5F12DD9C08C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vid baggrund"/>
          <p:cNvSpPr/>
          <p:nvPr/>
        </p:nvSpPr>
        <p:spPr>
          <a:xfrm>
            <a:off x="0" y="0"/>
            <a:ext cx="12193203" cy="5911202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AU Passata" pitchFamily="34"/>
            </a:endParaRPr>
          </a:p>
        </p:txBody>
      </p:sp>
      <p:sp>
        <p:nvSpPr>
          <p:cNvPr id="3" name="Black Rectangle"/>
          <p:cNvSpPr/>
          <p:nvPr/>
        </p:nvSpPr>
        <p:spPr>
          <a:xfrm>
            <a:off x="990002" y="1045680"/>
            <a:ext cx="647834" cy="4799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316803" y="230401"/>
            <a:ext cx="5644262" cy="75239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GB"/>
              <a:t>Insert title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85842" y="1371600"/>
            <a:ext cx="4975222" cy="452595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Picture Placeholder 3"/>
          <p:cNvSpPr txBox="1">
            <a:spLocks noGrp="1"/>
          </p:cNvSpPr>
          <p:nvPr>
            <p:ph type="pic" idx="4294967295"/>
          </p:nvPr>
        </p:nvSpPr>
        <p:spPr>
          <a:xfrm>
            <a:off x="6230200" y="315916"/>
            <a:ext cx="5644106" cy="558165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-1973595" y="340156"/>
            <a:ext cx="1825892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404040"/>
                </a:solidFill>
                <a:uFillTx/>
                <a:latin typeface="AU Passata" pitchFamily="34"/>
              </a:rPr>
              <a:t>Overskrift én linje</a:t>
            </a:r>
            <a:endParaRPr lang="en-GB" sz="4799" b="0" i="0" u="none" strike="noStrike" kern="1200" cap="none" spc="0" baseline="0">
              <a:solidFill>
                <a:srgbClr val="000000"/>
              </a:solidFill>
              <a:uFillTx/>
              <a:latin typeface="AU Passata" pitchFamily="34"/>
            </a:endParaRP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404040"/>
                </a:solidFill>
                <a:uFillTx/>
                <a:latin typeface="AU Passata" pitchFamily="34"/>
              </a:rPr>
              <a:t>Light eller AU Passata Bold</a:t>
            </a:r>
            <a:endParaRPr lang="en-GB" sz="4799" b="0" i="0" u="none" strike="noStrike" kern="1200" cap="none" spc="0" baseline="0">
              <a:solidFill>
                <a:srgbClr val="000000"/>
              </a:solidFill>
              <a:uFillTx/>
              <a:latin typeface="AU Passata" pitchFamily="34"/>
            </a:endParaRPr>
          </a:p>
        </p:txBody>
      </p:sp>
      <p:sp>
        <p:nvSpPr>
          <p:cNvPr id="8" name="Slide Number Placeholder 20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078CF"/>
                </a:solidFill>
              </a:defRPr>
            </a:lvl1pPr>
          </a:lstStyle>
          <a:p>
            <a:pPr lvl="0"/>
            <a:fld id="{9CB22EAF-C45F-46BA-9750-3023A6F8E7A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10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vid baggrund"/>
          <p:cNvSpPr/>
          <p:nvPr/>
        </p:nvSpPr>
        <p:spPr>
          <a:xfrm>
            <a:off x="0" y="0"/>
            <a:ext cx="12193203" cy="591101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600" b="0" i="0" u="none" strike="noStrike" kern="1200" cap="none" spc="0" baseline="0">
              <a:solidFill>
                <a:srgbClr val="FFFFFF"/>
              </a:solidFill>
              <a:uFillTx/>
              <a:latin typeface="AU Passata" pitchFamily="34"/>
            </a:endParaRPr>
          </a:p>
        </p:txBody>
      </p:sp>
      <p:sp>
        <p:nvSpPr>
          <p:cNvPr id="3" name="Black Rectangle"/>
          <p:cNvSpPr/>
          <p:nvPr/>
        </p:nvSpPr>
        <p:spPr>
          <a:xfrm>
            <a:off x="1001075" y="2694544"/>
            <a:ext cx="647834" cy="47996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  <a:p>
            <a:pPr marL="0" marR="0" lvl="0" indent="0" algn="ctr" defTabSz="914400" rtl="0" fontAlgn="auto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4799" b="0" i="0" u="none" strike="noStrike" kern="1200" cap="none" spc="0" baseline="0">
              <a:solidFill>
                <a:srgbClr val="FFFFFF"/>
              </a:solidFill>
              <a:uFillTx/>
              <a:latin typeface="AU Passata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985842" y="1484784"/>
            <a:ext cx="4975222" cy="971979"/>
          </a:xfrm>
        </p:spPr>
        <p:txBody>
          <a:bodyPr/>
          <a:lstStyle>
            <a:lvl1pPr>
              <a:lnSpc>
                <a:spcPct val="95000"/>
              </a:lnSpc>
              <a:defRPr sz="3000"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85842" y="3010707"/>
            <a:ext cx="4975222" cy="185844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</p:txBody>
      </p:sp>
      <p:sp>
        <p:nvSpPr>
          <p:cNvPr id="6" name="Picture Placeholder 3"/>
          <p:cNvSpPr txBox="1">
            <a:spLocks noGrp="1"/>
          </p:cNvSpPr>
          <p:nvPr>
            <p:ph type="pic" idx="4294967295"/>
          </p:nvPr>
        </p:nvSpPr>
        <p:spPr>
          <a:xfrm>
            <a:off x="6231599" y="315916"/>
            <a:ext cx="5644801" cy="5583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-1973595" y="1780885"/>
            <a:ext cx="1825892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404040"/>
                </a:solidFill>
                <a:uFillTx/>
                <a:latin typeface="AU Passata" pitchFamily="34"/>
              </a:rPr>
              <a:t>Overskrift to linjer</a:t>
            </a:r>
            <a:endParaRPr lang="en-GB" sz="4799" b="0" i="0" u="none" strike="noStrike" kern="1200" cap="none" spc="0" baseline="0">
              <a:solidFill>
                <a:srgbClr val="000000"/>
              </a:solidFill>
              <a:uFillTx/>
              <a:latin typeface="AU Passata" pitchFamily="34"/>
            </a:endParaRPr>
          </a:p>
        </p:txBody>
      </p:sp>
      <p:sp>
        <p:nvSpPr>
          <p:cNvPr id="8" name="Slide Number Placeholder 20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078CF"/>
                </a:solidFill>
              </a:defRPr>
            </a:lvl1pPr>
          </a:lstStyle>
          <a:p>
            <a:pPr lvl="0"/>
            <a:fld id="{B12197DA-8159-4737-9B56-EBCFCB41962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14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 txBox="1">
            <a:spLocks noGrp="1"/>
          </p:cNvSpPr>
          <p:nvPr>
            <p:ph type="pic" idx="4294967295"/>
          </p:nvPr>
        </p:nvSpPr>
        <p:spPr>
          <a:xfrm>
            <a:off x="316803" y="316803"/>
            <a:ext cx="11559597" cy="5583600"/>
          </a:xfrm>
          <a:solidFill>
            <a:srgbClr val="FFFFFF"/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3" name="Slide Number Placeholder 2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4078CF"/>
                </a:solidFill>
              </a:defRPr>
            </a:lvl1pPr>
          </a:lstStyle>
          <a:p>
            <a:pPr lvl="0"/>
            <a:fld id="{09DCB7C0-F35C-4FD6-A794-9DF83DB25E1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0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 txBox="1">
            <a:spLocks noGrp="1"/>
          </p:cNvSpPr>
          <p:nvPr>
            <p:ph type="pic" idx="4294967295"/>
          </p:nvPr>
        </p:nvSpPr>
        <p:spPr>
          <a:xfrm>
            <a:off x="316803" y="316803"/>
            <a:ext cx="5644801" cy="5583600"/>
          </a:xfrm>
          <a:solidFill>
            <a:srgbClr val="FFFFFF"/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6231599" y="316803"/>
            <a:ext cx="5644801" cy="55836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here and add image via Templafy Image Library</a:t>
            </a:r>
          </a:p>
        </p:txBody>
      </p:sp>
      <p:sp>
        <p:nvSpPr>
          <p:cNvPr id="4" name="Slide Number Placeholder 2" hidden="1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fld id="{23D147CE-2F51-46EC-B04F-F0D5E5CC7FB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9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title 1"/>
          <p:cNvSpPr txBox="1">
            <a:spLocks noGrp="1"/>
          </p:cNvSpPr>
          <p:nvPr>
            <p:ph type="title"/>
          </p:nvPr>
        </p:nvSpPr>
        <p:spPr>
          <a:xfrm>
            <a:off x="315916" y="149111"/>
            <a:ext cx="11557001" cy="13093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type="body" idx="1"/>
          </p:nvPr>
        </p:nvSpPr>
        <p:spPr>
          <a:xfrm>
            <a:off x="985842" y="1960080"/>
            <a:ext cx="10220321" cy="39374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 level</a:t>
            </a:r>
          </a:p>
          <a:p>
            <a:pPr lvl="6"/>
            <a:r>
              <a:rPr lang="en-GB"/>
              <a:t>7 level</a:t>
            </a:r>
          </a:p>
          <a:p>
            <a:pPr lvl="7"/>
            <a:r>
              <a:rPr lang="en-GB"/>
              <a:t>8 level</a:t>
            </a:r>
          </a:p>
          <a:p>
            <a:pPr lvl="8"/>
            <a:r>
              <a:rPr lang="en-GB"/>
              <a:t>9 level</a:t>
            </a:r>
          </a:p>
        </p:txBody>
      </p:sp>
      <p:sp>
        <p:nvSpPr>
          <p:cNvPr id="4" name="FLD_Event"/>
          <p:cNvSpPr txBox="1"/>
          <p:nvPr/>
        </p:nvSpPr>
        <p:spPr>
          <a:xfrm>
            <a:off x="3691332" y="5997604"/>
            <a:ext cx="2271835" cy="4476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42003" rIns="0" bIns="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700" b="0" i="0" u="none" strike="noStrike" kern="1200" cap="all" spc="0" baseline="0">
              <a:solidFill>
                <a:srgbClr val="000000"/>
              </a:solidFill>
              <a:uFillTx/>
              <a:latin typeface="AU Passata"/>
            </a:endParaRPr>
          </a:p>
        </p:txBody>
      </p:sp>
      <p:sp>
        <p:nvSpPr>
          <p:cNvPr id="5" name="Sidetal" hidden="1"/>
          <p:cNvSpPr txBox="1">
            <a:spLocks noGrp="1"/>
          </p:cNvSpPr>
          <p:nvPr>
            <p:ph type="sldNum" sz="quarter" idx="4"/>
          </p:nvPr>
        </p:nvSpPr>
        <p:spPr>
          <a:xfrm>
            <a:off x="0" y="698400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34798" rIns="0" bIns="0" anchor="t" anchorCtr="0" compatLnSpc="1">
            <a:spAutoFit/>
          </a:bodyPr>
          <a:lstStyle>
            <a:lvl1pPr marL="0" marR="0" lvl="0" indent="0" algn="r" defTabSz="914400" rtl="0" fontAlgn="auto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" b="0" i="0" u="none" strike="noStrike" kern="1200" cap="none" spc="40" baseline="0">
                <a:solidFill>
                  <a:srgbClr val="9878CF"/>
                </a:solidFill>
                <a:uFillTx/>
                <a:latin typeface="AU Passata Light" pitchFamily="34"/>
              </a:defRPr>
            </a:lvl1pPr>
          </a:lstStyle>
          <a:p>
            <a:pPr lvl="0"/>
            <a:fld id="{6B97F54C-849E-4D09-85A3-5866B84D7E85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l" defTabSz="914400" rtl="0" fontAlgn="auto" hangingPunct="1">
        <a:lnSpc>
          <a:spcPct val="89000"/>
        </a:lnSpc>
        <a:spcBef>
          <a:spcPts val="0"/>
        </a:spcBef>
        <a:spcAft>
          <a:spcPts val="0"/>
        </a:spcAft>
        <a:buNone/>
        <a:tabLst/>
        <a:defRPr lang="en-GB" sz="4500" b="1" i="0" u="none" strike="noStrike" kern="0" cap="none" spc="0" baseline="0">
          <a:solidFill>
            <a:srgbClr val="000000"/>
          </a:solidFill>
          <a:uFillTx/>
          <a:latin typeface="AU Passata"/>
        </a:defRPr>
      </a:lvl1pPr>
    </p:titleStyle>
    <p:bodyStyle>
      <a:lvl1pPr marL="0" marR="0" lvl="0" indent="0" algn="l" defTabSz="914400" rtl="0" fontAlgn="auto" hangingPunct="1">
        <a:lnSpc>
          <a:spcPct val="99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Calibri" pitchFamily="34"/>
        <a:buChar char="​"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U Passata"/>
        </a:defRPr>
      </a:lvl1pPr>
      <a:lvl2pPr marL="431999" marR="0" lvl="1" indent="-179999" algn="l" defTabSz="914400" rtl="0" fontAlgn="auto" hangingPunct="1">
        <a:lnSpc>
          <a:spcPct val="99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U Passata"/>
        </a:defRPr>
      </a:lvl2pPr>
      <a:lvl3pPr marL="755998" marR="0" lvl="2" indent="-179999" algn="l" defTabSz="914400" rtl="0" fontAlgn="auto" hangingPunct="1">
        <a:lnSpc>
          <a:spcPct val="99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U Passata"/>
        </a:defRPr>
      </a:lvl3pPr>
      <a:lvl4pPr marL="1151997" marR="0" lvl="3" indent="-179999" algn="l" defTabSz="914400" rtl="0" fontAlgn="auto" hangingPunct="1">
        <a:lnSpc>
          <a:spcPct val="99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U Passata"/>
        </a:defRPr>
      </a:lvl4pPr>
      <a:lvl5pPr marL="1511996" marR="0" lvl="4" indent="-179999" algn="l" defTabSz="914400" rtl="0" fontAlgn="auto" hangingPunct="1">
        <a:lnSpc>
          <a:spcPct val="99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U Passata"/>
        </a:defRPr>
      </a:lvl5pPr>
      <a:lvl6pPr marL="1835996" marR="0" lvl="5" indent="-179999" algn="l" defTabSz="914400" rtl="0" fontAlgn="auto" hangingPunct="1">
        <a:lnSpc>
          <a:spcPct val="99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U Passata"/>
        </a:defRPr>
      </a:lvl6pPr>
      <a:lvl7pPr marL="1835996" marR="0" lvl="6" indent="-179999" algn="l" defTabSz="914400" rtl="0" fontAlgn="auto" hangingPunct="1">
        <a:lnSpc>
          <a:spcPct val="99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U Passata"/>
        </a:defRPr>
      </a:lvl7pPr>
      <a:lvl8pPr marL="1835996" marR="0" lvl="7" indent="-179999" algn="l" defTabSz="914400" rtl="0" fontAlgn="auto" hangingPunct="1">
        <a:lnSpc>
          <a:spcPct val="99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U Passata"/>
        </a:defRPr>
      </a:lvl8pPr>
      <a:lvl9pPr marL="1835996" marR="0" lvl="8" indent="-179999" algn="l" defTabSz="914400" rtl="0" fontAlgn="auto" hangingPunct="1">
        <a:lnSpc>
          <a:spcPct val="99000"/>
        </a:lnSpc>
        <a:spcBef>
          <a:spcPts val="600"/>
        </a:spcBef>
        <a:spcAft>
          <a:spcPts val="0"/>
        </a:spcAft>
        <a:buClr>
          <a:srgbClr val="000000"/>
        </a:buClr>
        <a:buSzPct val="100000"/>
        <a:buFont typeface="Arial" pitchFamily="34"/>
        <a:buChar char="•"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U Passat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photo/questions-answers-signage-208494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985842" y="2897843"/>
            <a:ext cx="10220321" cy="830997"/>
          </a:xfrm>
        </p:spPr>
        <p:txBody>
          <a:bodyPr/>
          <a:lstStyle/>
          <a:p>
            <a:pPr lvl="0"/>
            <a:r>
              <a:rPr lang="en-GB" dirty="0" smtClean="0"/>
              <a:t>Design pattern: Observer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Push variant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21" y="1383804"/>
            <a:ext cx="9283188" cy="509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57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Push vs. </a:t>
            </a:r>
            <a:r>
              <a:rPr lang="da-DK" dirty="0" err="1"/>
              <a:t>pull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534" y="1412776"/>
            <a:ext cx="4032448" cy="2484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205" y="4185039"/>
            <a:ext cx="4330675" cy="237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93810" y="1862803"/>
            <a:ext cx="4771089" cy="648072"/>
          </a:xfrm>
          <a:prstGeom prst="rect">
            <a:avLst/>
          </a:prstGeom>
        </p:spPr>
        <p:txBody>
          <a:bodyPr>
            <a:noAutofit/>
          </a:bodyPr>
          <a:lstStyle>
            <a:lvl1pPr marL="0" marR="0" lvl="0" indent="0" algn="l" defTabSz="914400" rtl="0" fontAlgn="auto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 pitchFamily="34"/>
              <a:buChar char="​"/>
              <a:tabLst/>
              <a:defRPr lang="en-GB" sz="2000" b="0" i="0" u="none" strike="noStrike" kern="0" cap="none" spc="0" baseline="0">
                <a:solidFill>
                  <a:srgbClr val="000000"/>
                </a:solidFill>
                <a:uFillTx/>
                <a:latin typeface="AU Passata"/>
              </a:defRPr>
            </a:lvl1pPr>
            <a:lvl2pPr marL="431999" marR="0" lvl="1" indent="-179999" algn="l" defTabSz="914400" rtl="0" fontAlgn="auto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lang="en-GB" sz="2000" b="0" i="0" u="none" strike="noStrike" kern="0" cap="none" spc="0" baseline="0">
                <a:solidFill>
                  <a:srgbClr val="000000"/>
                </a:solidFill>
                <a:uFillTx/>
                <a:latin typeface="AU Passata"/>
              </a:defRPr>
            </a:lvl2pPr>
            <a:lvl3pPr marL="755998" marR="0" lvl="2" indent="-179999" algn="l" defTabSz="914400" rtl="0" fontAlgn="auto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lang="en-GB" sz="2000" b="0" i="0" u="none" strike="noStrike" kern="0" cap="none" spc="0" baseline="0">
                <a:solidFill>
                  <a:srgbClr val="000000"/>
                </a:solidFill>
                <a:uFillTx/>
                <a:latin typeface="AU Passata"/>
              </a:defRPr>
            </a:lvl3pPr>
            <a:lvl4pPr marL="1151997" marR="0" lvl="3" indent="-179999" algn="l" defTabSz="914400" rtl="0" fontAlgn="auto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lang="en-GB" sz="2000" b="0" i="0" u="none" strike="noStrike" kern="0" cap="none" spc="0" baseline="0">
                <a:solidFill>
                  <a:srgbClr val="000000"/>
                </a:solidFill>
                <a:uFillTx/>
                <a:latin typeface="AU Passata"/>
              </a:defRPr>
            </a:lvl4pPr>
            <a:lvl5pPr marL="1511996" marR="0" lvl="4" indent="-179999" algn="l" defTabSz="914400" rtl="0" fontAlgn="auto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lang="en-GB" sz="2000" b="0" i="0" u="none" strike="noStrike" kern="0" cap="none" spc="0" baseline="0">
                <a:solidFill>
                  <a:srgbClr val="000000"/>
                </a:solidFill>
                <a:uFillTx/>
                <a:latin typeface="AU Passata"/>
              </a:defRPr>
            </a:lvl5pPr>
            <a:lvl6pPr marL="1835996" marR="0" lvl="5" indent="-179999" algn="l" defTabSz="914400" rtl="0" fontAlgn="auto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lang="en-GB" sz="2000" b="0" i="0" u="none" strike="noStrike" kern="0" cap="none" spc="0" baseline="0">
                <a:solidFill>
                  <a:srgbClr val="000000"/>
                </a:solidFill>
                <a:uFillTx/>
                <a:latin typeface="AU Passata"/>
              </a:defRPr>
            </a:lvl6pPr>
            <a:lvl7pPr marL="1835996" marR="0" lvl="6" indent="-179999" algn="l" defTabSz="914400" rtl="0" fontAlgn="auto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lang="en-GB" sz="2000" b="0" i="0" u="none" strike="noStrike" kern="0" cap="none" spc="0" baseline="0">
                <a:solidFill>
                  <a:srgbClr val="000000"/>
                </a:solidFill>
                <a:uFillTx/>
                <a:latin typeface="AU Passata"/>
              </a:defRPr>
            </a:lvl7pPr>
            <a:lvl8pPr marL="1835996" marR="0" lvl="7" indent="-179999" algn="l" defTabSz="914400" rtl="0" fontAlgn="auto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lang="en-GB" sz="2000" b="0" i="0" u="none" strike="noStrike" kern="0" cap="none" spc="0" baseline="0">
                <a:solidFill>
                  <a:srgbClr val="000000"/>
                </a:solidFill>
                <a:uFillTx/>
                <a:latin typeface="AU Passata"/>
              </a:defRPr>
            </a:lvl8pPr>
            <a:lvl9pPr marL="1835996" marR="0" lvl="8" indent="-179999" algn="l" defTabSz="914400" rtl="0" fontAlgn="auto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  <a:defRPr lang="en-GB" sz="2000" b="0" i="0" u="none" strike="noStrike" kern="0" cap="none" spc="0" baseline="0">
                <a:solidFill>
                  <a:srgbClr val="000000"/>
                </a:solidFill>
                <a:uFillTx/>
                <a:latin typeface="AU Passata"/>
              </a:defRPr>
            </a:lvl9pPr>
          </a:lstStyle>
          <a:p>
            <a:r>
              <a:rPr lang="en-US" sz="2400" i="1" dirty="0" smtClean="0"/>
              <a:t>Pull</a:t>
            </a:r>
            <a:r>
              <a:rPr lang="en-US" sz="2400" dirty="0" smtClean="0"/>
              <a:t> variant </a:t>
            </a:r>
            <a:br>
              <a:rPr lang="en-US" sz="2400" dirty="0" smtClean="0"/>
            </a:br>
            <a:r>
              <a:rPr lang="en-US" sz="2400" dirty="0" smtClean="0"/>
              <a:t>(Observer </a:t>
            </a:r>
            <a:r>
              <a:rPr lang="en-US" sz="2400" i="1" dirty="0" smtClean="0"/>
              <a:t>pulls </a:t>
            </a:r>
            <a:r>
              <a:rPr lang="en-US" sz="2400" dirty="0" smtClean="0"/>
              <a:t>state from subject)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3810" y="4185038"/>
            <a:ext cx="4771089" cy="1404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>
                <a:latin typeface="AU Passata" panose="020B0503030502030804" pitchFamily="34" charset="0"/>
              </a:rPr>
              <a:t>Push</a:t>
            </a:r>
            <a:r>
              <a:rPr lang="en-US" sz="2400" dirty="0" smtClean="0">
                <a:latin typeface="AU Passata" panose="020B0503030502030804" pitchFamily="34" charset="0"/>
              </a:rPr>
              <a:t> variant</a:t>
            </a:r>
            <a:r>
              <a:rPr lang="en-US" sz="2400" dirty="0">
                <a:latin typeface="AU Passata" panose="020B0503030502030804" pitchFamily="34" charset="0"/>
              </a:rPr>
              <a:t/>
            </a:r>
            <a:br>
              <a:rPr lang="en-US" sz="2400" dirty="0">
                <a:latin typeface="AU Passata" panose="020B0503030502030804" pitchFamily="34" charset="0"/>
              </a:rPr>
            </a:br>
            <a:r>
              <a:rPr lang="en-US" sz="2400" dirty="0" smtClean="0">
                <a:latin typeface="AU Passata" panose="020B0503030502030804" pitchFamily="34" charset="0"/>
              </a:rPr>
              <a:t>(Subject </a:t>
            </a:r>
            <a:r>
              <a:rPr lang="en-US" sz="2400" i="1" dirty="0" smtClean="0">
                <a:latin typeface="AU Passata" panose="020B0503030502030804" pitchFamily="34" charset="0"/>
              </a:rPr>
              <a:t>pushes</a:t>
            </a:r>
            <a:r>
              <a:rPr lang="en-US" sz="2400" dirty="0" smtClean="0">
                <a:latin typeface="AU Passata" panose="020B0503030502030804" pitchFamily="34" charset="0"/>
              </a:rPr>
              <a:t> state to observer)</a:t>
            </a:r>
          </a:p>
        </p:txBody>
      </p:sp>
    </p:spTree>
    <p:extLst>
      <p:ext uri="{BB962C8B-B14F-4D97-AF65-F5344CB8AC3E}">
        <p14:creationId xmlns:p14="http://schemas.microsoft.com/office/powerpoint/2010/main" val="314442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GoF</a:t>
            </a:r>
            <a:r>
              <a:rPr lang="en-US" sz="2800" dirty="0"/>
              <a:t> Observer – </a:t>
            </a:r>
            <a:br>
              <a:rPr lang="en-US" sz="2800" dirty="0"/>
            </a:br>
            <a:r>
              <a:rPr lang="en-US" sz="2800" dirty="0"/>
              <a:t>handling subjects of different types</a:t>
            </a:r>
            <a:endParaRPr lang="da-DK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3810" y="1268757"/>
            <a:ext cx="4839243" cy="4968547"/>
          </a:xfrm>
        </p:spPr>
        <p:txBody>
          <a:bodyPr/>
          <a:lstStyle/>
          <a:p>
            <a:r>
              <a:rPr lang="en-US" dirty="0"/>
              <a:t>How can we handle observers that connect to subjects of </a:t>
            </a:r>
            <a:r>
              <a:rPr lang="en-US" i="1" dirty="0"/>
              <a:t>different</a:t>
            </a:r>
            <a:r>
              <a:rPr lang="en-US" dirty="0"/>
              <a:t> types?</a:t>
            </a:r>
          </a:p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393" y="836712"/>
            <a:ext cx="25527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66388" y="3818008"/>
            <a:ext cx="2608498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Use C# generics to specify the type of subject(s) to observe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7635570" y="3549081"/>
            <a:ext cx="330818" cy="730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966388" y="5342626"/>
            <a:ext cx="26084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dirty="0" smtClean="0"/>
              <a:t>Implement 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Update</a:t>
            </a:r>
            <a:r>
              <a:rPr lang="en-US" dirty="0" smtClean="0"/>
              <a:t> for each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SubjectType</a:t>
            </a:r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7390324" y="5665792"/>
            <a:ext cx="576064" cy="16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4293980" y="3549081"/>
            <a:ext cx="3672408" cy="730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90324" y="5827374"/>
            <a:ext cx="576064" cy="16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781" y="3261049"/>
            <a:ext cx="57435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5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C# </a:t>
            </a:r>
            <a:r>
              <a:rPr lang="da-DK" dirty="0" err="1" smtClean="0"/>
              <a:t>Speficics</a:t>
            </a:r>
            <a:r>
              <a:rPr lang="da-DK" dirty="0" smtClean="0"/>
              <a:t>: </a:t>
            </a:r>
            <a:r>
              <a:rPr lang="da-DK" dirty="0" err="1" smtClean="0"/>
              <a:t>delegates</a:t>
            </a:r>
            <a:r>
              <a:rPr lang="da-DK" dirty="0" smtClean="0"/>
              <a:t> and events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00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Dependency</a:t>
            </a:r>
            <a:r>
              <a:rPr lang="da-DK" dirty="0" smtClean="0"/>
              <a:t> Inversion </a:t>
            </a:r>
            <a:r>
              <a:rPr lang="da-DK" dirty="0" err="1" smtClean="0"/>
              <a:t>Principle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748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Summary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980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58" y="0"/>
            <a:ext cx="9373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3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References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None/>
            </a:pPr>
            <a:r>
              <a:rPr lang="da-DK" dirty="0" err="1" smtClean="0"/>
              <a:t>Questions-Answers</a:t>
            </a:r>
            <a:r>
              <a:rPr lang="da-DK" dirty="0" smtClean="0"/>
              <a:t>: </a:t>
            </a:r>
            <a:r>
              <a:rPr lang="da-DK" dirty="0">
                <a:hlinkClick r:id="rId2"/>
              </a:rPr>
              <a:t>https://www.pexels.com/photo/questions-answers-signage-208494</a:t>
            </a:r>
            <a:r>
              <a:rPr lang="da-DK" dirty="0" smtClean="0">
                <a:hlinkClick r:id="rId2"/>
              </a:rPr>
              <a:t>/</a:t>
            </a:r>
            <a:endParaRPr lang="da-DK" dirty="0" smtClean="0"/>
          </a:p>
          <a:p>
            <a:pPr>
              <a:buNone/>
            </a:pPr>
            <a:endParaRPr lang="da-DK" dirty="0" smtClean="0"/>
          </a:p>
          <a:p>
            <a:pPr>
              <a:buNone/>
            </a:pP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03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“data-update”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332" y="4271408"/>
            <a:ext cx="117475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84" y="4271408"/>
            <a:ext cx="10604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85794" y="3060345"/>
            <a:ext cx="2592288" cy="1046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Provider</a:t>
            </a:r>
            <a:r>
              <a:rPr lang="en-US" sz="1400" dirty="0" smtClean="0"/>
              <a:t> </a:t>
            </a:r>
            <a:r>
              <a:rPr lang="en-US" sz="1600" dirty="0" smtClean="0"/>
              <a:t>contains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600" dirty="0" smtClean="0"/>
              <a:t> which changes every now and them</a:t>
            </a:r>
          </a:p>
          <a:p>
            <a:pPr marL="0" lvl="1"/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7608459" y="3060345"/>
            <a:ext cx="2446335" cy="11079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b="1" dirty="0" smtClean="0">
                <a:latin typeface="Consolas" pitchFamily="49" charset="0"/>
                <a:cs typeface="Consolas" pitchFamily="49" charset="0"/>
              </a:rPr>
              <a:t>Consumer</a:t>
            </a:r>
            <a:r>
              <a:rPr lang="en-US" sz="1400" dirty="0" smtClean="0"/>
              <a:t> </a:t>
            </a:r>
            <a:r>
              <a:rPr lang="en-US" sz="1600" dirty="0" smtClean="0"/>
              <a:t>uses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en-US" dirty="0"/>
              <a:t> </a:t>
            </a:r>
            <a:r>
              <a:rPr lang="en-US" sz="1600" dirty="0" smtClean="0"/>
              <a:t>and would like to do some update based on changes in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62139" y="3501008"/>
            <a:ext cx="2696263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 algn="ctr"/>
            <a:r>
              <a:rPr lang="en-US" sz="1600" i="1" dirty="0"/>
              <a:t>How can we realize </a:t>
            </a:r>
            <a:r>
              <a:rPr lang="en-US" sz="1600" i="1" dirty="0" smtClean="0"/>
              <a:t>this coupling?</a:t>
            </a:r>
            <a:endParaRPr lang="en-US" sz="1600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38122" y="4515883"/>
            <a:ext cx="2122181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34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Discuss pros and cons of these typical </a:t>
            </a:r>
            <a:r>
              <a:rPr lang="en-US" sz="4000" dirty="0" smtClean="0"/>
              <a:t>solutions:</a:t>
            </a:r>
            <a:endParaRPr lang="da-DK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 marL="285750" indent="-285750"/>
            <a:r>
              <a:rPr lang="en-US" sz="1800" dirty="0">
                <a:latin typeface="Consolas" pitchFamily="49" charset="0"/>
                <a:cs typeface="Consolas" pitchFamily="49" charset="0"/>
              </a:rPr>
              <a:t>Provider</a:t>
            </a:r>
            <a:r>
              <a:rPr lang="en-US" dirty="0"/>
              <a:t> notifies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Consumer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when data changes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/>
            <a:r>
              <a:rPr lang="en-US" sz="1800" dirty="0">
                <a:latin typeface="Consolas" pitchFamily="49" charset="0"/>
                <a:cs typeface="Consolas" pitchFamily="49" charset="0"/>
              </a:rPr>
              <a:t>Consumer</a:t>
            </a:r>
            <a:r>
              <a:rPr lang="en-US" dirty="0"/>
              <a:t> polls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Provider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476" y="1258208"/>
            <a:ext cx="5214792" cy="186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09" y="3389829"/>
            <a:ext cx="4740720" cy="308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73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Simple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Content Placeholder 4" descr="http://www.research.ibm.com/designpatterns/images/observer-motivation.gif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419" y="1587753"/>
            <a:ext cx="7133983" cy="3682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2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GoF</a:t>
            </a:r>
            <a:r>
              <a:rPr lang="da-DK" dirty="0" smtClean="0"/>
              <a:t> Observer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400" dirty="0"/>
              <a:t>We need some mechanism that…</a:t>
            </a:r>
            <a:endParaRPr lang="en-US" sz="10400" dirty="0"/>
          </a:p>
          <a:p>
            <a:pPr lvl="1"/>
            <a:r>
              <a:rPr lang="en-US" dirty="0"/>
              <a:t>allows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Consumers</a:t>
            </a:r>
            <a:r>
              <a:rPr lang="en-US" dirty="0"/>
              <a:t> to be added to the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Provider</a:t>
            </a:r>
            <a:r>
              <a:rPr lang="en-US" sz="1800" dirty="0"/>
              <a:t> </a:t>
            </a:r>
            <a:r>
              <a:rPr lang="en-US" dirty="0"/>
              <a:t>without changing the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Provider</a:t>
            </a:r>
            <a:r>
              <a:rPr lang="en-US" dirty="0"/>
              <a:t> (i.e. adhere to OCP)</a:t>
            </a:r>
          </a:p>
          <a:p>
            <a:pPr lvl="1"/>
            <a:r>
              <a:rPr lang="en-US" dirty="0"/>
              <a:t>allows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Provider</a:t>
            </a:r>
            <a:r>
              <a:rPr lang="en-US" dirty="0"/>
              <a:t> to inform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Consumers</a:t>
            </a:r>
            <a:r>
              <a:rPr lang="en-US" dirty="0"/>
              <a:t> of data changes (i.e. promotes low coupling)</a:t>
            </a:r>
          </a:p>
          <a:p>
            <a:pPr lvl="1"/>
            <a:r>
              <a:rPr lang="en-US" dirty="0"/>
              <a:t>allows many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Consumers</a:t>
            </a:r>
            <a:r>
              <a:rPr lang="en-US" dirty="0"/>
              <a:t> to be informed on updates of same data</a:t>
            </a:r>
          </a:p>
          <a:p>
            <a:endParaRPr lang="en-US" sz="2400" dirty="0"/>
          </a:p>
          <a:p>
            <a:r>
              <a:rPr lang="en-US" sz="2400" dirty="0"/>
              <a:t>We need….</a:t>
            </a:r>
            <a:r>
              <a:rPr lang="en-US" sz="2400" dirty="0" err="1"/>
              <a:t>GoF</a:t>
            </a:r>
            <a:r>
              <a:rPr lang="en-US" sz="2400" dirty="0"/>
              <a:t> Observer!</a:t>
            </a:r>
          </a:p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460" y="3000544"/>
            <a:ext cx="2088232" cy="3236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3022916" y="4437104"/>
            <a:ext cx="4176464" cy="1368152"/>
          </a:xfrm>
          <a:prstGeom prst="wedgeRoundRectCallout">
            <a:avLst>
              <a:gd name="adj1" fmla="val 99500"/>
              <a:gd name="adj2" fmla="val -1310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dirty="0" smtClean="0"/>
              <a:t>Define </a:t>
            </a:r>
            <a:r>
              <a:rPr lang="en-US" dirty="0"/>
              <a:t>a one-to-many dependency between objects so that when one object changes state, all its dependents are notified and updated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49213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Observer class diagram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Rectangle 4"/>
          <p:cNvSpPr/>
          <p:nvPr/>
        </p:nvSpPr>
        <p:spPr>
          <a:xfrm>
            <a:off x="2543455" y="1135377"/>
            <a:ext cx="2592288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Subject</a:t>
            </a:r>
            <a:r>
              <a:rPr lang="en-US" sz="1600" dirty="0"/>
              <a:t> </a:t>
            </a:r>
            <a:r>
              <a:rPr lang="en-US" sz="1600" dirty="0" smtClean="0"/>
              <a:t>is an abstract base class for all data subjects</a:t>
            </a:r>
          </a:p>
          <a:p>
            <a:pPr marL="0" lvl="1"/>
            <a:r>
              <a:rPr lang="en-US" sz="1600" dirty="0" smtClean="0"/>
              <a:t>(i.e. things that get </a:t>
            </a:r>
            <a:r>
              <a:rPr lang="en-US" sz="1600" i="1" dirty="0" smtClean="0"/>
              <a:t>updated</a:t>
            </a:r>
            <a:r>
              <a:rPr lang="en-US" sz="1600" dirty="0" smtClean="0"/>
              <a:t>)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7291301" y="1063369"/>
            <a:ext cx="2592288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smtClean="0">
                <a:latin typeface="Consolas" pitchFamily="49" charset="0"/>
                <a:cs typeface="Consolas" pitchFamily="49" charset="0"/>
              </a:rPr>
              <a:t>Observer </a:t>
            </a:r>
            <a:r>
              <a:rPr lang="en-US" sz="1600" dirty="0" smtClean="0"/>
              <a:t>is an interface that must be implemented by all classes that wish to be informed of data changes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099009" y="5311841"/>
            <a:ext cx="2964726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ConcreteSubject</a:t>
            </a:r>
            <a:r>
              <a:rPr lang="en-US" sz="1600" dirty="0"/>
              <a:t> </a:t>
            </a:r>
            <a:r>
              <a:rPr lang="en-US" sz="1600" dirty="0" smtClean="0"/>
              <a:t>inherits from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Subject</a:t>
            </a:r>
            <a:r>
              <a:rPr lang="en-US" sz="1600" dirty="0"/>
              <a:t>. </a:t>
            </a:r>
            <a:r>
              <a:rPr lang="en-US" sz="1600" dirty="0" smtClean="0"/>
              <a:t>This is the actual class that must be monitored (in our case,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Provider</a:t>
            </a:r>
            <a:r>
              <a:rPr lang="en-US" sz="1600" dirty="0" smtClean="0"/>
              <a:t>)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291301" y="5344940"/>
            <a:ext cx="331705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ConcreteObserver</a:t>
            </a:r>
            <a:r>
              <a:rPr lang="en-US" sz="1600" dirty="0"/>
              <a:t> </a:t>
            </a:r>
            <a:r>
              <a:rPr lang="en-US" sz="1600" dirty="0" smtClean="0"/>
              <a:t>implements the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Observer</a:t>
            </a:r>
            <a:r>
              <a:rPr lang="en-US" sz="1600" dirty="0" smtClean="0"/>
              <a:t> interface. This is the actual class that must receive updates (in our case,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Po</a:t>
            </a:r>
            <a:r>
              <a:rPr lang="en-US" sz="1600" dirty="0" smtClean="0"/>
              <a:t>)</a:t>
            </a:r>
            <a:endParaRPr lang="en-US" sz="14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4" y="2215497"/>
            <a:ext cx="4008437" cy="302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01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Naming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None/>
            </a:pPr>
            <a:r>
              <a:rPr lang="da-DK" sz="3200" dirty="0" err="1" smtClean="0"/>
              <a:t>Subject</a:t>
            </a:r>
            <a:r>
              <a:rPr lang="da-DK" sz="3200" dirty="0" smtClean="0"/>
              <a:t>, </a:t>
            </a:r>
            <a:r>
              <a:rPr lang="da-DK" sz="3200" dirty="0" err="1" smtClean="0"/>
              <a:t>provider</a:t>
            </a:r>
            <a:r>
              <a:rPr lang="da-DK" sz="3200" dirty="0" smtClean="0"/>
              <a:t>, </a:t>
            </a:r>
            <a:r>
              <a:rPr lang="da-DK" sz="3200" dirty="0" err="1" smtClean="0"/>
              <a:t>observable</a:t>
            </a:r>
            <a:endParaRPr lang="da-DK" sz="3200" dirty="0"/>
          </a:p>
          <a:p>
            <a:pPr marL="889199" lvl="1" indent="-457200"/>
            <a:r>
              <a:rPr lang="da-DK" sz="2400" dirty="0" smtClean="0"/>
              <a:t>Just </a:t>
            </a:r>
            <a:r>
              <a:rPr lang="da-DK" sz="2400" dirty="0" err="1" smtClean="0"/>
              <a:t>different</a:t>
            </a:r>
            <a:r>
              <a:rPr lang="da-DK" sz="2400" dirty="0" smtClean="0"/>
              <a:t> </a:t>
            </a:r>
            <a:r>
              <a:rPr lang="da-DK" sz="2400" dirty="0" err="1" smtClean="0"/>
              <a:t>names</a:t>
            </a:r>
            <a:r>
              <a:rPr lang="da-DK" sz="2400" dirty="0" smtClean="0"/>
              <a:t> for the same </a:t>
            </a:r>
            <a:r>
              <a:rPr lang="da-DK" sz="2400" dirty="0" err="1" smtClean="0"/>
              <a:t>thing</a:t>
            </a:r>
            <a:r>
              <a:rPr lang="da-DK" sz="2400" dirty="0" smtClean="0"/>
              <a:t>.</a:t>
            </a:r>
          </a:p>
          <a:p>
            <a:pPr>
              <a:buNone/>
            </a:pPr>
            <a:endParaRPr lang="da-DK" sz="3200" dirty="0" smtClean="0"/>
          </a:p>
          <a:p>
            <a:pPr>
              <a:buNone/>
            </a:pPr>
            <a:endParaRPr lang="da-DK" sz="3200" dirty="0"/>
          </a:p>
          <a:p>
            <a:pPr>
              <a:buNone/>
            </a:pPr>
            <a:r>
              <a:rPr lang="da-DK" sz="3200" dirty="0" smtClean="0"/>
              <a:t>Consumer, observer</a:t>
            </a:r>
          </a:p>
          <a:p>
            <a:pPr marL="889199" lvl="1" indent="-457200"/>
            <a:r>
              <a:rPr lang="da-DK" sz="2800" dirty="0" err="1" smtClean="0"/>
              <a:t>Also</a:t>
            </a:r>
            <a:r>
              <a:rPr lang="da-DK" sz="2800" dirty="0" smtClean="0"/>
              <a:t> just </a:t>
            </a:r>
            <a:r>
              <a:rPr lang="da-DK" sz="2800" dirty="0" err="1"/>
              <a:t>different</a:t>
            </a:r>
            <a:r>
              <a:rPr lang="da-DK" sz="2800" dirty="0"/>
              <a:t> </a:t>
            </a:r>
            <a:r>
              <a:rPr lang="da-DK" sz="2800" dirty="0" err="1"/>
              <a:t>names</a:t>
            </a:r>
            <a:r>
              <a:rPr lang="da-DK" sz="2800" dirty="0"/>
              <a:t> for the same </a:t>
            </a:r>
            <a:r>
              <a:rPr lang="da-DK" sz="2800" dirty="0" err="1" smtClean="0"/>
              <a:t>thing</a:t>
            </a:r>
            <a:r>
              <a:rPr lang="da-DK" sz="2800" dirty="0" smtClean="0"/>
              <a:t>.</a:t>
            </a:r>
            <a:endParaRPr lang="da-DK" sz="2800" dirty="0"/>
          </a:p>
          <a:p>
            <a:pPr>
              <a:buNone/>
            </a:pPr>
            <a:endParaRPr lang="da-DK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561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Notifications, </a:t>
            </a:r>
            <a:r>
              <a:rPr lang="da-DK" dirty="0" err="1" smtClean="0"/>
              <a:t>sequence</a:t>
            </a:r>
            <a:r>
              <a:rPr lang="da-DK" dirty="0" smtClean="0"/>
              <a:t> diagram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84" y="1359542"/>
            <a:ext cx="8643911" cy="5325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54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observers</a:t>
            </a:r>
            <a:r>
              <a:rPr lang="da-DK" dirty="0" smtClean="0"/>
              <a:t> to </a:t>
            </a:r>
            <a:r>
              <a:rPr lang="da-DK" dirty="0" err="1" smtClean="0"/>
              <a:t>one</a:t>
            </a:r>
            <a:r>
              <a:rPr lang="da-DK" dirty="0" smtClean="0"/>
              <a:t> </a:t>
            </a:r>
            <a:r>
              <a:rPr lang="da-DK" dirty="0" err="1" smtClean="0"/>
              <a:t>observable</a:t>
            </a:r>
            <a:endParaRPr lang="da-DK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93810" y="4805265"/>
            <a:ext cx="10801203" cy="1432039"/>
          </a:xfrm>
        </p:spPr>
        <p:txBody>
          <a:bodyPr/>
          <a:lstStyle/>
          <a:p>
            <a:r>
              <a:rPr lang="da-DK" dirty="0" smtClean="0"/>
              <a:t>Let the </a:t>
            </a:r>
            <a:r>
              <a:rPr lang="da-DK" dirty="0" err="1" smtClean="0"/>
              <a:t>subject</a:t>
            </a:r>
            <a:r>
              <a:rPr lang="da-DK" dirty="0" smtClean="0"/>
              <a:t> hold a list of </a:t>
            </a:r>
            <a:r>
              <a:rPr lang="da-DK" dirty="0" err="1" smtClean="0"/>
              <a:t>observers</a:t>
            </a:r>
            <a:r>
              <a:rPr lang="da-DK" dirty="0" smtClean="0"/>
              <a:t>.</a:t>
            </a:r>
          </a:p>
          <a:p>
            <a:r>
              <a:rPr lang="da-DK" dirty="0" err="1" smtClean="0"/>
              <a:t>Then</a:t>
            </a:r>
            <a:r>
              <a:rPr lang="da-DK" dirty="0" smtClean="0"/>
              <a:t> </a:t>
            </a:r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observers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attach</a:t>
            </a:r>
            <a:r>
              <a:rPr lang="da-DK" dirty="0" smtClean="0"/>
              <a:t> to the same </a:t>
            </a:r>
            <a:r>
              <a:rPr lang="da-DK" dirty="0" err="1" smtClean="0"/>
              <a:t>subject</a:t>
            </a:r>
            <a:r>
              <a:rPr lang="da-DK" dirty="0" smtClean="0"/>
              <a:t>.</a:t>
            </a:r>
          </a:p>
          <a:p>
            <a:r>
              <a:rPr lang="da-DK" dirty="0" smtClean="0"/>
              <a:t>An observer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remove</a:t>
            </a:r>
            <a:r>
              <a:rPr lang="da-DK" dirty="0" smtClean="0"/>
              <a:t> it </a:t>
            </a:r>
            <a:r>
              <a:rPr lang="da-DK" dirty="0" err="1" smtClean="0"/>
              <a:t>self</a:t>
            </a:r>
            <a:r>
              <a:rPr lang="da-DK" dirty="0" smtClean="0"/>
              <a:t> from the list, by </a:t>
            </a:r>
            <a:r>
              <a:rPr lang="da-DK" dirty="0" err="1" smtClean="0"/>
              <a:t>calling</a:t>
            </a:r>
            <a:r>
              <a:rPr lang="da-DK" dirty="0" smtClean="0"/>
              <a:t> </a:t>
            </a:r>
            <a:r>
              <a:rPr lang="da-DK" i="1" dirty="0" err="1" smtClean="0"/>
              <a:t>Detach</a:t>
            </a:r>
            <a:r>
              <a:rPr lang="da-DK" i="1" dirty="0" smtClean="0"/>
              <a:t>.</a:t>
            </a:r>
          </a:p>
          <a:p>
            <a:endParaRPr lang="da-DK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087" y="1426433"/>
            <a:ext cx="3701910" cy="278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5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U 16: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492</Words>
  <Application>Microsoft Office PowerPoint</Application>
  <PresentationFormat>Custom</PresentationFormat>
  <Paragraphs>77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AU Passata</vt:lpstr>
      <vt:lpstr>AU Passata Light</vt:lpstr>
      <vt:lpstr>AU Peto</vt:lpstr>
      <vt:lpstr>Calibri</vt:lpstr>
      <vt:lpstr>Consolas</vt:lpstr>
      <vt:lpstr>Georgia</vt:lpstr>
      <vt:lpstr>1_AU 16:9</vt:lpstr>
      <vt:lpstr>Design pattern: Observer</vt:lpstr>
      <vt:lpstr>The general “data-update” problem</vt:lpstr>
      <vt:lpstr>Discuss pros and cons of these typical solutions:</vt:lpstr>
      <vt:lpstr>Simple example</vt:lpstr>
      <vt:lpstr>GoF Observer</vt:lpstr>
      <vt:lpstr>Observer class diagram</vt:lpstr>
      <vt:lpstr>Naming</vt:lpstr>
      <vt:lpstr>Notifications, sequence diagram</vt:lpstr>
      <vt:lpstr>Many observers to one observable</vt:lpstr>
      <vt:lpstr>Push variant</vt:lpstr>
      <vt:lpstr>Push vs. pull</vt:lpstr>
      <vt:lpstr>GoF Observer –  handling subjects of different types</vt:lpstr>
      <vt:lpstr>C# Speficics: delegates and events</vt:lpstr>
      <vt:lpstr>Dependency Inversion Principle</vt:lpstr>
      <vt:lpstr>Summary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for testability</dc:title>
  <dc:creator>Michael Sørensen Loft</dc:creator>
  <cp:lastModifiedBy>Michael Sørensen Loft</cp:lastModifiedBy>
  <cp:revision>29</cp:revision>
  <dcterms:modified xsi:type="dcterms:W3CDTF">2017-05-17T10:40:35Z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auoffice</vt:lpwstr>
  </property>
  <property fmtid="{D5CDD505-2E9C-101B-9397-08002B2CF9AE}" pid="3" name="TemplateId">
    <vt:lpwstr>636196524199658508</vt:lpwstr>
  </property>
  <property fmtid="{D5CDD505-2E9C-101B-9397-08002B2CF9AE}" pid="4" name="UserProfileId">
    <vt:lpwstr>636293190284306850</vt:lpwstr>
  </property>
  <property fmtid="{D5CDD505-2E9C-101B-9397-08002B2CF9AE}" pid="5" name="TemplafyTimeStamp">
    <vt:lpwstr>2017-02-24T14:35:30.3621506Z</vt:lpwstr>
  </property>
  <property fmtid="{D5CDD505-2E9C-101B-9397-08002B2CF9AE}" pid="6" name="OfficeID">
    <vt:lpwstr>2136</vt:lpwstr>
  </property>
  <property fmtid="{D5CDD505-2E9C-101B-9397-08002B2CF9AE}" pid="7" name="colorthemechange">
    <vt:lpwstr>True</vt:lpwstr>
  </property>
  <property fmtid="{D5CDD505-2E9C-101B-9397-08002B2CF9AE}" pid="8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9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10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11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12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13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14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15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6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7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8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9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20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21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22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23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24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25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6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7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8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9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30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31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32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33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34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35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6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7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8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9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40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41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42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43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44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45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6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7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8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9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50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51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52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53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54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55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6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7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8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9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60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61" name="PluginDependencies_53">
    <vt:lpwstr>taSource","dependencyId":":","dependencyVersion":null},{"dependencyType":"DataSource","dependencyId":":","dependencyVersion":null},{"dependencyType":"DataSource","dependencyId":":","dependencyVersion":null},{"dependencyType":"DataSource","dependencyId":":</vt:lpwstr>
  </property>
  <property fmtid="{D5CDD505-2E9C-101B-9397-08002B2CF9AE}" pid="62" name="PluginDependencies_54">
    <vt:lpwstr>","dependencyVersion":null},{"dependencyType":"DataSource","dependencyId":":","dependencyVersion":null},{"dependencyType":"DataSource","dependencyId":":","dependencyVersion":null}],"635926855539746206:636045261152541359":[],"635926855539746206:63604526115</vt:lpwstr>
  </property>
  <property fmtid="{D5CDD505-2E9C-101B-9397-08002B2CF9AE}" pid="63" name="PluginDependencies_55">
    <vt:lpwstr>2541360":[],"635926855539746206:636045261152541361":[],"635926855539746206:636045261152541362":[],"635926855539746206:636201755725570107":[],"635926855539746206:636202472501229023":[],"636198984014436113:636201083184391135":[],"636198984014436113:63620242</vt:lpwstr>
  </property>
  <property fmtid="{D5CDD505-2E9C-101B-9397-08002B2CF9AE}" pid="64" name="PluginDependencies_56">
    <vt:lpwstr>7959546802":[],"636196757971227492:636196758752615800":[],"636196757971227492:636204959842030361":[],"635690283596553901:635756574568773657":[]}</vt:lpwstr>
  </property>
</Properties>
</file>