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310" r:id="rId4"/>
    <p:sldId id="311" r:id="rId5"/>
    <p:sldId id="334" r:id="rId6"/>
    <p:sldId id="312" r:id="rId7"/>
    <p:sldId id="319" r:id="rId8"/>
    <p:sldId id="328" r:id="rId9"/>
    <p:sldId id="321" r:id="rId10"/>
    <p:sldId id="329" r:id="rId11"/>
    <p:sldId id="331" r:id="rId12"/>
    <p:sldId id="335" r:id="rId13"/>
    <p:sldId id="336" r:id="rId14"/>
    <p:sldId id="325" r:id="rId15"/>
    <p:sldId id="324" r:id="rId16"/>
    <p:sldId id="322" r:id="rId17"/>
    <p:sldId id="323" r:id="rId18"/>
    <p:sldId id="332" r:id="rId19"/>
    <p:sldId id="326" r:id="rId20"/>
    <p:sldId id="309" r:id="rId21"/>
    <p:sldId id="333" r:id="rId22"/>
    <p:sldId id="327" r:id="rId23"/>
    <p:sldId id="314" r:id="rId24"/>
    <p:sldId id="318" r:id="rId25"/>
    <p:sldId id="315" r:id="rId26"/>
    <p:sldId id="316" r:id="rId27"/>
    <p:sldId id="317" r:id="rId28"/>
    <p:sldId id="259" r:id="rId29"/>
    <p:sldId id="257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229" autoAdjust="0"/>
  </p:normalViewPr>
  <p:slideViewPr>
    <p:cSldViewPr snapToGrid="0" showGuides="1">
      <p:cViewPr varScale="1">
        <p:scale>
          <a:sx n="101" d="100"/>
          <a:sy n="101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22.11.2021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Re-</a:t>
            </a:r>
            <a:r>
              <a:rPr lang="da-DK" dirty="0" err="1"/>
              <a:t>cap</a:t>
            </a:r>
            <a:r>
              <a:rPr lang="da-DK" dirty="0"/>
              <a:t> on </a:t>
            </a:r>
            <a:r>
              <a:rPr lang="da-DK" dirty="0" err="1"/>
              <a:t>some</a:t>
            </a:r>
            <a:r>
              <a:rPr lang="da-DK" dirty="0"/>
              <a:t> of the </a:t>
            </a:r>
            <a:r>
              <a:rPr lang="da-DK" dirty="0" err="1"/>
              <a:t>material</a:t>
            </a:r>
            <a:r>
              <a:rPr lang="da-DK" dirty="0"/>
              <a:t> from last time. </a:t>
            </a:r>
          </a:p>
          <a:p>
            <a:pPr lvl="1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baseline="0" dirty="0"/>
              <a:t> a </a:t>
            </a:r>
            <a:r>
              <a:rPr lang="da-DK" baseline="0" dirty="0" err="1"/>
              <a:t>way</a:t>
            </a:r>
            <a:r>
              <a:rPr lang="da-DK" baseline="0" dirty="0"/>
              <a:t> to </a:t>
            </a:r>
            <a:r>
              <a:rPr lang="da-DK" baseline="0" dirty="0" err="1"/>
              <a:t>build</a:t>
            </a:r>
            <a:r>
              <a:rPr lang="da-DK" baseline="0" dirty="0"/>
              <a:t> </a:t>
            </a:r>
            <a:r>
              <a:rPr lang="da-DK" baseline="0" dirty="0" err="1"/>
              <a:t>different</a:t>
            </a:r>
            <a:r>
              <a:rPr lang="da-DK" baseline="0" dirty="0"/>
              <a:t> versions of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32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overwrite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The bad</a:t>
            </a:r>
            <a:r>
              <a:rPr lang="da-DK" baseline="0" dirty="0"/>
              <a:t> file </a:t>
            </a:r>
            <a:r>
              <a:rPr lang="da-DK" baseline="0" dirty="0" err="1"/>
              <a:t>may</a:t>
            </a:r>
            <a:r>
              <a:rPr lang="da-DK" baseline="0" dirty="0"/>
              <a:t> just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little</a:t>
            </a:r>
            <a:r>
              <a:rPr lang="da-DK" baseline="0" dirty="0"/>
              <a:t> </a:t>
            </a:r>
            <a:r>
              <a:rPr lang="da-DK" baseline="0" dirty="0" err="1"/>
              <a:t>malformed</a:t>
            </a:r>
            <a:r>
              <a:rPr lang="da-DK" baseline="0" dirty="0"/>
              <a:t> and the user </a:t>
            </a:r>
            <a:r>
              <a:rPr lang="da-DK" baseline="0" dirty="0" err="1"/>
              <a:t>may</a:t>
            </a:r>
            <a:r>
              <a:rPr lang="da-DK" baseline="0" dirty="0"/>
              <a:t> have </a:t>
            </a:r>
            <a:r>
              <a:rPr lang="da-DK" baseline="0" dirty="0" err="1"/>
              <a:t>spent</a:t>
            </a:r>
            <a:r>
              <a:rPr lang="da-DK" baseline="0" dirty="0"/>
              <a:t> a long time </a:t>
            </a:r>
            <a:r>
              <a:rPr lang="da-DK" baseline="0" dirty="0" err="1"/>
              <a:t>configuring</a:t>
            </a:r>
            <a:r>
              <a:rPr lang="da-DK" baseline="0" dirty="0"/>
              <a:t> the </a:t>
            </a:r>
            <a:r>
              <a:rPr lang="da-DK" baseline="0" dirty="0" err="1"/>
              <a:t>application</a:t>
            </a:r>
            <a:r>
              <a:rPr lang="da-DK" baseline="0" dirty="0"/>
              <a:t>.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don’t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</a:t>
            </a:r>
            <a:r>
              <a:rPr lang="da-DK" baseline="0" dirty="0" err="1"/>
              <a:t>throw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</a:t>
            </a:r>
            <a:r>
              <a:rPr lang="da-DK" baseline="0" dirty="0" err="1"/>
              <a:t>away</a:t>
            </a:r>
            <a:r>
              <a:rPr lang="da-DK" baseline="0" dirty="0"/>
              <a:t>, just </a:t>
            </a:r>
            <a:r>
              <a:rPr lang="da-DK" baseline="0" dirty="0" err="1"/>
              <a:t>because</a:t>
            </a:r>
            <a:r>
              <a:rPr lang="da-DK" baseline="0" dirty="0"/>
              <a:t> of a </a:t>
            </a:r>
            <a:r>
              <a:rPr lang="da-DK" baseline="0" dirty="0" err="1"/>
              <a:t>spelling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or a missing end tag.</a:t>
            </a:r>
          </a:p>
          <a:p>
            <a:pPr lvl="1"/>
            <a:r>
              <a:rPr lang="da-DK" baseline="0" dirty="0" err="1"/>
              <a:t>Also</a:t>
            </a:r>
            <a:r>
              <a:rPr lang="da-DK" baseline="0" dirty="0"/>
              <a:t>, the default </a:t>
            </a:r>
            <a:r>
              <a:rPr lang="da-DK" baseline="0" dirty="0" err="1"/>
              <a:t>configuration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what</a:t>
            </a:r>
            <a:r>
              <a:rPr lang="da-DK" baseline="0" dirty="0"/>
              <a:t> a user </a:t>
            </a:r>
            <a:r>
              <a:rPr lang="da-DK" baseline="0" dirty="0" err="1"/>
              <a:t>wants</a:t>
            </a:r>
            <a:r>
              <a:rPr lang="da-DK" baseline="0" dirty="0"/>
              <a:t>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474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5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682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19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01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144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903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6899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54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82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Re-</a:t>
            </a:r>
            <a:r>
              <a:rPr lang="da-DK" dirty="0" err="1"/>
              <a:t>cap</a:t>
            </a:r>
            <a:r>
              <a:rPr lang="da-DK" dirty="0"/>
              <a:t> from last </a:t>
            </a:r>
            <a:r>
              <a:rPr lang="da-DK" dirty="0" err="1"/>
              <a:t>weeks</a:t>
            </a:r>
            <a:r>
              <a:rPr lang="da-DK" dirty="0"/>
              <a:t> </a:t>
            </a:r>
            <a:r>
              <a:rPr lang="da-DK" dirty="0" err="1"/>
              <a:t>lesson</a:t>
            </a:r>
            <a:r>
              <a:rPr lang="da-DK" dirty="0"/>
              <a:t> in </a:t>
            </a:r>
            <a:r>
              <a:rPr lang="da-DK" dirty="0" err="1"/>
              <a:t>factories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/>
              <a:t>Also</a:t>
            </a:r>
            <a:r>
              <a:rPr lang="da-DK" baseline="0" dirty="0"/>
              <a:t>, </a:t>
            </a:r>
            <a:r>
              <a:rPr lang="da-DK" baseline="0" dirty="0" err="1"/>
              <a:t>sometimes</a:t>
            </a:r>
            <a:r>
              <a:rPr lang="da-DK" baseline="0" dirty="0"/>
              <a:t>, the user is </a:t>
            </a:r>
            <a:r>
              <a:rPr lang="da-DK" baseline="0" dirty="0" err="1"/>
              <a:t>allowed</a:t>
            </a:r>
            <a:r>
              <a:rPr lang="da-DK" baseline="0" dirty="0"/>
              <a:t> to </a:t>
            </a:r>
            <a:r>
              <a:rPr lang="da-DK" baseline="0" dirty="0" err="1"/>
              <a:t>configure</a:t>
            </a:r>
            <a:r>
              <a:rPr lang="da-DK" baseline="0" dirty="0"/>
              <a:t> </a:t>
            </a:r>
            <a:r>
              <a:rPr lang="da-DK" baseline="0" dirty="0" err="1"/>
              <a:t>our</a:t>
            </a:r>
            <a:r>
              <a:rPr lang="da-DK" baseline="0" dirty="0"/>
              <a:t> software and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don’t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do </a:t>
            </a:r>
            <a:r>
              <a:rPr lang="da-DK" baseline="0" dirty="0" err="1"/>
              <a:t>that</a:t>
            </a:r>
            <a:r>
              <a:rPr lang="da-DK" baseline="0" dirty="0"/>
              <a:t> </a:t>
            </a:r>
            <a:r>
              <a:rPr lang="da-DK" baseline="0" dirty="0" err="1"/>
              <a:t>every</a:t>
            </a:r>
            <a:r>
              <a:rPr lang="da-DK" baseline="0" dirty="0"/>
              <a:t> time the program starts.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328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System.Configuration</a:t>
            </a:r>
            <a:r>
              <a:rPr lang="da-DK" baseline="0" dirty="0"/>
              <a:t> is the old/</a:t>
            </a:r>
            <a:r>
              <a:rPr lang="da-DK" baseline="0" dirty="0" err="1"/>
              <a:t>classic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of </a:t>
            </a:r>
            <a:r>
              <a:rPr lang="da-DK" baseline="0" dirty="0" err="1"/>
              <a:t>accessing</a:t>
            </a:r>
            <a:r>
              <a:rPr lang="da-DK" baseline="0" dirty="0"/>
              <a:t> </a:t>
            </a:r>
            <a:r>
              <a:rPr lang="da-DK" baseline="0" dirty="0" err="1"/>
              <a:t>key</a:t>
            </a:r>
            <a:r>
              <a:rPr lang="da-DK" baseline="0" dirty="0"/>
              <a:t>/</a:t>
            </a:r>
            <a:r>
              <a:rPr lang="da-DK" baseline="0" dirty="0" err="1"/>
              <a:t>value</a:t>
            </a:r>
            <a:r>
              <a:rPr lang="da-DK" baseline="0" dirty="0"/>
              <a:t> pairs in xml files.</a:t>
            </a:r>
          </a:p>
          <a:p>
            <a:r>
              <a:rPr lang="da-DK" baseline="0" dirty="0" err="1"/>
              <a:t>Microsoft.Extensions.Configuration</a:t>
            </a:r>
            <a:r>
              <a:rPr lang="da-DK" baseline="0" dirty="0"/>
              <a:t> has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developed</a:t>
            </a:r>
            <a:r>
              <a:rPr lang="da-DK" baseline="0" dirty="0"/>
              <a:t> in the ASP.NET Core </a:t>
            </a:r>
            <a:r>
              <a:rPr lang="da-DK" baseline="0" dirty="0" err="1"/>
              <a:t>context</a:t>
            </a:r>
            <a:r>
              <a:rPr lang="da-DK" baseline="0" dirty="0"/>
              <a:t> and is a </a:t>
            </a:r>
            <a:r>
              <a:rPr lang="da-DK" baseline="0" dirty="0" err="1"/>
              <a:t>great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of </a:t>
            </a:r>
            <a:r>
              <a:rPr lang="da-DK" baseline="0" dirty="0" err="1"/>
              <a:t>accessing</a:t>
            </a:r>
            <a:r>
              <a:rPr lang="da-DK" baseline="0" dirty="0"/>
              <a:t> </a:t>
            </a:r>
            <a:r>
              <a:rPr lang="da-DK" baseline="0" dirty="0" err="1"/>
              <a:t>configurations</a:t>
            </a:r>
            <a:r>
              <a:rPr lang="da-DK" baseline="0" dirty="0"/>
              <a:t> in multiple formats. </a:t>
            </a:r>
            <a:r>
              <a:rPr lang="da-DK" baseline="0" dirty="0" err="1"/>
              <a:t>Unfortunately</a:t>
            </a:r>
            <a:r>
              <a:rPr lang="da-DK" baseline="0" dirty="0"/>
              <a:t>, </a:t>
            </a:r>
            <a:r>
              <a:rPr lang="da-DK" baseline="0" dirty="0" err="1"/>
              <a:t>there</a:t>
            </a:r>
            <a:r>
              <a:rPr lang="da-DK" baseline="0" dirty="0"/>
              <a:t> is no support for </a:t>
            </a:r>
            <a:r>
              <a:rPr lang="da-DK" baseline="0" dirty="0" err="1"/>
              <a:t>writing</a:t>
            </a:r>
            <a:r>
              <a:rPr lang="da-DK" baseline="0" dirty="0"/>
              <a:t> to the </a:t>
            </a:r>
            <a:r>
              <a:rPr lang="da-DK" baseline="0" dirty="0" err="1"/>
              <a:t>configuration</a:t>
            </a:r>
            <a:r>
              <a:rPr lang="da-DK" baseline="0" dirty="0"/>
              <a:t> files.</a:t>
            </a:r>
          </a:p>
          <a:p>
            <a:r>
              <a:rPr lang="da-DK" baseline="0" dirty="0" err="1"/>
              <a:t>XMLSerializer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create</a:t>
            </a:r>
            <a:r>
              <a:rPr lang="da-DK" baseline="0" dirty="0"/>
              <a:t> an XML file from an </a:t>
            </a:r>
            <a:r>
              <a:rPr lang="da-DK" baseline="0" dirty="0" err="1"/>
              <a:t>object</a:t>
            </a:r>
            <a:r>
              <a:rPr lang="da-DK" baseline="0" dirty="0"/>
              <a:t> </a:t>
            </a:r>
            <a:r>
              <a:rPr lang="da-DK" baseline="0" dirty="0" err="1"/>
              <a:t>graph</a:t>
            </a:r>
            <a:r>
              <a:rPr lang="da-DK" baseline="0" dirty="0"/>
              <a:t> and load it back </a:t>
            </a:r>
            <a:r>
              <a:rPr lang="da-DK" baseline="0" dirty="0" err="1"/>
              <a:t>into</a:t>
            </a:r>
            <a:r>
              <a:rPr lang="da-DK" baseline="0" dirty="0"/>
              <a:t> the </a:t>
            </a:r>
            <a:r>
              <a:rPr lang="da-DK" baseline="0" dirty="0" err="1"/>
              <a:t>objects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DataContractJsonSerializer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load/save an </a:t>
            </a:r>
            <a:r>
              <a:rPr lang="da-DK" baseline="0" dirty="0" err="1"/>
              <a:t>object</a:t>
            </a:r>
            <a:r>
              <a:rPr lang="da-DK" baseline="0" dirty="0"/>
              <a:t> </a:t>
            </a:r>
            <a:r>
              <a:rPr lang="da-DK" baseline="0" dirty="0" err="1"/>
              <a:t>graph</a:t>
            </a:r>
            <a:r>
              <a:rPr lang="da-DK" baseline="0" dirty="0"/>
              <a:t>.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https://www.codeproject.com/Articles/1173468/Four-Ways-to-Read-Configuration-Setting-in-Csharp</a:t>
            </a:r>
          </a:p>
          <a:p>
            <a:r>
              <a:rPr lang="da-DK" dirty="0"/>
              <a:t>http://codesamplez.com/programming/serialize-deserialize-c-sharp-objects</a:t>
            </a:r>
          </a:p>
          <a:p>
            <a:r>
              <a:rPr lang="da-DK" dirty="0"/>
              <a:t>https://docs.microsoft.com/en-us/dotnet/framework/wcf/feature-details/how-to-serialize-and-deserialize-json-data</a:t>
            </a:r>
          </a:p>
          <a:p>
            <a:r>
              <a:rPr lang="da-DK" dirty="0"/>
              <a:t>https://docs.microsoft.com/en-us/aspnet/core/fundamentals/configuration?tabs=basicconfiguration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96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46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74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4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97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3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upload.wikimedia.org/wikipedia/commons/e/eb/Digital-clock-alarm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jreviews.com/reviews-cta/bonus.p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JsonSerializer</a:t>
            </a:r>
            <a:r>
              <a:rPr lang="da-DK" sz="3600" dirty="0"/>
              <a:t> – Save the </a:t>
            </a:r>
            <a:r>
              <a:rPr lang="da-DK" sz="3600" dirty="0" err="1"/>
              <a:t>configuration</a:t>
            </a:r>
            <a:endParaRPr lang="da-DK" sz="3600" dirty="0"/>
          </a:p>
        </p:txBody>
      </p:sp>
      <p:sp>
        <p:nvSpPr>
          <p:cNvPr id="4" name="Rectangle 3"/>
          <p:cNvSpPr/>
          <p:nvPr/>
        </p:nvSpPr>
        <p:spPr>
          <a:xfrm>
            <a:off x="503364" y="12865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Save(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json = 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JsonSerializer.Serialize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(path, json);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"TimeFormat":0,</a:t>
            </a:r>
          </a:p>
          <a:p>
            <a:r>
              <a:rPr lang="en-GB" dirty="0">
                <a:solidFill>
                  <a:schemeClr val="tx1"/>
                </a:solidFill>
              </a:rPr>
              <a:t>  "AlarmIsOn":false,</a:t>
            </a:r>
          </a:p>
          <a:p>
            <a:r>
              <a:rPr lang="en-GB" dirty="0">
                <a:solidFill>
                  <a:schemeClr val="tx1"/>
                </a:solidFill>
              </a:rPr>
              <a:t>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400" dirty="0" err="1">
                <a:latin typeface="Gill Sans MT" panose="020B0502020104020203" pitchFamily="34" charset="0"/>
              </a:rPr>
              <a:t>Use</a:t>
            </a:r>
            <a:r>
              <a:rPr lang="da-DK" sz="2400" dirty="0">
                <a:latin typeface="Gill Sans MT" panose="020B0502020104020203" pitchFamily="34" charset="0"/>
              </a:rPr>
              <a:t> the </a:t>
            </a:r>
            <a:r>
              <a:rPr lang="da-DK" sz="2400" dirty="0" err="1">
                <a:latin typeface="Gill Sans MT" panose="020B0502020104020203" pitchFamily="34" charset="0"/>
              </a:rPr>
              <a:t>DataContractJsonSerializer</a:t>
            </a:r>
            <a:r>
              <a:rPr lang="da-DK" sz="2400" dirty="0">
                <a:latin typeface="Gill Sans MT" panose="020B0502020104020203" pitchFamily="34" charset="0"/>
              </a:rPr>
              <a:t> to save the </a:t>
            </a:r>
            <a:r>
              <a:rPr lang="da-DK" sz="2400" dirty="0" err="1">
                <a:latin typeface="Gill Sans MT" panose="020B0502020104020203" pitchFamily="34" charset="0"/>
              </a:rPr>
              <a:t>object</a:t>
            </a:r>
            <a:r>
              <a:rPr lang="da-DK" sz="2400" dirty="0">
                <a:latin typeface="Gill Sans MT" panose="020B0502020104020203" pitchFamily="34" charset="0"/>
              </a:rPr>
              <a:t> as </a:t>
            </a:r>
            <a:r>
              <a:rPr lang="da-DK" sz="2400" dirty="0" err="1">
                <a:latin typeface="Gill Sans MT" panose="020B0502020104020203" pitchFamily="34" charset="0"/>
              </a:rPr>
              <a:t>Json</a:t>
            </a:r>
            <a:r>
              <a:rPr lang="da-DK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61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JsonSerializer</a:t>
            </a:r>
            <a:r>
              <a:rPr lang="da-DK" sz="3600" dirty="0"/>
              <a:t> – Load the </a:t>
            </a:r>
            <a:r>
              <a:rPr lang="da-DK" sz="3600" dirty="0" err="1"/>
              <a:t>configuration</a:t>
            </a:r>
            <a:endParaRPr lang="da-DK" sz="36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Load(string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(filename);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JsonSerializer.Deserialize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&gt;(text);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Locale":"US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"TimeFormat":2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400" dirty="0" err="1">
                <a:latin typeface="Gill Sans MT" panose="020B0502020104020203" pitchFamily="34" charset="0"/>
              </a:rPr>
              <a:t>Use</a:t>
            </a:r>
            <a:r>
              <a:rPr lang="da-DK" sz="2400" dirty="0">
                <a:latin typeface="Gill Sans MT" panose="020B0502020104020203" pitchFamily="34" charset="0"/>
              </a:rPr>
              <a:t> the </a:t>
            </a:r>
            <a:r>
              <a:rPr lang="en-GB" sz="2400" dirty="0" err="1"/>
              <a:t>JsonSerializer</a:t>
            </a:r>
            <a:r>
              <a:rPr lang="da-DK" sz="2400" dirty="0">
                <a:latin typeface="Gill Sans MT" panose="020B0502020104020203" pitchFamily="34" charset="0"/>
              </a:rPr>
              <a:t> to load the </a:t>
            </a:r>
            <a:r>
              <a:rPr lang="da-DK" sz="2400" dirty="0" err="1">
                <a:latin typeface="Gill Sans MT" panose="020B0502020104020203" pitchFamily="34" charset="0"/>
              </a:rPr>
              <a:t>object</a:t>
            </a:r>
            <a:r>
              <a:rPr lang="da-DK" sz="2400" dirty="0">
                <a:latin typeface="Gill Sans MT" panose="020B0502020104020203" pitchFamily="34" charset="0"/>
              </a:rPr>
              <a:t> from </a:t>
            </a:r>
            <a:r>
              <a:rPr lang="da-DK" sz="2400" dirty="0" err="1">
                <a:latin typeface="Gill Sans MT" panose="020B0502020104020203" pitchFamily="34" charset="0"/>
              </a:rPr>
              <a:t>Json</a:t>
            </a:r>
            <a:r>
              <a:rPr lang="da-DK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5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33040"/>
            <a:ext cx="6996662" cy="53790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NestedConfigurations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List&lt;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alarms { get; set; }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0800" y="2588964"/>
            <a:ext cx="4017836" cy="4123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[</a:t>
            </a:r>
          </a:p>
          <a:p>
            <a:r>
              <a:rPr lang="en-GB" dirty="0">
                <a:solidFill>
                  <a:schemeClr val="tx1"/>
                </a:solidFill>
              </a:rPr>
              <a:t>  {</a:t>
            </a:r>
          </a:p>
          <a:p>
            <a:r>
              <a:rPr lang="en-GB" dirty="0">
                <a:solidFill>
                  <a:schemeClr val="tx1"/>
                </a:solidFill>
              </a:rPr>
              <a:t>    "TimeFormat":0,</a:t>
            </a:r>
          </a:p>
          <a:p>
            <a:r>
              <a:rPr lang="en-GB" dirty="0">
                <a:solidFill>
                  <a:schemeClr val="tx1"/>
                </a:solidFill>
              </a:rPr>
              <a:t>    "AlarmIsOn":false,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  },</a:t>
            </a:r>
          </a:p>
          <a:p>
            <a:r>
              <a:rPr lang="en-GB" dirty="0">
                <a:solidFill>
                  <a:schemeClr val="tx1"/>
                </a:solidFill>
              </a:rPr>
              <a:t>  {</a:t>
            </a:r>
          </a:p>
          <a:p>
            <a:r>
              <a:rPr lang="en-GB" dirty="0">
                <a:solidFill>
                  <a:schemeClr val="tx1"/>
                </a:solidFill>
              </a:rPr>
              <a:t>    "TimeFormat":1,</a:t>
            </a:r>
          </a:p>
          <a:p>
            <a:r>
              <a:rPr lang="en-GB" dirty="0">
                <a:solidFill>
                  <a:schemeClr val="tx1"/>
                </a:solidFill>
              </a:rPr>
              <a:t>    "AlarmIsOn":true,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GB" dirty="0">
                <a:solidFill>
                  <a:schemeClr val="tx1"/>
                </a:solidFill>
              </a:rPr>
              <a:t>]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244906"/>
            <a:ext cx="4017836" cy="11788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Lists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also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serialized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31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- </a:t>
            </a:r>
            <a:r>
              <a:rPr lang="da-DK" dirty="0" err="1"/>
              <a:t>Attributes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4956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H12,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H24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JsonPropertyName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AlarmIsOn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Locale { get; set; }</a:t>
            </a:r>
          </a:p>
          <a:p>
            <a:r>
              <a:rPr lang="en-GB" dirty="0"/>
              <a:t>        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JsonIgnore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snoozed {get;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Attributes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</a:t>
            </a:r>
            <a:r>
              <a:rPr lang="da-DK" sz="2800" dirty="0" err="1">
                <a:latin typeface="Gill Sans MT" panose="020B0502020104020203" pitchFamily="34" charset="0"/>
              </a:rPr>
              <a:t>change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Json</a:t>
            </a:r>
            <a:r>
              <a:rPr lang="da-DK" sz="2800" dirty="0">
                <a:latin typeface="Gill Sans MT" panose="020B0502020104020203" pitchFamily="34" charset="0"/>
              </a:rPr>
              <a:t> element </a:t>
            </a:r>
            <a:r>
              <a:rPr lang="da-DK" sz="2800" dirty="0" err="1">
                <a:latin typeface="Gill Sans MT" panose="020B0502020104020203" pitchFamily="34" charset="0"/>
              </a:rPr>
              <a:t>name</a:t>
            </a:r>
            <a:r>
              <a:rPr lang="da-DK" sz="2800" dirty="0">
                <a:latin typeface="Gill Sans MT" panose="020B0502020104020203" pitchFamily="34" charset="0"/>
              </a:rPr>
              <a:t> or </a:t>
            </a:r>
            <a:r>
              <a:rPr lang="da-DK" sz="2800" dirty="0" err="1">
                <a:latin typeface="Gill Sans MT" panose="020B0502020104020203" pitchFamily="34" charset="0"/>
              </a:rPr>
              <a:t>ignore</a:t>
            </a:r>
            <a:r>
              <a:rPr lang="da-DK" sz="2800" dirty="0">
                <a:latin typeface="Gill Sans MT" panose="020B0502020104020203" pitchFamily="34" charset="0"/>
              </a:rPr>
              <a:t> a class </a:t>
            </a:r>
            <a:r>
              <a:rPr lang="da-DK" sz="2800" dirty="0" err="1">
                <a:latin typeface="Gill Sans MT" panose="020B0502020104020203" pitchFamily="34" charset="0"/>
              </a:rPr>
              <a:t>field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1" y="6494778"/>
            <a:ext cx="6929610" cy="2367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200" dirty="0">
                <a:latin typeface="Gill Sans MT" panose="020B0502020104020203" pitchFamily="34" charset="0"/>
              </a:rPr>
              <a:t>https://docs.microsoft.com/en-us/dotnet/standard/serialization/controlling-xml-serialization-using-attributes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DE260-C006-D248-906A-EB7A6381FE83}"/>
              </a:ext>
            </a:extLst>
          </p:cNvPr>
          <p:cNvSpPr/>
          <p:nvPr/>
        </p:nvSpPr>
        <p:spPr>
          <a:xfrm>
            <a:off x="7670800" y="36956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>
                <a:solidFill>
                  <a:schemeClr val="tx1"/>
                </a:solidFill>
                <a:latin typeface="Consolas" panose="020B0609020204030204" pitchFamily="49" charset="0"/>
              </a:rPr>
              <a:t> "IsOn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Locale":"US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"TimeFormat":2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3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JsonSerializer</a:t>
            </a:r>
            <a:r>
              <a:rPr lang="da-DK" dirty="0"/>
              <a:t> </a:t>
            </a:r>
            <a:r>
              <a:rPr lang="da-DK" dirty="0" err="1"/>
              <a:t>throws</a:t>
            </a:r>
            <a:r>
              <a:rPr lang="da-DK" dirty="0"/>
              <a:t> an </a:t>
            </a:r>
            <a:r>
              <a:rPr lang="da-DK" dirty="0" err="1"/>
              <a:t>exception</a:t>
            </a:r>
            <a:r>
              <a:rPr lang="da-DK" dirty="0"/>
              <a:t>, if the </a:t>
            </a:r>
            <a:r>
              <a:rPr lang="da-DK" dirty="0" err="1"/>
              <a:t>Json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de-</a:t>
            </a:r>
            <a:r>
              <a:rPr lang="da-DK" dirty="0" err="1"/>
              <a:t>serialized</a:t>
            </a:r>
            <a:r>
              <a:rPr lang="da-DK" dirty="0"/>
              <a:t> to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graph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handle </a:t>
            </a:r>
            <a:r>
              <a:rPr lang="da-DK" dirty="0" err="1"/>
              <a:t>this</a:t>
            </a:r>
            <a:r>
              <a:rPr lang="da-DK" dirty="0"/>
              <a:t> in the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/>
              <a:t>Provide the user with an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message</a:t>
            </a:r>
            <a:r>
              <a:rPr lang="da-DK" dirty="0"/>
              <a:t>, </a:t>
            </a:r>
            <a:r>
              <a:rPr lang="da-DK" dirty="0" err="1"/>
              <a:t>create</a:t>
            </a:r>
            <a:r>
              <a:rPr lang="da-DK" dirty="0"/>
              <a:t> a valid </a:t>
            </a:r>
            <a:r>
              <a:rPr lang="da-DK" dirty="0" err="1"/>
              <a:t>configuration</a:t>
            </a:r>
            <a:r>
              <a:rPr lang="da-DK" dirty="0"/>
              <a:t> file, </a:t>
            </a:r>
            <a:r>
              <a:rPr lang="da-DK" dirty="0" err="1"/>
              <a:t>which</a:t>
            </a:r>
            <a:r>
              <a:rPr lang="da-DK" dirty="0"/>
              <a:t> the user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modify</a:t>
            </a:r>
            <a:r>
              <a:rPr lang="da-DK" dirty="0"/>
              <a:t> and exit the program.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r>
              <a:rPr lang="da-DK" b="1" dirty="0" err="1"/>
              <a:t>Don’t</a:t>
            </a:r>
            <a:r>
              <a:rPr lang="da-DK" dirty="0"/>
              <a:t> </a:t>
            </a:r>
            <a:r>
              <a:rPr lang="da-DK" dirty="0" err="1"/>
              <a:t>overwrite</a:t>
            </a:r>
            <a:r>
              <a:rPr lang="da-DK" dirty="0"/>
              <a:t> the bad </a:t>
            </a:r>
            <a:r>
              <a:rPr lang="da-DK" dirty="0" err="1"/>
              <a:t>configuration</a:t>
            </a:r>
            <a:r>
              <a:rPr lang="da-DK" dirty="0"/>
              <a:t> file.</a:t>
            </a:r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like ”</a:t>
            </a:r>
            <a:r>
              <a:rPr lang="da-DK" b="1" dirty="0" err="1"/>
              <a:t>hospitalbed.config.default</a:t>
            </a:r>
            <a:r>
              <a:rPr lang="da-DK" dirty="0"/>
              <a:t>” </a:t>
            </a:r>
            <a:r>
              <a:rPr lang="da-DK" dirty="0" err="1"/>
              <a:t>instead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0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569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Save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static void Save(Configuration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fs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(path,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FileMode.Create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(Configuration));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serializer.Serialize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(fs, configuration);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fs.Close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&lt;Configuration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&gt;H24&lt;/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&gt;false&lt;/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&lt;Locale&gt;US&lt;/Locale&gt;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&lt;/Configuration&gt;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Use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to save the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as XML.</a:t>
            </a:r>
          </a:p>
        </p:txBody>
      </p:sp>
    </p:spTree>
    <p:extLst>
      <p:ext uri="{BB962C8B-B14F-4D97-AF65-F5344CB8AC3E}">
        <p14:creationId xmlns:p14="http://schemas.microsoft.com/office/powerpoint/2010/main" val="367603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Load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static Configuration Load(string path)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fs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(path,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FileMode.Open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(Configuration));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Configuration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(Configuration)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serializer.Deserialize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(fs);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fs.close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return configuration;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&lt;Configuration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&gt;H24&lt;/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&gt;false&lt;/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&lt;Locale&gt;US&lt;/Locale&gt;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&lt;/Configuration&gt;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Use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to load the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from XML.</a:t>
            </a:r>
          </a:p>
        </p:txBody>
      </p:sp>
    </p:spTree>
    <p:extLst>
      <p:ext uri="{BB962C8B-B14F-4D97-AF65-F5344CB8AC3E}">
        <p14:creationId xmlns:p14="http://schemas.microsoft.com/office/powerpoint/2010/main" val="181719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33040"/>
            <a:ext cx="6996662" cy="53790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List&lt;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 Alarms { get; set; }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= new List&lt;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Hour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Minute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bool Active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2588964"/>
            <a:ext cx="4017836" cy="4123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&gt;6&lt;/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&lt;Minute&gt;20&lt;/Minute&gt;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&lt;Active&gt;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&lt;/Active&gt;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&gt;6&lt;/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&lt;Minute&gt;30&lt;/Minute&gt;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&lt;Active&gt;false&lt;/Active&gt;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244906"/>
            <a:ext cx="4017836" cy="11788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Lists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also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serialized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07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- </a:t>
            </a:r>
            <a:r>
              <a:rPr lang="da-DK" dirty="0" err="1"/>
              <a:t>Attributes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4956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TaxRates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XmlElement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ElementName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TaxRate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")]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decimal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ReturnTaxRate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  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//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ignores this field.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XmlIgnore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string Comment;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Attributes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</a:t>
            </a:r>
            <a:r>
              <a:rPr lang="da-DK" sz="2800" dirty="0" err="1">
                <a:latin typeface="Gill Sans MT" panose="020B0502020104020203" pitchFamily="34" charset="0"/>
              </a:rPr>
              <a:t>change</a:t>
            </a:r>
            <a:r>
              <a:rPr lang="da-DK" sz="2800" dirty="0">
                <a:latin typeface="Gill Sans MT" panose="020B0502020104020203" pitchFamily="34" charset="0"/>
              </a:rPr>
              <a:t> the XML element </a:t>
            </a:r>
            <a:r>
              <a:rPr lang="da-DK" sz="2800" dirty="0" err="1">
                <a:latin typeface="Gill Sans MT" panose="020B0502020104020203" pitchFamily="34" charset="0"/>
              </a:rPr>
              <a:t>name</a:t>
            </a:r>
            <a:r>
              <a:rPr lang="da-DK" sz="2800" dirty="0">
                <a:latin typeface="Gill Sans MT" panose="020B0502020104020203" pitchFamily="34" charset="0"/>
              </a:rPr>
              <a:t> or </a:t>
            </a:r>
            <a:r>
              <a:rPr lang="da-DK" sz="2800" dirty="0" err="1">
                <a:latin typeface="Gill Sans MT" panose="020B0502020104020203" pitchFamily="34" charset="0"/>
              </a:rPr>
              <a:t>ignore</a:t>
            </a:r>
            <a:r>
              <a:rPr lang="da-DK" sz="2800" dirty="0">
                <a:latin typeface="Gill Sans MT" panose="020B0502020104020203" pitchFamily="34" charset="0"/>
              </a:rPr>
              <a:t> a class </a:t>
            </a:r>
            <a:r>
              <a:rPr lang="da-DK" sz="2800" dirty="0" err="1">
                <a:latin typeface="Gill Sans MT" panose="020B0502020104020203" pitchFamily="34" charset="0"/>
              </a:rPr>
              <a:t>field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1" y="6494778"/>
            <a:ext cx="6929610" cy="2367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200" dirty="0">
                <a:latin typeface="Gill Sans MT" panose="020B0502020104020203" pitchFamily="34" charset="0"/>
              </a:rPr>
              <a:t>https://docs.microsoft.com/en-us/dotnet/standard/serialization/controlling-xml-serialization-using-attributes</a:t>
            </a:r>
          </a:p>
        </p:txBody>
      </p:sp>
    </p:spTree>
    <p:extLst>
      <p:ext uri="{BB962C8B-B14F-4D97-AF65-F5344CB8AC3E}">
        <p14:creationId xmlns:p14="http://schemas.microsoft.com/office/powerpoint/2010/main" val="5275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to </a:t>
            </a:r>
            <a:r>
              <a:rPr lang="da-DK" dirty="0" err="1"/>
              <a:t>read</a:t>
            </a:r>
            <a:r>
              <a:rPr lang="da-DK" dirty="0"/>
              <a:t> and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Default </a:t>
            </a:r>
            <a:r>
              <a:rPr lang="da-DK" dirty="0" err="1"/>
              <a:t>configuration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the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8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Extra </a:t>
            </a:r>
            <a:r>
              <a:rPr lang="da-DK" dirty="0" err="1"/>
              <a:t>stuff</a:t>
            </a:r>
            <a:r>
              <a:rPr lang="da-DK" dirty="0"/>
              <a:t> – just for </a:t>
            </a:r>
            <a:r>
              <a:rPr lang="da-DK" dirty="0" err="1"/>
              <a:t>informational</a:t>
            </a:r>
            <a:r>
              <a:rPr lang="da-DK" dirty="0"/>
              <a:t> purpose!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4" y="2022959"/>
            <a:ext cx="10124472" cy="3442320"/>
          </a:xfrm>
        </p:spPr>
      </p:pic>
    </p:spTree>
    <p:extLst>
      <p:ext uri="{BB962C8B-B14F-4D97-AF65-F5344CB8AC3E}">
        <p14:creationId xmlns:p14="http://schemas.microsoft.com/office/powerpoint/2010/main" val="356891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5400" dirty="0" err="1"/>
              <a:t>Microsoft.Extensions.Configuration</a:t>
            </a:r>
            <a:endParaRPr lang="da-DK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9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Microsoft.Extensions.Configuration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63" y="1311965"/>
            <a:ext cx="10850436" cy="595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Installation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NuGet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manager.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3" y="2009423"/>
            <a:ext cx="11293526" cy="28222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Microsoft.Extensions.Configuration.FileExtensions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Microsoft.Extensions.Configuration.Json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Microsoft.Extensions.Configuration.Xml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Microsoft.Extensions.Configuration.Ini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Microsoft.Extensions.Configuration.Binder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</p:txBody>
      </p:sp>
    </p:spTree>
    <p:extLst>
      <p:ext uri="{BB962C8B-B14F-4D97-AF65-F5344CB8AC3E}">
        <p14:creationId xmlns:p14="http://schemas.microsoft.com/office/powerpoint/2010/main" val="27280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Key/Value </a:t>
            </a:r>
            <a:r>
              <a:rPr lang="da-DK" dirty="0" err="1"/>
              <a:t>access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135221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670782" y="3420533"/>
            <a:ext cx="10850436" cy="2133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3937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 JSON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ConfigurationDemo.json.config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AddJsonFile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 : "Configuration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39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an XML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ConfigurationDemo.xml.config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AddXmlFile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&lt;root&gt;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Demo XML&lt;/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&lt;/root&gt;</a:t>
            </a:r>
          </a:p>
        </p:txBody>
      </p:sp>
    </p:spTree>
    <p:extLst>
      <p:ext uri="{BB962C8B-B14F-4D97-AF65-F5344CB8AC3E}">
        <p14:creationId xmlns:p14="http://schemas.microsoft.com/office/powerpoint/2010/main" val="51836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an INI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ConfigurationDemo.ini.config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AddIniFile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    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8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Alarm </a:t>
            </a:r>
            <a:r>
              <a:rPr lang="da-DK" sz="1800" dirty="0" err="1"/>
              <a:t>clock</a:t>
            </a:r>
            <a:r>
              <a:rPr lang="da-DK" sz="1800" dirty="0"/>
              <a:t>: </a:t>
            </a:r>
            <a:r>
              <a:rPr lang="da-DK" sz="1800" dirty="0">
                <a:hlinkClick r:id="rId2"/>
              </a:rPr>
              <a:t>https://upload.wikimedia.org/wikipedia/commons/e/eb/Digital-clock-alarm.jpg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3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4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88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7202016" cy="48649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 application library containing all code, referenced by 1 application project which is </a:t>
            </a:r>
            <a:r>
              <a:rPr lang="en-US" sz="2000" i="1" dirty="0"/>
              <a:t>configured</a:t>
            </a:r>
            <a:r>
              <a:rPr lang="en-US" sz="2000" dirty="0"/>
              <a:t> by 5 individual text files</a:t>
            </a:r>
            <a:endParaRPr lang="en-US" sz="18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42892"/>
            <a:ext cx="1024268" cy="11523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3445" y="2603167"/>
            <a:ext cx="170431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r>
              <a:rPr lang="da-DK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333786" y="2852936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919536" y="1376772"/>
            <a:ext cx="73448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207569" y="2676054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7910" y="2820070"/>
            <a:ext cx="12241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HospitalBed.dll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491775" y="289207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ight Arrow 44"/>
          <p:cNvSpPr/>
          <p:nvPr/>
        </p:nvSpPr>
        <p:spPr>
          <a:xfrm>
            <a:off x="5594713" y="2868072"/>
            <a:ext cx="66875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TextBox 52"/>
          <p:cNvSpPr txBox="1"/>
          <p:nvPr/>
        </p:nvSpPr>
        <p:spPr>
          <a:xfrm>
            <a:off x="4086138" y="3975337"/>
            <a:ext cx="1457904" cy="461665"/>
          </a:xfrm>
          <a:prstGeom prst="rect">
            <a:avLst/>
          </a:prstGeom>
          <a:solidFill>
            <a:srgbClr val="FFAE3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Buzzer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03461" y="4941072"/>
            <a:ext cx="1753280" cy="461665"/>
          </a:xfrm>
          <a:prstGeom prst="rect">
            <a:avLst/>
          </a:prstGeom>
          <a:solidFill>
            <a:srgbClr val="F776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04688" y="4922560"/>
            <a:ext cx="1605163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Light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32015" y="5664381"/>
            <a:ext cx="1612918" cy="461665"/>
          </a:xfrm>
          <a:prstGeom prst="rect">
            <a:avLst/>
          </a:prstGeom>
          <a:solidFill>
            <a:srgbClr val="2E4E9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64728" y="4013558"/>
            <a:ext cx="116757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86138" y="3763360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Nordjylland.txt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03461" y="4697085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Midtjylland.txt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89401" y="5326609"/>
            <a:ext cx="101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Sydjylland.txt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56494" y="5436007"/>
            <a:ext cx="9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Sjælland.txt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66225" y="4437002"/>
            <a:ext cx="12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/>
              <a:t>Hovedstaden.txt</a:t>
            </a:r>
            <a:endParaRPr lang="da-DK" sz="1200" i="1" dirty="0"/>
          </a:p>
        </p:txBody>
      </p:sp>
      <p:sp>
        <p:nvSpPr>
          <p:cNvPr id="63" name="Right Arrow 62"/>
          <p:cNvSpPr/>
          <p:nvPr/>
        </p:nvSpPr>
        <p:spPr>
          <a:xfrm rot="18590431">
            <a:off x="5459995" y="3701473"/>
            <a:ext cx="1100755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ight Arrow 63"/>
          <p:cNvSpPr/>
          <p:nvPr/>
        </p:nvSpPr>
        <p:spPr>
          <a:xfrm rot="18054762">
            <a:off x="5501711" y="4020782"/>
            <a:ext cx="173090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ight Arrow 64"/>
          <p:cNvSpPr/>
          <p:nvPr/>
        </p:nvSpPr>
        <p:spPr>
          <a:xfrm rot="17089402">
            <a:off x="5785841" y="4393413"/>
            <a:ext cx="236194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ight Arrow 65"/>
          <p:cNvSpPr/>
          <p:nvPr/>
        </p:nvSpPr>
        <p:spPr>
          <a:xfrm rot="16200000">
            <a:off x="6757764" y="3972598"/>
            <a:ext cx="144723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ight Arrow 66"/>
          <p:cNvSpPr/>
          <p:nvPr/>
        </p:nvSpPr>
        <p:spPr>
          <a:xfrm rot="15351592">
            <a:off x="7639985" y="3523068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ctangle 67"/>
          <p:cNvSpPr/>
          <p:nvPr/>
        </p:nvSpPr>
        <p:spPr>
          <a:xfrm>
            <a:off x="9125874" y="1811958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25874" y="2273317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25874" y="3198134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136492" y="2736775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125874" y="3659493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</p:spTree>
    <p:extLst>
      <p:ext uri="{BB962C8B-B14F-4D97-AF65-F5344CB8AC3E}">
        <p14:creationId xmlns:p14="http://schemas.microsoft.com/office/powerpoint/2010/main" val="419547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96" y="1289560"/>
            <a:ext cx="7215007" cy="54025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 </a:t>
            </a:r>
            <a:r>
              <a:rPr lang="da-DK" dirty="0" err="1"/>
              <a:t>simply</a:t>
            </a:r>
            <a:r>
              <a:rPr lang="da-DK" dirty="0"/>
              <a:t> user </a:t>
            </a:r>
            <a:r>
              <a:rPr lang="da-DK" dirty="0" err="1"/>
              <a:t>settings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072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dirty="0" err="1"/>
              <a:t>configuration</a:t>
            </a:r>
            <a:r>
              <a:rPr lang="da-DK" dirty="0"/>
              <a:t>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065"/>
            <a:ext cx="10515600" cy="4864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 err="1"/>
              <a:t>System.Configuration</a:t>
            </a:r>
            <a:r>
              <a:rPr lang="da-DK" dirty="0"/>
              <a:t> </a:t>
            </a:r>
          </a:p>
          <a:p>
            <a:pPr marL="457200" lvl="1" indent="0">
              <a:buNone/>
            </a:pPr>
            <a:r>
              <a:rPr lang="da-DK" dirty="0"/>
              <a:t>Read and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/</a:t>
            </a:r>
            <a:r>
              <a:rPr lang="da-DK" dirty="0" err="1"/>
              <a:t>value</a:t>
            </a:r>
            <a:r>
              <a:rPr lang="da-DK" dirty="0"/>
              <a:t> pairs in </a:t>
            </a:r>
            <a:r>
              <a:rPr lang="da-DK" dirty="0" err="1"/>
              <a:t>Web.Config</a:t>
            </a:r>
            <a:r>
              <a:rPr lang="da-DK" dirty="0"/>
              <a:t> or </a:t>
            </a:r>
            <a:r>
              <a:rPr lang="da-DK" dirty="0" err="1"/>
              <a:t>App.Config</a:t>
            </a:r>
            <a:r>
              <a:rPr lang="da-DK" dirty="0"/>
              <a:t> (xml files)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XMLSerializer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Serialize</a:t>
            </a:r>
            <a:r>
              <a:rPr lang="da-DK" dirty="0"/>
              <a:t> and de-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XML</a:t>
            </a:r>
          </a:p>
          <a:p>
            <a:pPr marL="457200" lvl="1" indent="0">
              <a:buNone/>
            </a:pPr>
            <a:r>
              <a:rPr lang="da-DK" dirty="0"/>
              <a:t>data is </a:t>
            </a:r>
            <a:r>
              <a:rPr lang="da-DK" dirty="0" err="1"/>
              <a:t>organized</a:t>
            </a:r>
            <a:r>
              <a:rPr lang="da-DK" dirty="0"/>
              <a:t> as a </a:t>
            </a:r>
            <a:r>
              <a:rPr lang="da-DK" dirty="0" err="1"/>
              <a:t>tree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JsonSerializer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Serialize</a:t>
            </a:r>
            <a:r>
              <a:rPr lang="da-DK" dirty="0"/>
              <a:t> and de-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JSON</a:t>
            </a:r>
          </a:p>
          <a:p>
            <a:pPr marL="457200" lvl="1" indent="0">
              <a:buNone/>
            </a:pPr>
            <a:r>
              <a:rPr lang="da-DK" dirty="0"/>
              <a:t>data is </a:t>
            </a:r>
            <a:r>
              <a:rPr lang="da-DK" dirty="0" err="1"/>
              <a:t>organized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Microsoft.Extensions.Configuration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File format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JSON, XML, </a:t>
            </a:r>
            <a:r>
              <a:rPr lang="da-DK" dirty="0" err="1"/>
              <a:t>ini</a:t>
            </a:r>
            <a:r>
              <a:rPr lang="da-DK" dirty="0"/>
              <a:t> or </a:t>
            </a:r>
            <a:r>
              <a:rPr lang="da-DK" dirty="0" err="1"/>
              <a:t>custom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all </a:t>
            </a:r>
            <a:r>
              <a:rPr lang="da-DK" dirty="0" err="1"/>
              <a:t>configuration</a:t>
            </a:r>
            <a:r>
              <a:rPr lang="da-DK" dirty="0"/>
              <a:t> is </a:t>
            </a:r>
            <a:r>
              <a:rPr lang="da-DK" dirty="0" err="1"/>
              <a:t>read</a:t>
            </a:r>
            <a:r>
              <a:rPr lang="da-DK" dirty="0"/>
              <a:t> as </a:t>
            </a:r>
            <a:r>
              <a:rPr lang="da-DK" dirty="0" err="1"/>
              <a:t>keys</a:t>
            </a:r>
            <a:r>
              <a:rPr lang="da-DK" dirty="0"/>
              <a:t>/</a:t>
            </a:r>
            <a:r>
              <a:rPr lang="da-DK" dirty="0" err="1"/>
              <a:t>value</a:t>
            </a:r>
            <a:r>
              <a:rPr lang="da-DK" dirty="0"/>
              <a:t> pairs</a:t>
            </a:r>
          </a:p>
          <a:p>
            <a:pPr marL="457200" lvl="1" indent="0">
              <a:buNone/>
            </a:pP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to files... </a:t>
            </a:r>
            <a:r>
              <a:rPr lang="da-DK" dirty="0">
                <a:sym typeface="Wingdings" panose="05000000000000000000" pitchFamily="2" charset="2"/>
              </a:rPr>
              <a:t>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Structuring</a:t>
            </a:r>
            <a:r>
              <a:rPr lang="da-DK" dirty="0"/>
              <a:t>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311965"/>
            <a:ext cx="6273800" cy="134445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INI files:</a:t>
            </a:r>
          </a:p>
          <a:p>
            <a:pPr marL="0" indent="0">
              <a:buNone/>
            </a:pPr>
            <a:r>
              <a:rPr lang="da-DK" dirty="0"/>
              <a:t>Single </a:t>
            </a:r>
            <a:r>
              <a:rPr lang="da-DK" dirty="0" err="1"/>
              <a:t>level</a:t>
            </a:r>
            <a:r>
              <a:rPr lang="da-DK" dirty="0"/>
              <a:t> of </a:t>
            </a:r>
            <a:r>
              <a:rPr lang="da-DK" dirty="0" err="1"/>
              <a:t>grouping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56" y="2754489"/>
            <a:ext cx="4583288" cy="180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“Information” :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 : "Configuration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 :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 : 24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354" y="4670753"/>
            <a:ext cx="4583289" cy="185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&lt;root&gt;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&lt;Information&gt;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Demo XML&lt;/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&lt;/Information&gt;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&gt;24&lt;/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&lt;/root&gt;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354" y="1311965"/>
            <a:ext cx="4583287" cy="1344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[Information]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24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0" y="2754489"/>
            <a:ext cx="6273800" cy="1344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Json</a:t>
            </a:r>
            <a:r>
              <a:rPr lang="da-DK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 </a:t>
            </a:r>
            <a:r>
              <a:rPr lang="da-DK" dirty="0" err="1"/>
              <a:t>tree</a:t>
            </a:r>
            <a:r>
              <a:rPr lang="da-DK" dirty="0"/>
              <a:t>, in the form of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nested</a:t>
            </a:r>
            <a:r>
              <a:rPr lang="da-DK" dirty="0"/>
              <a:t> in </a:t>
            </a:r>
            <a:r>
              <a:rPr lang="da-DK" dirty="0" err="1"/>
              <a:t>objects</a:t>
            </a:r>
            <a:r>
              <a:rPr lang="da-DK" dirty="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80000" y="4670753"/>
            <a:ext cx="6273800" cy="1344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XML: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 </a:t>
            </a:r>
            <a:r>
              <a:rPr lang="da-DK" dirty="0" err="1"/>
              <a:t>tree</a:t>
            </a:r>
            <a:r>
              <a:rPr lang="da-DK" dirty="0"/>
              <a:t>, in the form of xml tags </a:t>
            </a:r>
            <a:r>
              <a:rPr lang="da-DK" dirty="0" err="1"/>
              <a:t>inside</a:t>
            </a:r>
            <a:r>
              <a:rPr lang="da-DK" dirty="0"/>
              <a:t> xml tags.</a:t>
            </a:r>
          </a:p>
        </p:txBody>
      </p:sp>
    </p:spTree>
    <p:extLst>
      <p:ext uri="{BB962C8B-B14F-4D97-AF65-F5344CB8AC3E}">
        <p14:creationId xmlns:p14="http://schemas.microsoft.com/office/powerpoint/2010/main" val="95235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37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Configuration </a:t>
            </a:r>
            <a:r>
              <a:rPr lang="da-DK" dirty="0" err="1"/>
              <a:t>object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H12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H24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AlarmIsOn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Locale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"TimeFormat":0,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</a:t>
            </a:r>
            <a:r>
              <a:rPr lang="en-GB" sz="1400" dirty="0" err="1">
                <a:solidFill>
                  <a:schemeClr val="tx1"/>
                </a:solidFill>
              </a:rPr>
              <a:t>AlarmIsOn</a:t>
            </a:r>
            <a:r>
              <a:rPr lang="en-GB" sz="1400" dirty="0">
                <a:solidFill>
                  <a:schemeClr val="tx1"/>
                </a:solidFill>
              </a:rPr>
              <a:t>":false,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</a:t>
            </a:r>
            <a:r>
              <a:rPr lang="en-GB" sz="1400" dirty="0" err="1">
                <a:solidFill>
                  <a:schemeClr val="tx1"/>
                </a:solidFill>
              </a:rPr>
              <a:t>Locale":"DK</a:t>
            </a:r>
            <a:r>
              <a:rPr lang="en-GB" sz="1400" dirty="0">
                <a:solidFill>
                  <a:schemeClr val="tx1"/>
                </a:solidFill>
              </a:rPr>
              <a:t>”</a:t>
            </a:r>
          </a:p>
          <a:p>
            <a:r>
              <a:rPr lang="en-GB" sz="1400" dirty="0">
                <a:solidFill>
                  <a:schemeClr val="tx1"/>
                </a:solidFill>
              </a:rPr>
              <a:t>}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7500" lnSpcReduction="20000"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save/load an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graph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  <a:p>
            <a:endParaRPr lang="da-DK" sz="2800" dirty="0">
              <a:latin typeface="Gill Sans MT" panose="020B0502020104020203" pitchFamily="34" charset="0"/>
            </a:endParaRPr>
          </a:p>
          <a:p>
            <a:r>
              <a:rPr lang="da-DK" sz="2800" dirty="0" err="1">
                <a:latin typeface="Gill Sans MT" panose="020B0502020104020203" pitchFamily="34" charset="0"/>
              </a:rPr>
              <a:t>Create</a:t>
            </a:r>
            <a:r>
              <a:rPr lang="da-DK" sz="2800" dirty="0">
                <a:latin typeface="Gill Sans MT" panose="020B0502020104020203" pitchFamily="34" charset="0"/>
              </a:rPr>
              <a:t> an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with public properties.</a:t>
            </a:r>
          </a:p>
          <a:p>
            <a:endParaRPr lang="da-DK" sz="2800" dirty="0">
              <a:latin typeface="Gill Sans MT" panose="020B0502020104020203" pitchFamily="34" charset="0"/>
            </a:endParaRPr>
          </a:p>
          <a:p>
            <a:r>
              <a:rPr lang="da-DK" sz="2800" dirty="0" err="1">
                <a:latin typeface="Gill Sans MT" panose="020B0502020104020203" pitchFamily="34" charset="0"/>
              </a:rPr>
              <a:t>There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b="1" dirty="0">
                <a:latin typeface="Gill Sans MT" panose="020B0502020104020203" pitchFamily="34" charset="0"/>
              </a:rPr>
              <a:t>must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a </a:t>
            </a:r>
            <a:r>
              <a:rPr lang="da-DK" sz="2800" dirty="0" err="1">
                <a:latin typeface="Gill Sans MT" panose="020B0502020104020203" pitchFamily="34" charset="0"/>
              </a:rPr>
              <a:t>parameterless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constructor</a:t>
            </a:r>
            <a:r>
              <a:rPr lang="da-DK" sz="2800" dirty="0">
                <a:latin typeface="Gill Sans MT" panose="020B0502020104020203" pitchFamily="34" charset="0"/>
              </a:rPr>
              <a:t>. But </a:t>
            </a:r>
            <a:r>
              <a:rPr lang="da-DK" sz="2800" dirty="0" err="1">
                <a:latin typeface="Gill Sans MT" panose="020B0502020104020203" pitchFamily="34" charset="0"/>
              </a:rPr>
              <a:t>you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add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other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constructors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67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11888</TotalTime>
  <Words>2200</Words>
  <Application>Microsoft Macintosh PowerPoint</Application>
  <PresentationFormat>Widescreen</PresentationFormat>
  <Paragraphs>374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Agenda</vt:lpstr>
      <vt:lpstr>Why do we need configuration files?</vt:lpstr>
      <vt:lpstr>Simple Factory – an example</vt:lpstr>
      <vt:lpstr>Or simply user settings</vt:lpstr>
      <vt:lpstr>Ways to work with configuration in .NET</vt:lpstr>
      <vt:lpstr>Structuring the configuration</vt:lpstr>
      <vt:lpstr>JsonSerializer</vt:lpstr>
      <vt:lpstr>JsonSerializer – Configuration object</vt:lpstr>
      <vt:lpstr>JsonSerializer – Save the configuration</vt:lpstr>
      <vt:lpstr>JsonSerializer – Load the configuration</vt:lpstr>
      <vt:lpstr>JsonSerializer – Lists</vt:lpstr>
      <vt:lpstr>JsonSerializer - Attributes</vt:lpstr>
      <vt:lpstr>JsonSerializer – Error handling</vt:lpstr>
      <vt:lpstr>XMLSerializer</vt:lpstr>
      <vt:lpstr>XMLSerializer – Save the configuration</vt:lpstr>
      <vt:lpstr>XMLSerializer – Load the configuration</vt:lpstr>
      <vt:lpstr>XMLSerializer – Lists</vt:lpstr>
      <vt:lpstr>XMLSerializer - Attributes</vt:lpstr>
      <vt:lpstr>Your turn</vt:lpstr>
      <vt:lpstr>Extra stuff – just for informational purpose!</vt:lpstr>
      <vt:lpstr>Microsoft.Extensions.Configuration</vt:lpstr>
      <vt:lpstr>Microsoft.Extensions.Configuration</vt:lpstr>
      <vt:lpstr>Key/Value access</vt:lpstr>
      <vt:lpstr>Reading a JSON file</vt:lpstr>
      <vt:lpstr>Reading an XML file</vt:lpstr>
      <vt:lpstr>Reading an INI file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218</cp:revision>
  <dcterms:created xsi:type="dcterms:W3CDTF">2017-09-19T09:05:55Z</dcterms:created>
  <dcterms:modified xsi:type="dcterms:W3CDTF">2021-11-23T08:45:17Z</dcterms:modified>
</cp:coreProperties>
</file>