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9" r:id="rId3"/>
    <p:sldId id="338" r:id="rId4"/>
    <p:sldId id="292" r:id="rId5"/>
    <p:sldId id="318" r:id="rId6"/>
    <p:sldId id="343" r:id="rId7"/>
    <p:sldId id="340" r:id="rId8"/>
    <p:sldId id="342" r:id="rId9"/>
    <p:sldId id="341" r:id="rId10"/>
    <p:sldId id="297" r:id="rId11"/>
    <p:sldId id="330" r:id="rId12"/>
    <p:sldId id="332" r:id="rId13"/>
    <p:sldId id="346" r:id="rId14"/>
    <p:sldId id="334" r:id="rId15"/>
    <p:sldId id="331" r:id="rId16"/>
    <p:sldId id="336" r:id="rId17"/>
    <p:sldId id="337" r:id="rId18"/>
    <p:sldId id="344" r:id="rId19"/>
    <p:sldId id="335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E92"/>
    <a:srgbClr val="F77643"/>
    <a:srgbClr val="FFAE37"/>
    <a:srgbClr val="FFBE3B"/>
    <a:srgbClr val="00FF00"/>
    <a:srgbClr val="FFFF99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82875" autoAdjust="0"/>
  </p:normalViewPr>
  <p:slideViewPr>
    <p:cSldViewPr>
      <p:cViewPr varScale="1">
        <p:scale>
          <a:sx n="137" d="100"/>
          <a:sy n="137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a</a:t>
            </a:r>
            <a:r>
              <a:rPr lang="da-DK" baseline="0" dirty="0"/>
              <a:t> class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interface, the </a:t>
            </a:r>
            <a:r>
              <a:rPr lang="da-DK" baseline="0" dirty="0" err="1"/>
              <a:t>concrete</a:t>
            </a:r>
            <a:r>
              <a:rPr lang="da-DK" baseline="0" dirty="0"/>
              <a:t> </a:t>
            </a:r>
            <a:r>
              <a:rPr lang="da-DK" baseline="0" dirty="0" err="1"/>
              <a:t>implementation</a:t>
            </a:r>
            <a:r>
              <a:rPr lang="da-DK" baseline="0" dirty="0"/>
              <a:t> of the interface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without</a:t>
            </a:r>
            <a:r>
              <a:rPr lang="da-DK" baseline="0" dirty="0"/>
              <a:t> </a:t>
            </a:r>
            <a:r>
              <a:rPr lang="da-DK" baseline="0" dirty="0" err="1"/>
              <a:t>changes</a:t>
            </a:r>
            <a:r>
              <a:rPr lang="da-DK" baseline="0" dirty="0"/>
              <a:t> to the rest of the software. OCP! OCP! OCP!!!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953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12474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eilly.com/library/view/design-patterns-and/9781786463593/31537f95-c052-4b37-97ca-6d0c429c28dd.x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a-DK" dirty="0"/>
              <a:t>Design Patterns</a:t>
            </a:r>
            <a:br>
              <a:rPr lang="da-DK" dirty="0"/>
            </a:br>
            <a:br>
              <a:rPr lang="da-DK" dirty="0"/>
            </a:br>
            <a:r>
              <a:rPr lang="da-DK" i="1" dirty="0" err="1"/>
              <a:t>GoF</a:t>
            </a:r>
            <a:r>
              <a:rPr lang="da-DK" i="1" dirty="0"/>
              <a:t> Factory</a:t>
            </a:r>
            <a:r>
              <a:rPr lang="da-DK" dirty="0"/>
              <a:t> </a:t>
            </a:r>
            <a:r>
              <a:rPr lang="da-DK" i="1" dirty="0"/>
              <a:t>Method </a:t>
            </a:r>
            <a:r>
              <a:rPr lang="da-DK" dirty="0"/>
              <a:t>and </a:t>
            </a:r>
            <a:br>
              <a:rPr lang="da-DK" dirty="0"/>
            </a:br>
            <a:r>
              <a:rPr lang="da-DK" i="1" dirty="0"/>
              <a:t>Simple Factory</a:t>
            </a:r>
            <a:br>
              <a:rPr lang="da-DK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352928" cy="1752600"/>
          </a:xfrm>
        </p:spPr>
        <p:txBody>
          <a:bodyPr>
            <a:normAutofit/>
          </a:bodyPr>
          <a:lstStyle/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</a:t>
            </a:r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42943"/>
            <a:ext cx="4216638" cy="36238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15276" y="1199117"/>
            <a:ext cx="32403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ShortPaper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6096" y="2942943"/>
            <a:ext cx="32403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Overview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6096" y="4502928"/>
            <a:ext cx="32403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FullPaper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Methods());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Discussion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544" y="1207526"/>
            <a:ext cx="4216639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 short paper"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Overview(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"An overview"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 full paper"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>
            <a:off x="2627784" y="1937781"/>
            <a:ext cx="2787492" cy="1599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1"/>
          </p:cNvCxnSpPr>
          <p:nvPr/>
        </p:nvCxnSpPr>
        <p:spPr>
          <a:xfrm flipH="1">
            <a:off x="2627784" y="3543108"/>
            <a:ext cx="2808312" cy="914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43808" y="5429563"/>
            <a:ext cx="2592288" cy="89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642" y="160764"/>
            <a:ext cx="5379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dirty="0">
                <a:latin typeface="AU Passata" panose="020B0503030502030804" pitchFamily="34" charset="0"/>
              </a:rPr>
              <a:t>Simple Factory</a:t>
            </a:r>
          </a:p>
        </p:txBody>
      </p:sp>
      <p:pic>
        <p:nvPicPr>
          <p:cNvPr id="2052" name="Picture 4" descr="http://www.strategicva.com/images/savings_fac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38" y="2348880"/>
            <a:ext cx="3048273" cy="30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8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856" y="5501181"/>
            <a:ext cx="8229600" cy="648072"/>
          </a:xfrm>
        </p:spPr>
        <p:txBody>
          <a:bodyPr>
            <a:noAutofit/>
          </a:bodyPr>
          <a:lstStyle/>
          <a:p>
            <a:r>
              <a:rPr lang="en-US" sz="1800" dirty="0"/>
              <a:t>Simple Factory: Object creation is separated into a </a:t>
            </a:r>
            <a:r>
              <a:rPr lang="en-US" sz="1800" i="1" dirty="0"/>
              <a:t>stand-alone factory class </a:t>
            </a:r>
            <a:r>
              <a:rPr lang="en-US" sz="1800" dirty="0"/>
              <a:t>which can create different concrete objects of same “kind” (interface or abstract class)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32040" y="2283266"/>
            <a:ext cx="1080120" cy="65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24853"/>
            <a:ext cx="5670949" cy="386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55" y="6445054"/>
            <a:ext cx="7183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Image </a:t>
            </a:r>
            <a:r>
              <a:rPr lang="da-DK" sz="1100" dirty="0" err="1"/>
              <a:t>src</a:t>
            </a:r>
            <a:r>
              <a:rPr lang="da-DK" sz="1100" dirty="0"/>
              <a:t>: </a:t>
            </a:r>
            <a:r>
              <a:rPr lang="da-DK" sz="1100" dirty="0">
                <a:hlinkClick r:id="rId4"/>
              </a:rPr>
              <a:t>https://www.oreilly.com/library/view/design-patterns-and/9781786463593/31537f95-c052-4b37-97ca-6d0c429c28dd.xhtml</a:t>
            </a:r>
            <a:endParaRPr lang="da-DK" sz="1100" dirty="0"/>
          </a:p>
          <a:p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65141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“kind” of object is usually specified using a descriptor (a string) which is passed to the Simple Factory’s </a:t>
            </a:r>
            <a:r>
              <a:rPr lang="en-US" sz="1800" dirty="0" err="1">
                <a:latin typeface="Consolas" panose="020B0609020204030204" pitchFamily="49" charset="0"/>
              </a:rPr>
              <a:t>createXXX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-method</a:t>
            </a:r>
          </a:p>
          <a:p>
            <a:r>
              <a:rPr lang="en-US" sz="1800" dirty="0"/>
              <a:t>This means that the configuration of a system may be described e.g. in a file which is read at start-up and which configures the system.</a:t>
            </a:r>
          </a:p>
          <a:p>
            <a:r>
              <a:rPr lang="en-US" sz="1800" dirty="0"/>
              <a:t>Simple Factory makes the system highly extensible</a:t>
            </a:r>
          </a:p>
          <a:p>
            <a:pPr lvl="1"/>
            <a:r>
              <a:rPr lang="en-US" sz="1800" dirty="0"/>
              <a:t>Need a new type of product? Just add it as a sub-class of the product and add a descriptor for it in the factory.</a:t>
            </a:r>
          </a:p>
          <a:p>
            <a:pPr lvl="1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32040" y="2283266"/>
            <a:ext cx="1080120" cy="65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61" y="1198030"/>
            <a:ext cx="4260668" cy="29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400" dirty="0"/>
              <a:t>Let’s take a look at the Hospital Bed example/exercise</a:t>
            </a:r>
          </a:p>
          <a:p>
            <a:endParaRPr lang="en-US" sz="2400" dirty="0"/>
          </a:p>
          <a:p>
            <a:r>
              <a:rPr lang="en-US" sz="2400" dirty="0"/>
              <a:t>Different ways to filter:</a:t>
            </a:r>
          </a:p>
          <a:p>
            <a:pPr lvl="1"/>
            <a:r>
              <a:rPr lang="en-US" sz="2000" dirty="0"/>
              <a:t>Raw (input = output)</a:t>
            </a:r>
          </a:p>
          <a:p>
            <a:pPr lvl="1"/>
            <a:r>
              <a:rPr lang="en-US" sz="2000" dirty="0"/>
              <a:t>3 identical input samples in a row =&gt; change of output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Different ways to alarm</a:t>
            </a:r>
          </a:p>
          <a:p>
            <a:pPr lvl="1"/>
            <a:r>
              <a:rPr lang="en-US" sz="2000" dirty="0"/>
              <a:t>Buzzer</a:t>
            </a:r>
          </a:p>
          <a:p>
            <a:pPr lvl="1"/>
            <a:r>
              <a:rPr lang="en-US" sz="2000" dirty="0"/>
              <a:t>Light</a:t>
            </a:r>
          </a:p>
          <a:p>
            <a:pPr lvl="1"/>
            <a:r>
              <a:rPr lang="en-US" sz="2000" dirty="0"/>
              <a:t>Text message (SMS)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2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400" dirty="0"/>
              <a:t>Assume all regions in Denmark have bought your system, but with different setups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591" b="8935"/>
          <a:stretch/>
        </p:blipFill>
        <p:spPr>
          <a:xfrm>
            <a:off x="2987824" y="2132856"/>
            <a:ext cx="3073524" cy="3456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420888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</a:t>
            </a:r>
            <a:r>
              <a:rPr lang="da-DK" sz="1400" i="1" dirty="0" err="1"/>
              <a:t>Raw</a:t>
            </a:r>
            <a:r>
              <a:rPr lang="da-DK" sz="1400" i="1" dirty="0"/>
              <a:t> </a:t>
            </a:r>
          </a:p>
          <a:p>
            <a:r>
              <a:rPr lang="da-DK" sz="1400" i="1" dirty="0"/>
              <a:t>Alarm: </a:t>
            </a:r>
            <a:r>
              <a:rPr lang="da-DK" sz="1400" i="1" dirty="0" err="1"/>
              <a:t>Buzzer</a:t>
            </a:r>
            <a:endParaRPr lang="da-DK" sz="1400" i="1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70154" y="2682498"/>
            <a:ext cx="1669798" cy="1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349005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400" i="1" dirty="0"/>
              <a:t>Filter: 3-sample </a:t>
            </a:r>
          </a:p>
          <a:p>
            <a:r>
              <a:rPr lang="da-DK" sz="1400" i="1" dirty="0"/>
              <a:t>Alarm: </a:t>
            </a:r>
            <a:r>
              <a:rPr lang="da-DK" sz="1400" i="1" dirty="0" err="1"/>
              <a:t>Email</a:t>
            </a:r>
            <a:endParaRPr lang="da-DK" sz="1400" i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470154" y="3751666"/>
            <a:ext cx="1669798" cy="1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616" y="4494062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400" i="1" dirty="0"/>
              <a:t>Filter: 3-sample </a:t>
            </a:r>
          </a:p>
          <a:p>
            <a:r>
              <a:rPr lang="da-DK" sz="1400" i="1" dirty="0"/>
              <a:t>Alarm: Light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470154" y="4755672"/>
            <a:ext cx="1381766" cy="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11208" y="285293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3-sample</a:t>
            </a:r>
          </a:p>
          <a:p>
            <a:r>
              <a:rPr lang="da-DK" sz="1400" i="1" dirty="0"/>
              <a:t>Alarm: SMS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501379" y="3114546"/>
            <a:ext cx="1109829" cy="8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32" y="435784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</a:t>
            </a:r>
            <a:r>
              <a:rPr lang="da-DK" sz="1400" i="1" dirty="0" err="1"/>
              <a:t>Raw</a:t>
            </a:r>
            <a:endParaRPr lang="da-DK" sz="1400" i="1" dirty="0"/>
          </a:p>
          <a:p>
            <a:r>
              <a:rPr lang="da-DK" sz="1400" i="1" dirty="0"/>
              <a:t>Alarm: SMS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292080" y="4494062"/>
            <a:ext cx="1368153" cy="1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58248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you handle this in software?</a:t>
            </a:r>
          </a:p>
        </p:txBody>
      </p:sp>
    </p:spTree>
    <p:extLst>
      <p:ext uri="{BB962C8B-B14F-4D97-AF65-F5344CB8AC3E}">
        <p14:creationId xmlns:p14="http://schemas.microsoft.com/office/powerpoint/2010/main" val="36362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9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01874" y="1628800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9444" y="1484784"/>
            <a:ext cx="1704317" cy="648072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Nordjylland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09786" y="170080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7601874" y="2747183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Midtjylland</a:t>
            </a:r>
            <a:endParaRPr lang="da-DK" dirty="0"/>
          </a:p>
        </p:txBody>
      </p:sp>
      <p:sp>
        <p:nvSpPr>
          <p:cNvPr id="12" name="Right Arrow 11"/>
          <p:cNvSpPr/>
          <p:nvPr/>
        </p:nvSpPr>
        <p:spPr>
          <a:xfrm>
            <a:off x="6809786" y="2819191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7601874" y="3865566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9444" y="3721550"/>
            <a:ext cx="1704317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Sydjylland</a:t>
            </a:r>
            <a:endParaRPr lang="da-DK" dirty="0"/>
          </a:p>
        </p:txBody>
      </p:sp>
      <p:sp>
        <p:nvSpPr>
          <p:cNvPr id="15" name="Right Arrow 14"/>
          <p:cNvSpPr/>
          <p:nvPr/>
        </p:nvSpPr>
        <p:spPr>
          <a:xfrm>
            <a:off x="6809786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7601874" y="4983949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9444" y="4839933"/>
            <a:ext cx="1704317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Sjælland</a:t>
            </a:r>
            <a:endParaRPr lang="da-DK" dirty="0"/>
          </a:p>
        </p:txBody>
      </p:sp>
      <p:sp>
        <p:nvSpPr>
          <p:cNvPr id="18" name="Right Arrow 17"/>
          <p:cNvSpPr/>
          <p:nvPr/>
        </p:nvSpPr>
        <p:spPr>
          <a:xfrm>
            <a:off x="6809786" y="5055957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7601874" y="61023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9444" y="5958316"/>
            <a:ext cx="170431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Hovedstaden</a:t>
            </a:r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>
            <a:off x="6809786" y="6174340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67544" y="3361510"/>
            <a:ext cx="4205874" cy="648072"/>
          </a:xfrm>
        </p:spPr>
        <p:txBody>
          <a:bodyPr>
            <a:noAutofit/>
          </a:bodyPr>
          <a:lstStyle/>
          <a:p>
            <a:r>
              <a:rPr lang="en-US" sz="2000" dirty="0"/>
              <a:t>How do the projects differ?</a:t>
            </a:r>
          </a:p>
          <a:p>
            <a:endParaRPr lang="en-US" sz="2000" dirty="0"/>
          </a:p>
          <a:p>
            <a:r>
              <a:rPr lang="en-US" sz="2000" dirty="0"/>
              <a:t>How does this approach work in terms of…</a:t>
            </a:r>
          </a:p>
          <a:p>
            <a:pPr lvl="1"/>
            <a:r>
              <a:rPr lang="en-US" sz="1400" dirty="0"/>
              <a:t>Maintainability, e.g. updates?</a:t>
            </a:r>
          </a:p>
          <a:p>
            <a:pPr lvl="1"/>
            <a:r>
              <a:rPr lang="en-US" sz="1400" dirty="0"/>
              <a:t>Testability?</a:t>
            </a:r>
          </a:p>
          <a:p>
            <a:pPr lvl="1"/>
            <a:r>
              <a:rPr lang="en-US" sz="1400" dirty="0"/>
              <a:t>Changes to configuration?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5" y="1376772"/>
            <a:ext cx="427788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 different application projects, each containing exactly the software they need</a:t>
            </a:r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98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01874" y="1628800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9444" y="1484784"/>
            <a:ext cx="1704317" cy="648072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Nordjylland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09786" y="170080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7601874" y="2747183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Midtjylland</a:t>
            </a:r>
            <a:endParaRPr lang="da-DK" dirty="0"/>
          </a:p>
        </p:txBody>
      </p:sp>
      <p:sp>
        <p:nvSpPr>
          <p:cNvPr id="12" name="Right Arrow 11"/>
          <p:cNvSpPr/>
          <p:nvPr/>
        </p:nvSpPr>
        <p:spPr>
          <a:xfrm>
            <a:off x="6809786" y="2819191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7601874" y="3865566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9444" y="3721550"/>
            <a:ext cx="1704317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Sydjylland</a:t>
            </a:r>
            <a:endParaRPr lang="da-DK" dirty="0"/>
          </a:p>
        </p:txBody>
      </p:sp>
      <p:sp>
        <p:nvSpPr>
          <p:cNvPr id="15" name="Right Arrow 14"/>
          <p:cNvSpPr/>
          <p:nvPr/>
        </p:nvSpPr>
        <p:spPr>
          <a:xfrm>
            <a:off x="6809786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7601874" y="4983949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9444" y="4839933"/>
            <a:ext cx="1704317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Sjælland</a:t>
            </a:r>
            <a:endParaRPr lang="da-DK" dirty="0"/>
          </a:p>
        </p:txBody>
      </p:sp>
      <p:sp>
        <p:nvSpPr>
          <p:cNvPr id="18" name="Right Arrow 17"/>
          <p:cNvSpPr/>
          <p:nvPr/>
        </p:nvSpPr>
        <p:spPr>
          <a:xfrm>
            <a:off x="6809786" y="5055957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7601874" y="61023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9444" y="5958316"/>
            <a:ext cx="170431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Hovedstaden</a:t>
            </a:r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>
            <a:off x="6809786" y="6174340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42778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 application library containing all code, referenced by 5 different application projects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83569" y="3721550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03910" y="3865566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967775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ight Arrow 42"/>
          <p:cNvSpPr/>
          <p:nvPr/>
        </p:nvSpPr>
        <p:spPr>
          <a:xfrm rot="18159828">
            <a:off x="3436331" y="2891782"/>
            <a:ext cx="188798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 rot="19398500">
            <a:off x="3941039" y="3521382"/>
            <a:ext cx="102477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4070712" y="3974744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ight Arrow 45"/>
          <p:cNvSpPr/>
          <p:nvPr/>
        </p:nvSpPr>
        <p:spPr>
          <a:xfrm rot="1678998">
            <a:off x="3892700" y="4453398"/>
            <a:ext cx="102477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ight Arrow 46"/>
          <p:cNvSpPr/>
          <p:nvPr/>
        </p:nvSpPr>
        <p:spPr>
          <a:xfrm rot="3590090">
            <a:off x="3310829" y="5193681"/>
            <a:ext cx="188798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67544" y="4653136"/>
            <a:ext cx="420587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How do the projects differ?</a:t>
            </a:r>
          </a:p>
          <a:p>
            <a:endParaRPr lang="en-US" sz="2000" dirty="0"/>
          </a:p>
          <a:p>
            <a:r>
              <a:rPr lang="en-US" sz="2000" dirty="0"/>
              <a:t>How does this approach work in terms of…</a:t>
            </a:r>
          </a:p>
          <a:p>
            <a:pPr lvl="1"/>
            <a:r>
              <a:rPr lang="en-US" sz="1400" dirty="0"/>
              <a:t>Maintainability, e.g. updates?</a:t>
            </a:r>
          </a:p>
          <a:p>
            <a:pPr lvl="1"/>
            <a:r>
              <a:rPr lang="en-US" sz="1400" dirty="0"/>
              <a:t>Testability?</a:t>
            </a:r>
          </a:p>
          <a:p>
            <a:pPr lvl="1"/>
            <a:r>
              <a:rPr lang="en-US" sz="1400" dirty="0"/>
              <a:t>Changes to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21882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r>
              <a:rPr lang="da-DK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09786" y="2852936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 application library containing all code, referenced by 1 application project which is </a:t>
            </a:r>
            <a:r>
              <a:rPr lang="en-US" sz="2000" i="1" dirty="0"/>
              <a:t>configured</a:t>
            </a:r>
            <a:r>
              <a:rPr lang="en-US" sz="2000" dirty="0"/>
              <a:t> by 5 individual text files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83569" y="2676054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03910" y="2820070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967775" y="289207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4070712" y="2868072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2562138" y="3975336"/>
            <a:ext cx="1457904" cy="461665"/>
          </a:xfrm>
          <a:prstGeom prst="rect">
            <a:avLst/>
          </a:prstGeom>
          <a:solidFill>
            <a:srgbClr val="FFAE3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Buzzer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9461" y="4941071"/>
            <a:ext cx="1753280" cy="461665"/>
          </a:xfrm>
          <a:prstGeom prst="rect">
            <a:avLst/>
          </a:prstGeom>
          <a:solidFill>
            <a:srgbClr val="F776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80687" y="4922559"/>
            <a:ext cx="16051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Light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08015" y="5664380"/>
            <a:ext cx="1612918" cy="461665"/>
          </a:xfrm>
          <a:prstGeom prst="rect">
            <a:avLst/>
          </a:prstGeom>
          <a:solidFill>
            <a:srgbClr val="2E4E9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0727" y="4013557"/>
            <a:ext cx="116757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2138" y="3763359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Nordjylland.txt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9461" y="4697084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Midtjylland.txt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5401" y="5326608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Sydjylland.txt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32494" y="5436006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Sjælland.txt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42224" y="4437001"/>
            <a:ext cx="12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/>
              <a:t>Hovedstaden.txt</a:t>
            </a:r>
            <a:endParaRPr lang="da-DK" sz="1200" i="1" dirty="0"/>
          </a:p>
        </p:txBody>
      </p:sp>
      <p:sp>
        <p:nvSpPr>
          <p:cNvPr id="63" name="Right Arrow 62"/>
          <p:cNvSpPr/>
          <p:nvPr/>
        </p:nvSpPr>
        <p:spPr>
          <a:xfrm rot="18590431">
            <a:off x="3935994" y="3701473"/>
            <a:ext cx="1100755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ight Arrow 63"/>
          <p:cNvSpPr/>
          <p:nvPr/>
        </p:nvSpPr>
        <p:spPr>
          <a:xfrm rot="18054762">
            <a:off x="3977711" y="4020782"/>
            <a:ext cx="173090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 rot="17089402">
            <a:off x="4261840" y="4393413"/>
            <a:ext cx="236194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ight Arrow 65"/>
          <p:cNvSpPr/>
          <p:nvPr/>
        </p:nvSpPr>
        <p:spPr>
          <a:xfrm rot="16200000">
            <a:off x="5233763" y="3972598"/>
            <a:ext cx="144723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ight Arrow 66"/>
          <p:cNvSpPr/>
          <p:nvPr/>
        </p:nvSpPr>
        <p:spPr>
          <a:xfrm rot="15351592">
            <a:off x="6115985" y="352306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ctangle 67"/>
          <p:cNvSpPr/>
          <p:nvPr/>
        </p:nvSpPr>
        <p:spPr>
          <a:xfrm>
            <a:off x="7601874" y="1811958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01874" y="2273317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01874" y="3198134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12492" y="2736775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01874" y="3659493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</p:spTree>
    <p:extLst>
      <p:ext uri="{BB962C8B-B14F-4D97-AF65-F5344CB8AC3E}">
        <p14:creationId xmlns:p14="http://schemas.microsoft.com/office/powerpoint/2010/main" val="22741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9" grpId="0" animBg="1"/>
      <p:bldP spid="41" grpId="0" animBg="1"/>
      <p:bldP spid="42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82809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for some code…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" y="2348880"/>
            <a:ext cx="8100900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84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objects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i="1" dirty="0"/>
              <a:t>Creating objects </a:t>
            </a:r>
            <a:r>
              <a:rPr lang="en-US" sz="2800" dirty="0"/>
              <a:t>is an inherent necessity of object-oriented programming</a:t>
            </a:r>
          </a:p>
          <a:p>
            <a:endParaRPr lang="en-US" sz="2800" dirty="0"/>
          </a:p>
          <a:p>
            <a:r>
              <a:rPr lang="en-US" sz="2800" dirty="0"/>
              <a:t>However, when we create objects we also bind ourselves to a concrete </a:t>
            </a:r>
            <a:r>
              <a:rPr lang="en-US" sz="2800" i="1" dirty="0"/>
              <a:t>implementation</a:t>
            </a:r>
            <a:r>
              <a:rPr lang="en-US" sz="2800" dirty="0"/>
              <a:t>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960346"/>
            <a:ext cx="3413114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House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Bedroom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_bedroom;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Kitchen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_kitchen;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FrontDoor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_door;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House()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_bedroom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Bedroom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_kitchen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Kitchen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_door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FrontDoor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904" y="547251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Arrow 5"/>
          <p:cNvSpPr/>
          <p:nvPr/>
        </p:nvSpPr>
        <p:spPr>
          <a:xfrm>
            <a:off x="3707904" y="561653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Arrow 6"/>
          <p:cNvSpPr/>
          <p:nvPr/>
        </p:nvSpPr>
        <p:spPr>
          <a:xfrm>
            <a:off x="3707904" y="576054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1187624" y="5493709"/>
            <a:ext cx="22506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i="1" dirty="0"/>
              <a:t>Concrete objects</a:t>
            </a:r>
          </a:p>
        </p:txBody>
      </p:sp>
    </p:spTree>
    <p:extLst>
      <p:ext uri="{BB962C8B-B14F-4D97-AF65-F5344CB8AC3E}">
        <p14:creationId xmlns:p14="http://schemas.microsoft.com/office/powerpoint/2010/main" val="5721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Master Yoda?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5882"/>
            <a:ext cx="5400600" cy="290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856" y="4221088"/>
            <a:ext cx="8229600" cy="230425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Coding to an interface insulates us from the impact of </a:t>
            </a:r>
            <a:r>
              <a:rPr lang="en-US" sz="2400" i="1" dirty="0"/>
              <a:t>change</a:t>
            </a:r>
          </a:p>
          <a:p>
            <a:endParaRPr lang="en-US" sz="2400" dirty="0"/>
          </a:p>
          <a:p>
            <a:r>
              <a:rPr lang="en-US" sz="2400" dirty="0"/>
              <a:t>But at some point we will </a:t>
            </a:r>
            <a:r>
              <a:rPr lang="en-US" sz="2400" i="1" dirty="0"/>
              <a:t>need</a:t>
            </a:r>
            <a:r>
              <a:rPr lang="en-US" sz="2400" dirty="0"/>
              <a:t> to create the concrete objects</a:t>
            </a:r>
          </a:p>
          <a:p>
            <a:pPr lvl="1"/>
            <a:r>
              <a:rPr lang="en-US" sz="2100" dirty="0"/>
              <a:t>Startup -&gt; Constructor injection</a:t>
            </a:r>
          </a:p>
          <a:p>
            <a:pPr lvl="1"/>
            <a:r>
              <a:rPr lang="en-US" sz="2100" dirty="0"/>
              <a:t>Run-time creation of objects?</a:t>
            </a:r>
          </a:p>
          <a:p>
            <a:pPr lvl="1"/>
            <a:endParaRPr lang="en-US" sz="2100" dirty="0"/>
          </a:p>
          <a:p>
            <a:r>
              <a:rPr lang="en-US" sz="2200" dirty="0"/>
              <a:t>When object creation becomes a responsibility of its own, and/or when types vary over time, it’s time to use </a:t>
            </a:r>
            <a:r>
              <a:rPr lang="en-US" sz="2200" i="1" dirty="0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6379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Factories in software design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dirty="0"/>
              <a:t>The general idea of factories is to separate </a:t>
            </a:r>
            <a:r>
              <a:rPr lang="en-US" sz="2800" i="1" dirty="0"/>
              <a:t>creation</a:t>
            </a:r>
            <a:r>
              <a:rPr lang="en-US" sz="2800" dirty="0"/>
              <a:t> of objects from their </a:t>
            </a:r>
            <a:r>
              <a:rPr lang="en-US" sz="2800" i="1" dirty="0"/>
              <a:t>use.</a:t>
            </a:r>
          </a:p>
          <a:p>
            <a:pPr lvl="1"/>
            <a:r>
              <a:rPr lang="en-US" sz="2400" dirty="0"/>
              <a:t>Testability, SRP, OCP, configurability, maintainability, …</a:t>
            </a:r>
          </a:p>
          <a:p>
            <a:endParaRPr lang="en-US" sz="2800" dirty="0"/>
          </a:p>
          <a:p>
            <a:r>
              <a:rPr lang="en-US" sz="2800" dirty="0"/>
              <a:t>Factories come in many different flavors – we will look at two classics:</a:t>
            </a:r>
          </a:p>
          <a:p>
            <a:pPr lvl="1"/>
            <a:r>
              <a:rPr lang="en-US" sz="2400" i="1" dirty="0" err="1"/>
              <a:t>GoF</a:t>
            </a:r>
            <a:r>
              <a:rPr lang="en-US" sz="2400" i="1" dirty="0"/>
              <a:t> Factory Method</a:t>
            </a:r>
            <a:r>
              <a:rPr lang="en-US" sz="2400" dirty="0"/>
              <a:t>: Define an interface for creating an object, but let the classes that implement the interface decide which object to instantiate.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/>
              <a:t>Simple Factory</a:t>
            </a:r>
            <a:r>
              <a:rPr lang="en-US" sz="2400" dirty="0"/>
              <a:t>: Define a factory for creating objects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616" y="160764"/>
            <a:ext cx="7068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dirty="0" err="1">
                <a:latin typeface="AU Passata" panose="020B0503030502030804" pitchFamily="34" charset="0"/>
              </a:rPr>
              <a:t>GoF</a:t>
            </a:r>
            <a:r>
              <a:rPr lang="da-DK" sz="6000" dirty="0">
                <a:latin typeface="AU Passata" panose="020B0503030502030804" pitchFamily="34" charset="0"/>
              </a:rPr>
              <a:t> Factory Method</a:t>
            </a:r>
          </a:p>
        </p:txBody>
      </p:sp>
      <p:pic>
        <p:nvPicPr>
          <p:cNvPr id="2052" name="Picture 4" descr="http://www.strategicva.com/images/savings_fac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38" y="2348880"/>
            <a:ext cx="3048273" cy="30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000" dirty="0"/>
              <a:t>In </a:t>
            </a:r>
            <a:r>
              <a:rPr lang="en-US" sz="2000" i="1" dirty="0"/>
              <a:t>Factory Method</a:t>
            </a:r>
            <a:r>
              <a:rPr lang="en-US" sz="2000" dirty="0"/>
              <a:t> we define a class with an abstract method for creating objects, but we let sub-classes decide which object(s) to actually instantiate.</a:t>
            </a:r>
          </a:p>
          <a:p>
            <a:pPr lvl="1"/>
            <a:endParaRPr lang="en-US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47251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Let’s take a look at an example: Journal papers</a:t>
            </a:r>
          </a:p>
          <a:p>
            <a:pPr lvl="1"/>
            <a:r>
              <a:rPr lang="en-US" sz="1400" dirty="0"/>
              <a:t>Most of the handling of the paper is the same: printing, sharing, saving, …</a:t>
            </a:r>
          </a:p>
          <a:p>
            <a:pPr lvl="1"/>
            <a:r>
              <a:rPr lang="en-US" sz="1400" dirty="0"/>
              <a:t>But the contents differ according to the version of the paper:</a:t>
            </a:r>
          </a:p>
          <a:p>
            <a:pPr lvl="1"/>
            <a:r>
              <a:rPr lang="en-US" sz="1400" i="1" dirty="0"/>
              <a:t>Overviews </a:t>
            </a:r>
            <a:r>
              <a:rPr lang="en-US" sz="1400" dirty="0"/>
              <a:t>only hint to the contents of the paper</a:t>
            </a:r>
          </a:p>
          <a:p>
            <a:pPr lvl="1"/>
            <a:r>
              <a:rPr lang="en-US" sz="1400" i="1" dirty="0"/>
              <a:t>Short versions </a:t>
            </a:r>
            <a:r>
              <a:rPr lang="en-US" sz="1400" dirty="0"/>
              <a:t>contains the goodies, but not all details</a:t>
            </a:r>
          </a:p>
          <a:p>
            <a:pPr lvl="1"/>
            <a:r>
              <a:rPr lang="en-US" sz="1400" i="1" dirty="0"/>
              <a:t>Full versions</a:t>
            </a:r>
            <a:r>
              <a:rPr lang="en-US" sz="1400" dirty="0"/>
              <a:t> contain everything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4" y="2379755"/>
            <a:ext cx="5945877" cy="23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 - example</a:t>
            </a: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6314334" y="3512083"/>
            <a:ext cx="152944" cy="311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881353" y="1628800"/>
            <a:ext cx="3884115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All handling of general document functions (print, share, save, …) is implemented in the superclass. </a:t>
            </a:r>
            <a:r>
              <a:rPr lang="en-US" sz="1200" i="1" dirty="0" err="1">
                <a:latin typeface="Consolas" panose="020B0609020204030204" pitchFamily="49" charset="0"/>
              </a:rPr>
              <a:t>CreateSections</a:t>
            </a:r>
            <a:r>
              <a:rPr lang="en-US" sz="1200" i="1" dirty="0">
                <a:latin typeface="Consolas" panose="020B0609020204030204" pitchFamily="49" charset="0"/>
              </a:rPr>
              <a:t>()</a:t>
            </a:r>
            <a:r>
              <a:rPr lang="en-US" sz="1400" i="1" dirty="0"/>
              <a:t>, the </a:t>
            </a:r>
            <a:r>
              <a:rPr lang="en-US" sz="1400" b="1" i="1" dirty="0"/>
              <a:t>factory method</a:t>
            </a:r>
            <a:r>
              <a:rPr lang="en-US" sz="1400" i="1" dirty="0"/>
              <a:t>, is abstract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4859" y="5069057"/>
            <a:ext cx="3075631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Sections are created by the subclasses’ </a:t>
            </a:r>
            <a:r>
              <a:rPr lang="en-US" sz="1200" i="1" dirty="0" err="1">
                <a:latin typeface="Consolas" panose="020B0609020204030204" pitchFamily="49" charset="0"/>
              </a:rPr>
              <a:t>CreateSections</a:t>
            </a:r>
            <a:r>
              <a:rPr lang="en-US" sz="1200" i="1" dirty="0">
                <a:latin typeface="Consolas" panose="020B0609020204030204" pitchFamily="49" charset="0"/>
              </a:rPr>
              <a:t>()</a:t>
            </a:r>
            <a:r>
              <a:rPr lang="en-US" sz="1400" i="1" dirty="0"/>
              <a:t>, which each create a distinct set of </a:t>
            </a:r>
            <a:r>
              <a:rPr lang="en-US" sz="1200" i="1" dirty="0">
                <a:latin typeface="Consolas" panose="020B0609020204030204" pitchFamily="49" charset="0"/>
              </a:rPr>
              <a:t>Section</a:t>
            </a:r>
            <a:r>
              <a:rPr lang="en-US" sz="1400" i="1" dirty="0"/>
              <a:t> objects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3830" y="5282044"/>
            <a:ext cx="319455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The different types of sections (products) that the factory methods may produce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6" idx="2"/>
          </p:cNvCxnSpPr>
          <p:nvPr/>
        </p:nvCxnSpPr>
        <p:spPr>
          <a:xfrm>
            <a:off x="2823411" y="2367464"/>
            <a:ext cx="190061" cy="19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35696" y="4322565"/>
            <a:ext cx="869318" cy="7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65851" y="4322565"/>
            <a:ext cx="758077" cy="74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21" y="2557748"/>
            <a:ext cx="898299" cy="8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59" y="3339765"/>
            <a:ext cx="2963546" cy="98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935" y="2690595"/>
            <a:ext cx="2476618" cy="9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868" y="2570281"/>
            <a:ext cx="898299" cy="50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244" y="3043352"/>
            <a:ext cx="2963546" cy="193200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7" idx="0"/>
            <a:endCxn id="9" idx="2"/>
          </p:cNvCxnSpPr>
          <p:nvPr/>
        </p:nvCxnSpPr>
        <p:spPr>
          <a:xfrm flipH="1" flipV="1">
            <a:off x="2856632" y="4322565"/>
            <a:ext cx="56043" cy="74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Factory Method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08512" y="1340768"/>
            <a:ext cx="4355976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Sections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da-DK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Call </a:t>
            </a:r>
            <a:r>
              <a:rPr lang="da-DK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factory</a:t>
            </a:r>
            <a:r>
              <a:rPr lang="da-DK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a-DK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endParaRPr lang="da-DK" sz="10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Print()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Save()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Share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512" y="4350583"/>
            <a:ext cx="367240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FullPaper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Methods());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Discussion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373298"/>
            <a:ext cx="352839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Overview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95714" y="3415453"/>
            <a:ext cx="1193071" cy="123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71600" y="3392740"/>
            <a:ext cx="216024" cy="957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771800" y="1483633"/>
            <a:ext cx="1836712" cy="43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2" y="1301784"/>
            <a:ext cx="3496185" cy="20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“products” of the factory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4224"/>
            <a:ext cx="2963546" cy="241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4232" y="1868626"/>
            <a:ext cx="477423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>
                <a:solidFill>
                  <a:srgbClr val="2B91AF"/>
                </a:solidFill>
                <a:latin typeface="Consolas" panose="020B0609020204030204" pitchFamily="49" charset="0"/>
              </a:rPr>
              <a:t>Abstract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rgbClr val="A31515"/>
                </a:solidFill>
                <a:latin typeface="Consolas" panose="020B0609020204030204" pitchFamily="49" charset="0"/>
              </a:rPr>
              <a:t>"Abstract"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Introduction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Introduction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>
                <a:solidFill>
                  <a:srgbClr val="2B91AF"/>
                </a:solidFill>
                <a:latin typeface="Consolas" panose="020B0609020204030204" pitchFamily="49" charset="0"/>
              </a:rPr>
              <a:t>Methods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"Methods"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Conclusion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rgbClr val="A31515"/>
                </a:solidFill>
                <a:latin typeface="Consolas" panose="020B0609020204030204" pitchFamily="49" charset="0"/>
              </a:rPr>
              <a:t>"Conclusion"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"Acknowledgements"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4232" y="1196752"/>
            <a:ext cx="477423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>
            <a:stCxn id="18" idx="1"/>
          </p:cNvCxnSpPr>
          <p:nvPr/>
        </p:nvCxnSpPr>
        <p:spPr>
          <a:xfrm flipH="1" flipV="1">
            <a:off x="2483768" y="1484784"/>
            <a:ext cx="1490464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59632" y="2150612"/>
            <a:ext cx="2714600" cy="3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36179" y="2861981"/>
            <a:ext cx="161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059832" y="2996952"/>
            <a:ext cx="914400" cy="6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91680" y="3645024"/>
            <a:ext cx="2264187" cy="73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616932" y="3622839"/>
            <a:ext cx="1338935" cy="149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6686</TotalTime>
  <Words>1486</Words>
  <Application>Microsoft Macintosh PowerPoint</Application>
  <PresentationFormat>On-screen Show (4:3)</PresentationFormat>
  <Paragraphs>320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AU Passata</vt:lpstr>
      <vt:lpstr>Calibri</vt:lpstr>
      <vt:lpstr>Consolas</vt:lpstr>
      <vt:lpstr>Office Theme</vt:lpstr>
      <vt:lpstr>Design Patterns  GoF Factory Method and  Simple Factory </vt:lpstr>
      <vt:lpstr>Creating objects</vt:lpstr>
      <vt:lpstr>Remember Master Yoda?</vt:lpstr>
      <vt:lpstr>Factories in software design</vt:lpstr>
      <vt:lpstr>PowerPoint Presentation</vt:lpstr>
      <vt:lpstr>GoF Factory Method</vt:lpstr>
      <vt:lpstr>GoF Factory Method - example</vt:lpstr>
      <vt:lpstr>The Factory Method</vt:lpstr>
      <vt:lpstr>The “products” of the factory</vt:lpstr>
      <vt:lpstr>GoF Factory Method</vt:lpstr>
      <vt:lpstr>PowerPoint Presentation</vt:lpstr>
      <vt:lpstr>Simple Factory</vt:lpstr>
      <vt:lpstr>Simple Factory</vt:lpstr>
      <vt:lpstr>Simple Factory – an example</vt:lpstr>
      <vt:lpstr>Simple Factory – an example</vt:lpstr>
      <vt:lpstr>Simple Factory – an example</vt:lpstr>
      <vt:lpstr>Simple Factory – an example</vt:lpstr>
      <vt:lpstr>Simple Factory – an example</vt:lpstr>
      <vt:lpstr>Simple Factory – an example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399</cp:revision>
  <dcterms:created xsi:type="dcterms:W3CDTF">2011-04-02T15:06:22Z</dcterms:created>
  <dcterms:modified xsi:type="dcterms:W3CDTF">2022-11-15T11:38:14Z</dcterms:modified>
</cp:coreProperties>
</file>