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4"/>
  </p:notesMasterIdLst>
  <p:sldIdLst>
    <p:sldId id="256" r:id="rId5"/>
    <p:sldId id="287" r:id="rId6"/>
    <p:sldId id="266" r:id="rId7"/>
    <p:sldId id="258" r:id="rId8"/>
    <p:sldId id="260" r:id="rId9"/>
    <p:sldId id="261" r:id="rId10"/>
    <p:sldId id="268" r:id="rId11"/>
    <p:sldId id="269" r:id="rId12"/>
    <p:sldId id="270" r:id="rId13"/>
    <p:sldId id="267" r:id="rId14"/>
    <p:sldId id="279" r:id="rId15"/>
    <p:sldId id="278" r:id="rId16"/>
    <p:sldId id="280" r:id="rId17"/>
    <p:sldId id="264" r:id="rId18"/>
    <p:sldId id="281" r:id="rId19"/>
    <p:sldId id="284" r:id="rId20"/>
    <p:sldId id="282" r:id="rId21"/>
    <p:sldId id="283" r:id="rId22"/>
    <p:sldId id="265" r:id="rId23"/>
    <p:sldId id="285" r:id="rId24"/>
    <p:sldId id="271" r:id="rId25"/>
    <p:sldId id="272" r:id="rId26"/>
    <p:sldId id="273" r:id="rId27"/>
    <p:sldId id="277" r:id="rId28"/>
    <p:sldId id="274" r:id="rId29"/>
    <p:sldId id="275" r:id="rId30"/>
    <p:sldId id="276" r:id="rId31"/>
    <p:sldId id="257" r:id="rId32"/>
    <p:sldId id="259" r:id="rId3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86395" autoAdjust="0"/>
  </p:normalViewPr>
  <p:slideViewPr>
    <p:cSldViewPr snapToGrid="0" showGuides="1">
      <p:cViewPr varScale="1">
        <p:scale>
          <a:sx n="99" d="100"/>
          <a:sy n="99" d="100"/>
        </p:scale>
        <p:origin x="10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9E5E5-2B1F-4F5F-B049-EA3946971FAA}" type="datetimeFigureOut">
              <a:rPr lang="da-DK" smtClean="0"/>
              <a:t>11-10-2023</a:t>
            </a:fld>
            <a:endParaRPr lang="da-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452D39-A60D-4913-8D65-C58A0C43AED7}" type="slidenum">
              <a:rPr lang="da-DK" smtClean="0"/>
              <a:t>‹#›</a:t>
            </a:fld>
            <a:endParaRPr lang="da-DK"/>
          </a:p>
        </p:txBody>
      </p:sp>
    </p:spTree>
    <p:extLst>
      <p:ext uri="{BB962C8B-B14F-4D97-AF65-F5344CB8AC3E}">
        <p14:creationId xmlns:p14="http://schemas.microsoft.com/office/powerpoint/2010/main" val="3381565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C5452D39-A60D-4913-8D65-C58A0C43AED7}" type="slidenum">
              <a:rPr lang="da-DK" smtClean="0"/>
              <a:t>11</a:t>
            </a:fld>
            <a:endParaRPr lang="da-DK"/>
          </a:p>
        </p:txBody>
      </p:sp>
    </p:spTree>
    <p:extLst>
      <p:ext uri="{BB962C8B-B14F-4D97-AF65-F5344CB8AC3E}">
        <p14:creationId xmlns:p14="http://schemas.microsoft.com/office/powerpoint/2010/main" val="362081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some portions of the IPv4 space that are reserved for specific uses.</a:t>
            </a:r>
          </a:p>
          <a:p>
            <a:endParaRPr lang="en-US" dirty="0" smtClean="0"/>
          </a:p>
          <a:p>
            <a:r>
              <a:rPr lang="en-US" dirty="0" smtClean="0"/>
              <a:t>One of the most useful reserved ranges is the loopback range specified by addresses from 127.0.0.0 to 127.255.255.255. This range is used by each host to test networking to itself. Typically, this is expressed by the first address in this range: 127.0.0.1.</a:t>
            </a:r>
          </a:p>
          <a:p>
            <a:endParaRPr lang="en-US" dirty="0" smtClean="0"/>
          </a:p>
          <a:p>
            <a:r>
              <a:rPr lang="en-US" dirty="0" smtClean="0"/>
              <a:t>Each of the normal classes also have a range within them that is used to designate private network addresses. For instance, for class A addresses, the addresses from 10.0.0.0 to 10.255.255.255 are reserved for private network assignment. For class B, this range is 172.16.0.0 to 172.31.255.255. For class C, the range of 192.168.0.0 to 192.168.255.255 is reserved for private usage.</a:t>
            </a:r>
          </a:p>
          <a:p>
            <a:endParaRPr lang="en-US" dirty="0" smtClean="0"/>
          </a:p>
          <a:p>
            <a:r>
              <a:rPr lang="en-US" dirty="0" smtClean="0"/>
              <a:t>Any computer that is not hooked up to the internet directly (any computer that goes through a router or other NAT system) can use these addresses at will.</a:t>
            </a:r>
            <a:endParaRPr lang="da-DK" dirty="0" smtClean="0"/>
          </a:p>
          <a:p>
            <a:endParaRPr lang="da-DK" dirty="0"/>
          </a:p>
        </p:txBody>
      </p:sp>
      <p:sp>
        <p:nvSpPr>
          <p:cNvPr id="4" name="Slide Number Placeholder 3"/>
          <p:cNvSpPr>
            <a:spLocks noGrp="1"/>
          </p:cNvSpPr>
          <p:nvPr>
            <p:ph type="sldNum" sz="quarter" idx="10"/>
          </p:nvPr>
        </p:nvSpPr>
        <p:spPr/>
        <p:txBody>
          <a:bodyPr/>
          <a:lstStyle/>
          <a:p>
            <a:fld id="{C5452D39-A60D-4913-8D65-C58A0C43AED7}" type="slidenum">
              <a:rPr lang="da-DK" smtClean="0"/>
              <a:t>12</a:t>
            </a:fld>
            <a:endParaRPr lang="da-DK"/>
          </a:p>
        </p:txBody>
      </p:sp>
    </p:spTree>
    <p:extLst>
      <p:ext uri="{BB962C8B-B14F-4D97-AF65-F5344CB8AC3E}">
        <p14:creationId xmlns:p14="http://schemas.microsoft.com/office/powerpoint/2010/main" val="3247975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C5452D39-A60D-4913-8D65-C58A0C43AED7}" type="slidenum">
              <a:rPr lang="da-DK" smtClean="0"/>
              <a:t>13</a:t>
            </a:fld>
            <a:endParaRPr lang="da-DK"/>
          </a:p>
        </p:txBody>
      </p:sp>
    </p:spTree>
    <p:extLst>
      <p:ext uri="{BB962C8B-B14F-4D97-AF65-F5344CB8AC3E}">
        <p14:creationId xmlns:p14="http://schemas.microsoft.com/office/powerpoint/2010/main" val="4231426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smtClean="0"/>
              <a:t>https://www.thewindowsclub.com/how-to-allow-pings-icmp-echo-requests-through-windows-firewall</a:t>
            </a:r>
          </a:p>
          <a:p>
            <a:endParaRPr lang="da-DK" dirty="0"/>
          </a:p>
        </p:txBody>
      </p:sp>
      <p:sp>
        <p:nvSpPr>
          <p:cNvPr id="4" name="Slide Number Placeholder 3"/>
          <p:cNvSpPr>
            <a:spLocks noGrp="1"/>
          </p:cNvSpPr>
          <p:nvPr>
            <p:ph type="sldNum" sz="quarter" idx="10"/>
          </p:nvPr>
        </p:nvSpPr>
        <p:spPr/>
        <p:txBody>
          <a:bodyPr/>
          <a:lstStyle/>
          <a:p>
            <a:fld id="{C5452D39-A60D-4913-8D65-C58A0C43AED7}" type="slidenum">
              <a:rPr lang="da-DK" smtClean="0"/>
              <a:t>14</a:t>
            </a:fld>
            <a:endParaRPr lang="da-DK"/>
          </a:p>
        </p:txBody>
      </p:sp>
    </p:spTree>
    <p:extLst>
      <p:ext uri="{BB962C8B-B14F-4D97-AF65-F5344CB8AC3E}">
        <p14:creationId xmlns:p14="http://schemas.microsoft.com/office/powerpoint/2010/main" val="4056320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Footer Placeholder 2"/>
          <p:cNvSpPr>
            <a:spLocks noGrp="1"/>
          </p:cNvSpPr>
          <p:nvPr>
            <p:ph type="ftr" sz="quarter" idx="10"/>
          </p:nvPr>
        </p:nvSpPr>
        <p:spPr/>
        <p:txBody>
          <a:bodyPr/>
          <a:lstStyle/>
          <a:p>
            <a:endParaRPr lang="da-DK" dirty="0"/>
          </a:p>
        </p:txBody>
      </p:sp>
      <p:sp>
        <p:nvSpPr>
          <p:cNvPr id="4" name="Slide Number Placeholder 3"/>
          <p:cNvSpPr>
            <a:spLocks noGrp="1"/>
          </p:cNvSpPr>
          <p:nvPr>
            <p:ph type="sldNum" sz="quarter" idx="11"/>
          </p:nvPr>
        </p:nvSpPr>
        <p:spPr/>
        <p:txBody>
          <a:bodyPr/>
          <a:lstStyle/>
          <a:p>
            <a:fld id="{6784DCDB-1FCD-41A5-91F9-4E118556DFCB}" type="slidenum">
              <a:rPr lang="da-DK" smtClean="0"/>
              <a:t>‹#›</a:t>
            </a:fld>
            <a:endParaRPr lang="da-DK" dirty="0"/>
          </a:p>
        </p:txBody>
      </p:sp>
      <p:pic>
        <p:nvPicPr>
          <p:cNvPr id="7" name="Picture 6"/>
          <p:cNvPicPr>
            <a:picLocks noChangeAspect="1"/>
          </p:cNvPicPr>
          <p:nvPr userDrawn="1"/>
        </p:nvPicPr>
        <p:blipFill>
          <a:blip r:embed="rId2"/>
          <a:stretch>
            <a:fillRect/>
          </a:stretch>
        </p:blipFill>
        <p:spPr>
          <a:xfrm>
            <a:off x="0" y="5326"/>
            <a:ext cx="12192000" cy="6858001"/>
          </a:xfrm>
          <a:prstGeom prst="rect">
            <a:avLst/>
          </a:prstGeom>
        </p:spPr>
      </p:pic>
      <p:sp>
        <p:nvSpPr>
          <p:cNvPr id="12" name="Text Placeholder 3"/>
          <p:cNvSpPr txBox="1">
            <a:spLocks noGrp="1"/>
          </p:cNvSpPr>
          <p:nvPr>
            <p:ph type="body" idx="4294967295" hasCustomPrompt="1"/>
          </p:nvPr>
        </p:nvSpPr>
        <p:spPr>
          <a:xfrm>
            <a:off x="985842" y="3715426"/>
            <a:ext cx="7161215" cy="1746083"/>
          </a:xfrm>
        </p:spPr>
        <p:txBody>
          <a:bodyPr/>
          <a:lstStyle>
            <a:lvl1pPr>
              <a:lnSpc>
                <a:spcPct val="101000"/>
              </a:lnSpc>
              <a:buNone/>
              <a:defRPr sz="2700">
                <a:solidFill>
                  <a:srgbClr val="FFFFFF"/>
                </a:solidFill>
              </a:defRPr>
            </a:lvl1pPr>
          </a:lstStyle>
          <a:p>
            <a:pPr lvl="0"/>
            <a:r>
              <a:rPr lang="en-GB" dirty="0" smtClean="0"/>
              <a:t>Subtitle</a:t>
            </a:r>
            <a:endParaRPr lang="en-GB" dirty="0"/>
          </a:p>
        </p:txBody>
      </p:sp>
      <p:pic>
        <p:nvPicPr>
          <p:cNvPr id="13" name="Au logo"/>
          <p:cNvPicPr>
            <a:picLocks noChangeAspect="1"/>
          </p:cNvPicPr>
          <p:nvPr userDrawn="1"/>
        </p:nvPicPr>
        <p:blipFill>
          <a:blip r:embed="rId3"/>
          <a:stretch>
            <a:fillRect/>
          </a:stretch>
        </p:blipFill>
        <p:spPr>
          <a:xfrm>
            <a:off x="302401" y="5997604"/>
            <a:ext cx="557564" cy="558003"/>
          </a:xfrm>
          <a:prstGeom prst="rect">
            <a:avLst/>
          </a:prstGeom>
          <a:noFill/>
          <a:ln cap="flat">
            <a:noFill/>
          </a:ln>
        </p:spPr>
      </p:pic>
      <p:sp>
        <p:nvSpPr>
          <p:cNvPr id="14" name="OFF_logo2Computed"/>
          <p:cNvSpPr txBox="1"/>
          <p:nvPr userDrawn="1"/>
        </p:nvSpPr>
        <p:spPr>
          <a:xfrm>
            <a:off x="971998" y="5997604"/>
            <a:ext cx="2350044" cy="676610"/>
          </a:xfrm>
          <a:prstGeom prst="rect">
            <a:avLst/>
          </a:prstGeom>
          <a:noFill/>
          <a:ln cap="flat">
            <a:noFill/>
          </a:ln>
        </p:spPr>
        <p:txBody>
          <a:bodyPr vert="horz" wrap="square" lIns="0" tIns="583204" rIns="0" bIns="0" anchor="t" anchorCtr="0" compatLnSpc="1">
            <a:spAutoFit/>
          </a:bodyPr>
          <a:lstStyle/>
          <a:p>
            <a:pPr marL="0" marR="0" lvl="0" indent="0" algn="l" defTabSz="914400" rtl="0" fontAlgn="auto" hangingPunct="1">
              <a:lnSpc>
                <a:spcPct val="95000"/>
              </a:lnSpc>
              <a:spcBef>
                <a:spcPts val="0"/>
              </a:spcBef>
              <a:spcAft>
                <a:spcPts val="0"/>
              </a:spcAft>
              <a:buNone/>
              <a:tabLst/>
              <a:defRPr sz="1800" b="0" i="0" u="none" strike="noStrike" kern="0" cap="none" spc="0" baseline="0">
                <a:solidFill>
                  <a:srgbClr val="000000"/>
                </a:solidFill>
                <a:uFillTx/>
              </a:defRPr>
            </a:pPr>
            <a:r>
              <a:rPr lang="en-GB" sz="600" b="0" i="0" u="none" strike="noStrike" kern="1200" cap="all" spc="40" baseline="0" dirty="0">
                <a:solidFill>
                  <a:srgbClr val="FFFFFF"/>
                </a:solidFill>
                <a:uFillTx/>
                <a:latin typeface="AU Passata Light" pitchFamily="34"/>
              </a:rPr>
              <a:t>Aarhus University School of Engineering</a:t>
            </a:r>
          </a:p>
        </p:txBody>
      </p:sp>
      <p:sp>
        <p:nvSpPr>
          <p:cNvPr id="16" name="OFF_logo1Computed"/>
          <p:cNvSpPr/>
          <p:nvPr userDrawn="1"/>
        </p:nvSpPr>
        <p:spPr>
          <a:xfrm>
            <a:off x="971998" y="5997604"/>
            <a:ext cx="64" cy="451119"/>
          </a:xfrm>
          <a:prstGeom prst="rect">
            <a:avLst/>
          </a:prstGeom>
          <a:noFill/>
          <a:ln cap="flat">
            <a:noFill/>
            <a:prstDash val="solid"/>
          </a:ln>
        </p:spPr>
        <p:txBody>
          <a:bodyPr vert="horz" wrap="none" lIns="0" tIns="309597" rIns="0" bIns="0" anchor="t" anchorCtr="0" compatLnSpc="1">
            <a:sp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1000" b="0" i="0" u="none" strike="noStrike" kern="1200" cap="all" spc="0" baseline="0" dirty="0">
                <a:solidFill>
                  <a:srgbClr val="FFFFFF"/>
                </a:solidFill>
                <a:uFillTx/>
                <a:latin typeface="AU Passata" pitchFamily="34"/>
              </a:rPr>
              <a:t>Aarhus University</a:t>
            </a:r>
          </a:p>
        </p:txBody>
      </p:sp>
      <p:pic>
        <p:nvPicPr>
          <p:cNvPr id="18" name="SecondaryLogo"/>
          <p:cNvPicPr>
            <a:picLocks noChangeAspect="1"/>
          </p:cNvPicPr>
          <p:nvPr userDrawn="1"/>
        </p:nvPicPr>
        <p:blipFill>
          <a:blip r:embed="rId4"/>
          <a:stretch>
            <a:fillRect/>
          </a:stretch>
        </p:blipFill>
        <p:spPr>
          <a:xfrm>
            <a:off x="10206002" y="5997604"/>
            <a:ext cx="1658236" cy="558003"/>
          </a:xfrm>
          <a:prstGeom prst="rect">
            <a:avLst/>
          </a:prstGeom>
          <a:noFill/>
          <a:ln cap="flat">
            <a:noFill/>
          </a:ln>
        </p:spPr>
      </p:pic>
      <p:sp>
        <p:nvSpPr>
          <p:cNvPr id="20" name="USR_Title"/>
          <p:cNvSpPr txBox="1"/>
          <p:nvPr userDrawn="1"/>
        </p:nvSpPr>
        <p:spPr>
          <a:xfrm>
            <a:off x="6240048" y="5997604"/>
            <a:ext cx="2982416" cy="684516"/>
          </a:xfrm>
          <a:prstGeom prst="rect">
            <a:avLst/>
          </a:prstGeom>
          <a:noFill/>
          <a:ln cap="flat">
            <a:noFill/>
          </a:ln>
        </p:spPr>
        <p:txBody>
          <a:bodyPr vert="horz" wrap="square" lIns="0" tIns="475204" rIns="0" bIns="0" anchor="t" anchorCtr="0" compatLnSpc="1">
            <a:spAutoFit/>
          </a:bodyPr>
          <a:lstStyle/>
          <a:p>
            <a:pPr marL="0" marR="0" lvl="0" indent="0" algn="l" defTabSz="914400" rtl="0" fontAlgn="auto" hangingPunct="1">
              <a:lnSpc>
                <a:spcPct val="95000"/>
              </a:lnSpc>
              <a:spcBef>
                <a:spcPts val="0"/>
              </a:spcBef>
              <a:spcAft>
                <a:spcPts val="0"/>
              </a:spcAft>
              <a:buNone/>
              <a:tabLst/>
              <a:defRPr sz="1800" b="0" i="0" u="none" strike="noStrike" kern="0" cap="none" spc="0" baseline="0">
                <a:solidFill>
                  <a:srgbClr val="000000"/>
                </a:solidFill>
                <a:uFillTx/>
              </a:defRPr>
            </a:pPr>
            <a:r>
              <a:rPr lang="en-GB" sz="700" b="0" i="0" u="none" strike="noStrike" kern="1200" cap="all" spc="0" baseline="0" dirty="0" smtClean="0">
                <a:solidFill>
                  <a:srgbClr val="FFFFFF"/>
                </a:solidFill>
                <a:uFillTx/>
                <a:latin typeface="Gill Sans MT" panose="020B0502020104020203" pitchFamily="34" charset="0"/>
              </a:rPr>
              <a:t>Michael Loft</a:t>
            </a:r>
          </a:p>
          <a:p>
            <a:pPr marL="0" marR="0" lvl="0" indent="0" algn="l" defTabSz="914400" rtl="0" fontAlgn="auto" hangingPunct="1">
              <a:lnSpc>
                <a:spcPct val="95000"/>
              </a:lnSpc>
              <a:spcBef>
                <a:spcPts val="0"/>
              </a:spcBef>
              <a:spcAft>
                <a:spcPts val="0"/>
              </a:spcAft>
              <a:buNone/>
              <a:tabLst/>
              <a:defRPr sz="1800" b="0" i="0" u="none" strike="noStrike" kern="0" cap="none" spc="0" baseline="0">
                <a:solidFill>
                  <a:srgbClr val="000000"/>
                </a:solidFill>
                <a:uFillTx/>
              </a:defRPr>
            </a:pPr>
            <a:r>
              <a:rPr lang="en-GB" sz="700" b="0" i="0" u="none" strike="noStrike" kern="1200" cap="all" spc="0" baseline="0" dirty="0" smtClean="0">
                <a:solidFill>
                  <a:srgbClr val="FFFFFF"/>
                </a:solidFill>
                <a:uFillTx/>
                <a:latin typeface="Gill Sans MT" panose="020B0502020104020203" pitchFamily="34" charset="0"/>
              </a:rPr>
              <a:t>ml@ase.au.dk</a:t>
            </a:r>
            <a:endParaRPr lang="en-GB" sz="700" b="0" i="0" u="none" strike="noStrike" kern="1200" cap="all" spc="0" baseline="0" dirty="0">
              <a:solidFill>
                <a:srgbClr val="FFFFFF"/>
              </a:solidFill>
              <a:uFillTx/>
              <a:latin typeface="Gill Sans MT" panose="020B0502020104020203" pitchFamily="34" charset="0"/>
            </a:endParaRPr>
          </a:p>
        </p:txBody>
      </p:sp>
      <p:sp>
        <p:nvSpPr>
          <p:cNvPr id="6" name="Text Placeholder 5"/>
          <p:cNvSpPr>
            <a:spLocks noGrp="1"/>
          </p:cNvSpPr>
          <p:nvPr>
            <p:ph type="body" sz="quarter" idx="12" hasCustomPrompt="1"/>
          </p:nvPr>
        </p:nvSpPr>
        <p:spPr>
          <a:xfrm>
            <a:off x="985842" y="1904999"/>
            <a:ext cx="9755188" cy="1274331"/>
          </a:xfrm>
        </p:spPr>
        <p:txBody>
          <a:bodyPr/>
          <a:lstStyle>
            <a:lvl1pPr marL="0" indent="0">
              <a:buFont typeface="Arial" panose="020B0604020202020204" pitchFamily="34" charset="0"/>
              <a:buNone/>
              <a:defRPr sz="4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p>
        </p:txBody>
      </p:sp>
    </p:spTree>
    <p:extLst>
      <p:ext uri="{BB962C8B-B14F-4D97-AF65-F5344CB8AC3E}">
        <p14:creationId xmlns:p14="http://schemas.microsoft.com/office/powerpoint/2010/main" val="252859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48827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1451538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1771607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Footer Placeholder 2"/>
          <p:cNvSpPr>
            <a:spLocks noGrp="1"/>
          </p:cNvSpPr>
          <p:nvPr>
            <p:ph type="ftr" sz="quarter" idx="10"/>
          </p:nvPr>
        </p:nvSpPr>
        <p:spPr/>
        <p:txBody>
          <a:bodyPr/>
          <a:lstStyle/>
          <a:p>
            <a:endParaRPr lang="da-DK" dirty="0"/>
          </a:p>
        </p:txBody>
      </p:sp>
      <p:sp>
        <p:nvSpPr>
          <p:cNvPr id="4" name="Slide Number Placeholder 3"/>
          <p:cNvSpPr>
            <a:spLocks noGrp="1"/>
          </p:cNvSpPr>
          <p:nvPr>
            <p:ph type="sldNum" sz="quarter" idx="11"/>
          </p:nvPr>
        </p:nvSpPr>
        <p:spPr/>
        <p:txBody>
          <a:bodyPr/>
          <a:lstStyle/>
          <a:p>
            <a:fld id="{6784DCDB-1FCD-41A5-91F9-4E118556DFCB}" type="slidenum">
              <a:rPr lang="da-DK" smtClean="0"/>
              <a:t>‹#›</a:t>
            </a:fld>
            <a:endParaRPr lang="da-DK" dirty="0"/>
          </a:p>
        </p:txBody>
      </p:sp>
      <p:pic>
        <p:nvPicPr>
          <p:cNvPr id="7" name="Picture 6"/>
          <p:cNvPicPr>
            <a:picLocks noChangeAspect="1"/>
          </p:cNvPicPr>
          <p:nvPr userDrawn="1"/>
        </p:nvPicPr>
        <p:blipFill>
          <a:blip r:embed="rId2"/>
          <a:stretch>
            <a:fillRect/>
          </a:stretch>
        </p:blipFill>
        <p:spPr>
          <a:xfrm>
            <a:off x="0" y="5326"/>
            <a:ext cx="12192000" cy="6858001"/>
          </a:xfrm>
          <a:prstGeom prst="rect">
            <a:avLst/>
          </a:prstGeom>
        </p:spPr>
      </p:pic>
      <p:pic>
        <p:nvPicPr>
          <p:cNvPr id="8" name="Logo white"/>
          <p:cNvPicPr>
            <a:picLocks noChangeAspect="1"/>
          </p:cNvPicPr>
          <p:nvPr userDrawn="1"/>
        </p:nvPicPr>
        <p:blipFill>
          <a:blip r:embed="rId3"/>
          <a:stretch>
            <a:fillRect/>
          </a:stretch>
        </p:blipFill>
        <p:spPr>
          <a:xfrm>
            <a:off x="3318266" y="2864714"/>
            <a:ext cx="2228401" cy="1116994"/>
          </a:xfrm>
          <a:prstGeom prst="rect">
            <a:avLst/>
          </a:prstGeom>
          <a:noFill/>
          <a:ln cap="flat">
            <a:noFill/>
          </a:ln>
        </p:spPr>
      </p:pic>
      <p:sp>
        <p:nvSpPr>
          <p:cNvPr id="9" name="LAN_AUWBreak"/>
          <p:cNvSpPr/>
          <p:nvPr userDrawn="1"/>
        </p:nvSpPr>
        <p:spPr>
          <a:xfrm>
            <a:off x="6022613" y="2804400"/>
            <a:ext cx="64" cy="757571"/>
          </a:xfrm>
          <a:prstGeom prst="rect">
            <a:avLst/>
          </a:prstGeom>
          <a:noFill/>
          <a:ln cap="flat">
            <a:noFill/>
            <a:prstDash val="solid"/>
          </a:ln>
        </p:spPr>
        <p:txBody>
          <a:bodyPr vert="horz" wrap="none" lIns="0" tIns="183602" rIns="0" bIns="0" anchor="t" anchorCtr="0" compatLnSpc="1">
            <a:spAutoFit/>
          </a:bodyPr>
          <a:lstStyle/>
          <a:p>
            <a:pPr marL="0" marR="0" lvl="0" indent="0" algn="l" defTabSz="914400" rtl="0" fontAlgn="auto" hangingPunct="1">
              <a:lnSpc>
                <a:spcPct val="90000"/>
              </a:lnSpc>
              <a:spcBef>
                <a:spcPts val="0"/>
              </a:spcBef>
              <a:spcAft>
                <a:spcPts val="0"/>
              </a:spcAft>
              <a:buNone/>
              <a:tabLst/>
              <a:defRPr sz="1800" b="0" i="0" u="none" strike="noStrike" kern="0" cap="none" spc="0" baseline="0">
                <a:solidFill>
                  <a:srgbClr val="000000"/>
                </a:solidFill>
                <a:uFillTx/>
              </a:defRPr>
            </a:pPr>
            <a:r>
              <a:rPr lang="en-GB" sz="4000" b="0" i="0" u="none" strike="noStrike" kern="1200" cap="all" spc="0" baseline="0" dirty="0">
                <a:solidFill>
                  <a:srgbClr val="FFFFFF"/>
                </a:solidFill>
                <a:uFillTx/>
                <a:latin typeface="AU Passata" pitchFamily="34"/>
              </a:rPr>
              <a:t>Aarhus University</a:t>
            </a:r>
          </a:p>
        </p:txBody>
      </p:sp>
    </p:spTree>
    <p:extLst>
      <p:ext uri="{BB962C8B-B14F-4D97-AF65-F5344CB8AC3E}">
        <p14:creationId xmlns:p14="http://schemas.microsoft.com/office/powerpoint/2010/main" val="354775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da-DK"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393335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da-DK"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17202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348439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1118474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55350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680572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113923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6784DCDB-1FCD-41A5-91F9-4E118556DFCB}" type="slidenum">
              <a:rPr lang="da-DK" smtClean="0"/>
              <a:t>‹#›</a:t>
            </a:fld>
            <a:endParaRPr lang="da-DK"/>
          </a:p>
        </p:txBody>
      </p:sp>
    </p:spTree>
    <p:extLst>
      <p:ext uri="{BB962C8B-B14F-4D97-AF65-F5344CB8AC3E}">
        <p14:creationId xmlns:p14="http://schemas.microsoft.com/office/powerpoint/2010/main" val="81398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40106"/>
          </a:xfrm>
          <a:prstGeom prst="rect">
            <a:avLst/>
          </a:prstGeom>
        </p:spPr>
        <p:txBody>
          <a:bodyPr vert="horz" lIns="91440" tIns="45720" rIns="91440" bIns="45720" rtlCol="0" anchor="ctr">
            <a:normAutofit/>
          </a:bodyPr>
          <a:lstStyle/>
          <a:p>
            <a:r>
              <a:rPr lang="en-US" dirty="0" smtClean="0"/>
              <a:t>Click to edit Master title style</a:t>
            </a:r>
            <a:endParaRPr lang="da-DK" dirty="0"/>
          </a:p>
        </p:txBody>
      </p:sp>
      <p:sp>
        <p:nvSpPr>
          <p:cNvPr id="3" name="Text Placeholder 2"/>
          <p:cNvSpPr>
            <a:spLocks noGrp="1"/>
          </p:cNvSpPr>
          <p:nvPr>
            <p:ph type="body" idx="1"/>
          </p:nvPr>
        </p:nvSpPr>
        <p:spPr>
          <a:xfrm>
            <a:off x="838200" y="1311965"/>
            <a:ext cx="10515600" cy="486499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a-DK"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84DCDB-1FCD-41A5-91F9-4E118556DFCB}" type="slidenum">
              <a:rPr lang="da-DK" smtClean="0"/>
              <a:t>‹#›</a:t>
            </a:fld>
            <a:endParaRPr lang="da-DK" dirty="0"/>
          </a:p>
        </p:txBody>
      </p:sp>
    </p:spTree>
    <p:extLst>
      <p:ext uri="{BB962C8B-B14F-4D97-AF65-F5344CB8AC3E}">
        <p14:creationId xmlns:p14="http://schemas.microsoft.com/office/powerpoint/2010/main" val="3288037750"/>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cidr.xyz/"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whatsmyip.org/"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ifconfig.me/"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en.wikipedia.org/wiki/List_of_TCP_and_UDP_port_numbers"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oer.gitlab.io/DS/DS02-Internet.html#/slide-internet-architecture" TargetMode="External"/><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fab.cba.mit.edu/classes/961.04/people/neil/ip.pdf" TargetMode="External"/><Relationship Id="rId7" Type="http://schemas.openxmlformats.org/officeDocument/2006/relationships/hyperlink" Target="https://www.youtube.com/playlist?list=PL7zRJGi6nMRzg0LdsR7F3olyLGoBcIvvg" TargetMode="External"/><Relationship Id="rId2" Type="http://schemas.openxmlformats.org/officeDocument/2006/relationships/hyperlink" Target="https://www.digitalocean.com/community/tutorials/understanding-ip-addresses-subnets-and-cidr-notation-for-networking" TargetMode="External"/><Relationship Id="rId1" Type="http://schemas.openxmlformats.org/officeDocument/2006/relationships/slideLayout" Target="../slideLayouts/slideLayout3.xml"/><Relationship Id="rId6" Type="http://schemas.openxmlformats.org/officeDocument/2006/relationships/hyperlink" Target="https://www.youtube.com/watch?v=NyZWSvSj8ek" TargetMode="External"/><Relationship Id="rId5" Type="http://schemas.openxmlformats.org/officeDocument/2006/relationships/hyperlink" Target="https://www.youtube.com/watch?v=PwWhJEJVGl4" TargetMode="External"/><Relationship Id="rId4" Type="http://schemas.openxmlformats.org/officeDocument/2006/relationships/hyperlink" Target="https://iximiuz.com/en/posts/computer-networking-10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da-DK" dirty="0"/>
          </a:p>
        </p:txBody>
      </p:sp>
      <p:sp>
        <p:nvSpPr>
          <p:cNvPr id="8" name="Text Placeholder 7"/>
          <p:cNvSpPr>
            <a:spLocks noGrp="1"/>
          </p:cNvSpPr>
          <p:nvPr>
            <p:ph type="body" idx="4294967295"/>
          </p:nvPr>
        </p:nvSpPr>
        <p:spPr/>
        <p:txBody>
          <a:bodyPr/>
          <a:lstStyle/>
          <a:p>
            <a:endParaRPr lang="da-DK" dirty="0"/>
          </a:p>
        </p:txBody>
      </p:sp>
      <p:sp>
        <p:nvSpPr>
          <p:cNvPr id="7" name="Text Placeholder 6"/>
          <p:cNvSpPr>
            <a:spLocks noGrp="1"/>
          </p:cNvSpPr>
          <p:nvPr>
            <p:ph type="body" sz="quarter" idx="12"/>
          </p:nvPr>
        </p:nvSpPr>
        <p:spPr/>
        <p:txBody>
          <a:bodyPr/>
          <a:lstStyle/>
          <a:p>
            <a:r>
              <a:rPr lang="da-DK" dirty="0" smtClean="0"/>
              <a:t>IP Networks</a:t>
            </a:r>
            <a:endParaRPr lang="da-DK" dirty="0"/>
          </a:p>
        </p:txBody>
      </p:sp>
    </p:spTree>
    <p:extLst>
      <p:ext uri="{BB962C8B-B14F-4D97-AF65-F5344CB8AC3E}">
        <p14:creationId xmlns:p14="http://schemas.microsoft.com/office/powerpoint/2010/main" val="16226998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IPv4 addresses</a:t>
            </a:r>
            <a:endParaRPr lang="da-DK" dirty="0"/>
          </a:p>
        </p:txBody>
      </p:sp>
      <p:pic>
        <p:nvPicPr>
          <p:cNvPr id="9" name="Picture 8"/>
          <p:cNvPicPr>
            <a:picLocks noChangeAspect="1"/>
          </p:cNvPicPr>
          <p:nvPr/>
        </p:nvPicPr>
        <p:blipFill>
          <a:blip r:embed="rId2"/>
          <a:stretch>
            <a:fillRect/>
          </a:stretch>
        </p:blipFill>
        <p:spPr>
          <a:xfrm>
            <a:off x="838200" y="1839636"/>
            <a:ext cx="1889390" cy="1369558"/>
          </a:xfrm>
          <a:prstGeom prst="rect">
            <a:avLst/>
          </a:prstGeom>
        </p:spPr>
      </p:pic>
      <p:pic>
        <p:nvPicPr>
          <p:cNvPr id="10" name="Picture 9"/>
          <p:cNvPicPr>
            <a:picLocks noChangeAspect="1"/>
          </p:cNvPicPr>
          <p:nvPr/>
        </p:nvPicPr>
        <p:blipFill>
          <a:blip r:embed="rId2"/>
          <a:stretch>
            <a:fillRect/>
          </a:stretch>
        </p:blipFill>
        <p:spPr>
          <a:xfrm>
            <a:off x="3446401" y="1839636"/>
            <a:ext cx="1889390" cy="1369558"/>
          </a:xfrm>
          <a:prstGeom prst="rect">
            <a:avLst/>
          </a:prstGeom>
        </p:spPr>
      </p:pic>
      <p:pic>
        <p:nvPicPr>
          <p:cNvPr id="11" name="Picture 10"/>
          <p:cNvPicPr>
            <a:picLocks noChangeAspect="1"/>
          </p:cNvPicPr>
          <p:nvPr/>
        </p:nvPicPr>
        <p:blipFill>
          <a:blip r:embed="rId2"/>
          <a:stretch>
            <a:fillRect/>
          </a:stretch>
        </p:blipFill>
        <p:spPr>
          <a:xfrm>
            <a:off x="6145274" y="1839636"/>
            <a:ext cx="1889390" cy="1369558"/>
          </a:xfrm>
          <a:prstGeom prst="rect">
            <a:avLst/>
          </a:prstGeom>
        </p:spPr>
      </p:pic>
      <p:pic>
        <p:nvPicPr>
          <p:cNvPr id="12" name="Picture 11"/>
          <p:cNvPicPr>
            <a:picLocks noChangeAspect="1"/>
          </p:cNvPicPr>
          <p:nvPr/>
        </p:nvPicPr>
        <p:blipFill>
          <a:blip r:embed="rId2"/>
          <a:stretch>
            <a:fillRect/>
          </a:stretch>
        </p:blipFill>
        <p:spPr>
          <a:xfrm>
            <a:off x="8753475" y="1839636"/>
            <a:ext cx="1889390" cy="1369558"/>
          </a:xfrm>
          <a:prstGeom prst="rect">
            <a:avLst/>
          </a:prstGeom>
        </p:spPr>
      </p:pic>
      <p:sp>
        <p:nvSpPr>
          <p:cNvPr id="2" name="Rectangle 1"/>
          <p:cNvSpPr/>
          <p:nvPr/>
        </p:nvSpPr>
        <p:spPr>
          <a:xfrm>
            <a:off x="984738" y="3736865"/>
            <a:ext cx="9658127" cy="140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Rectangle 2"/>
          <p:cNvSpPr/>
          <p:nvPr/>
        </p:nvSpPr>
        <p:spPr>
          <a:xfrm>
            <a:off x="1034379"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Rectangle 15"/>
          <p:cNvSpPr/>
          <p:nvPr/>
        </p:nvSpPr>
        <p:spPr>
          <a:xfrm>
            <a:off x="3630856"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Rectangle 16"/>
          <p:cNvSpPr/>
          <p:nvPr/>
        </p:nvSpPr>
        <p:spPr>
          <a:xfrm>
            <a:off x="6336652"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8" name="Rectangle 17"/>
          <p:cNvSpPr/>
          <p:nvPr/>
        </p:nvSpPr>
        <p:spPr>
          <a:xfrm>
            <a:off x="8927963"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Rounded Rectangle 5"/>
          <p:cNvSpPr/>
          <p:nvPr/>
        </p:nvSpPr>
        <p:spPr>
          <a:xfrm>
            <a:off x="1275070" y="3319095"/>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192.168.1.100</a:t>
            </a:r>
            <a:endParaRPr lang="da-DK" dirty="0">
              <a:solidFill>
                <a:schemeClr val="tx1"/>
              </a:solidFill>
            </a:endParaRPr>
          </a:p>
        </p:txBody>
      </p:sp>
      <p:sp>
        <p:nvSpPr>
          <p:cNvPr id="20" name="Rounded Rectangle 19"/>
          <p:cNvSpPr/>
          <p:nvPr/>
        </p:nvSpPr>
        <p:spPr>
          <a:xfrm>
            <a:off x="3917482" y="3323559"/>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192.168.1.2</a:t>
            </a:r>
            <a:endParaRPr lang="da-DK" dirty="0">
              <a:solidFill>
                <a:schemeClr val="tx1"/>
              </a:solidFill>
            </a:endParaRPr>
          </a:p>
        </p:txBody>
      </p:sp>
      <p:sp>
        <p:nvSpPr>
          <p:cNvPr id="21" name="Rounded Rectangle 20"/>
          <p:cNvSpPr/>
          <p:nvPr/>
        </p:nvSpPr>
        <p:spPr>
          <a:xfrm>
            <a:off x="6630023"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192.168.1.15</a:t>
            </a:r>
            <a:endParaRPr lang="da-DK" dirty="0">
              <a:solidFill>
                <a:schemeClr val="tx1"/>
              </a:solidFill>
            </a:endParaRPr>
          </a:p>
        </p:txBody>
      </p:sp>
      <p:sp>
        <p:nvSpPr>
          <p:cNvPr id="22" name="Rounded Rectangle 21"/>
          <p:cNvSpPr/>
          <p:nvPr/>
        </p:nvSpPr>
        <p:spPr>
          <a:xfrm>
            <a:off x="9219864"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192.168.1.1</a:t>
            </a:r>
            <a:endParaRPr lang="da-DK" dirty="0">
              <a:solidFill>
                <a:schemeClr val="tx1"/>
              </a:solidFill>
            </a:endParaRPr>
          </a:p>
        </p:txBody>
      </p:sp>
      <p:sp>
        <p:nvSpPr>
          <p:cNvPr id="19" name="Content Placeholder 4"/>
          <p:cNvSpPr txBox="1">
            <a:spLocks/>
          </p:cNvSpPr>
          <p:nvPr/>
        </p:nvSpPr>
        <p:spPr>
          <a:xfrm>
            <a:off x="838200" y="4264269"/>
            <a:ext cx="10515600" cy="1912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IPv4 addresses are 32 bits long. They are written as 4 bytes.</a:t>
            </a:r>
          </a:p>
          <a:p>
            <a:pPr marL="0" indent="0">
              <a:buFont typeface="Arial" panose="020B0604020202020204" pitchFamily="34" charset="0"/>
              <a:buNone/>
            </a:pPr>
            <a:r>
              <a:rPr lang="en-US" dirty="0" smtClean="0"/>
              <a:t>E.g. 192.168.1.100</a:t>
            </a:r>
            <a:endParaRPr lang="da-DK" dirty="0"/>
          </a:p>
        </p:txBody>
      </p:sp>
    </p:spTree>
    <p:extLst>
      <p:ext uri="{BB962C8B-B14F-4D97-AF65-F5344CB8AC3E}">
        <p14:creationId xmlns:p14="http://schemas.microsoft.com/office/powerpoint/2010/main" val="36559722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IP Address format</a:t>
            </a:r>
            <a:endParaRPr lang="da-DK" dirty="0"/>
          </a:p>
        </p:txBody>
      </p:sp>
      <p:pic>
        <p:nvPicPr>
          <p:cNvPr id="4" name="Content Placeholder 3"/>
          <p:cNvPicPr>
            <a:picLocks noGrp="1" noChangeAspect="1"/>
          </p:cNvPicPr>
          <p:nvPr>
            <p:ph idx="1"/>
          </p:nvPr>
        </p:nvPicPr>
        <p:blipFill>
          <a:blip r:embed="rId3"/>
          <a:stretch>
            <a:fillRect/>
          </a:stretch>
        </p:blipFill>
        <p:spPr>
          <a:xfrm>
            <a:off x="386124" y="1105232"/>
            <a:ext cx="7049881" cy="5223954"/>
          </a:xfrm>
          <a:prstGeom prst="rect">
            <a:avLst/>
          </a:prstGeom>
        </p:spPr>
      </p:pic>
      <p:sp>
        <p:nvSpPr>
          <p:cNvPr id="5" name="TextBox 4"/>
          <p:cNvSpPr txBox="1"/>
          <p:nvPr/>
        </p:nvSpPr>
        <p:spPr>
          <a:xfrm>
            <a:off x="130430" y="6433314"/>
            <a:ext cx="7305575" cy="240631"/>
          </a:xfrm>
          <a:prstGeom prst="rect">
            <a:avLst/>
          </a:prstGeom>
        </p:spPr>
        <p:txBody>
          <a:bodyPr vert="horz" wrap="square" lIns="91440" tIns="45720" rIns="91440" bIns="45720" rtlCol="0" anchor="ctr">
            <a:noAutofit/>
          </a:bodyPr>
          <a:lstStyle/>
          <a:p>
            <a:r>
              <a:rPr lang="da-DK" dirty="0">
                <a:latin typeface="Gill Sans MT" panose="020B0502020104020203" pitchFamily="34" charset="0"/>
                <a:hlinkClick r:id="rId4"/>
              </a:rPr>
              <a:t>https://cidr.xyz</a:t>
            </a:r>
            <a:r>
              <a:rPr lang="da-DK" dirty="0" smtClean="0">
                <a:latin typeface="Gill Sans MT" panose="020B0502020104020203" pitchFamily="34" charset="0"/>
                <a:hlinkClick r:id="rId4"/>
              </a:rPr>
              <a:t>/</a:t>
            </a:r>
            <a:endParaRPr lang="da-DK" dirty="0" smtClean="0">
              <a:latin typeface="Gill Sans MT" panose="020B0502020104020203" pitchFamily="34" charset="0"/>
            </a:endParaRPr>
          </a:p>
        </p:txBody>
      </p:sp>
      <p:sp>
        <p:nvSpPr>
          <p:cNvPr id="7" name="TextBox 6"/>
          <p:cNvSpPr txBox="1"/>
          <p:nvPr/>
        </p:nvSpPr>
        <p:spPr>
          <a:xfrm>
            <a:off x="7536581" y="1174282"/>
            <a:ext cx="3619099" cy="5154904"/>
          </a:xfrm>
          <a:prstGeom prst="rect">
            <a:avLst/>
          </a:prstGeom>
        </p:spPr>
        <p:txBody>
          <a:bodyPr vert="horz" wrap="square" lIns="91440" tIns="45720" rIns="91440" bIns="45720" rtlCol="0" anchor="ctr">
            <a:normAutofit fontScale="92500" lnSpcReduction="10000"/>
          </a:bodyPr>
          <a:lstStyle/>
          <a:p>
            <a:r>
              <a:rPr lang="da-DK" dirty="0" smtClean="0">
                <a:latin typeface="Gill Sans MT" panose="020B0502020104020203" pitchFamily="34" charset="0"/>
              </a:rPr>
              <a:t>Networks </a:t>
            </a:r>
            <a:r>
              <a:rPr lang="da-DK" dirty="0" err="1" smtClean="0">
                <a:latin typeface="Gill Sans MT" panose="020B0502020104020203" pitchFamily="34" charset="0"/>
              </a:rPr>
              <a:t>ca</a:t>
            </a:r>
            <a:r>
              <a:rPr lang="da-DK" dirty="0" err="1" smtClean="0">
                <a:latin typeface="Gill Sans MT" panose="020B0502020104020203" pitchFamily="34" charset="0"/>
              </a:rPr>
              <a:t>n</a:t>
            </a:r>
            <a:r>
              <a:rPr lang="da-DK" dirty="0" smtClean="0">
                <a:latin typeface="Gill Sans MT" panose="020B0502020104020203" pitchFamily="34" charset="0"/>
              </a:rPr>
              <a:t> </a:t>
            </a:r>
            <a:r>
              <a:rPr lang="da-DK" dirty="0" err="1" smtClean="0">
                <a:latin typeface="Gill Sans MT" panose="020B0502020104020203" pitchFamily="34" charset="0"/>
              </a:rPr>
              <a:t>be</a:t>
            </a:r>
            <a:r>
              <a:rPr lang="da-DK" dirty="0" smtClean="0">
                <a:latin typeface="Gill Sans MT" panose="020B0502020104020203" pitchFamily="34" charset="0"/>
              </a:rPr>
              <a:t> split in to subnets. A subnet has an </a:t>
            </a:r>
            <a:r>
              <a:rPr lang="da-DK" dirty="0" smtClean="0">
                <a:latin typeface="Gill Sans MT" panose="020B0502020104020203" pitchFamily="34" charset="0"/>
              </a:rPr>
              <a:t>IP </a:t>
            </a:r>
            <a:r>
              <a:rPr lang="da-DK" dirty="0" err="1" smtClean="0">
                <a:latin typeface="Gill Sans MT" panose="020B0502020104020203" pitchFamily="34" charset="0"/>
              </a:rPr>
              <a:t>a</a:t>
            </a:r>
            <a:r>
              <a:rPr lang="da-DK" dirty="0" err="1" smtClean="0">
                <a:latin typeface="Gill Sans MT" panose="020B0502020104020203" pitchFamily="34" charset="0"/>
              </a:rPr>
              <a:t>ddress</a:t>
            </a:r>
            <a:r>
              <a:rPr lang="da-DK" dirty="0" smtClean="0">
                <a:latin typeface="Gill Sans MT" panose="020B0502020104020203" pitchFamily="34" charset="0"/>
              </a:rPr>
              <a:t> range, </a:t>
            </a:r>
            <a:r>
              <a:rPr lang="da-DK" dirty="0" err="1" smtClean="0">
                <a:latin typeface="Gill Sans MT" panose="020B0502020104020203" pitchFamily="34" charset="0"/>
              </a:rPr>
              <a:t>which</a:t>
            </a:r>
            <a:r>
              <a:rPr lang="da-DK" dirty="0" smtClean="0">
                <a:latin typeface="Gill Sans MT" panose="020B0502020104020203" pitchFamily="34" charset="0"/>
              </a:rPr>
              <a:t> </a:t>
            </a:r>
            <a:r>
              <a:rPr lang="da-DK" dirty="0" err="1" smtClean="0">
                <a:latin typeface="Gill Sans MT" panose="020B0502020104020203" pitchFamily="34" charset="0"/>
              </a:rPr>
              <a:t>are</a:t>
            </a:r>
            <a:r>
              <a:rPr lang="da-DK" dirty="0" smtClean="0">
                <a:latin typeface="Gill Sans MT" panose="020B0502020104020203" pitchFamily="34" charset="0"/>
              </a:rPr>
              <a:t> the </a:t>
            </a:r>
            <a:r>
              <a:rPr lang="da-DK" dirty="0" err="1" smtClean="0">
                <a:latin typeface="Gill Sans MT" panose="020B0502020104020203" pitchFamily="34" charset="0"/>
              </a:rPr>
              <a:t>addresses</a:t>
            </a:r>
            <a:r>
              <a:rPr lang="da-DK" dirty="0" smtClean="0">
                <a:latin typeface="Gill Sans MT" panose="020B0502020104020203" pitchFamily="34" charset="0"/>
              </a:rPr>
              <a:t> </a:t>
            </a:r>
            <a:r>
              <a:rPr lang="da-DK" dirty="0" err="1" smtClean="0">
                <a:latin typeface="Gill Sans MT" panose="020B0502020104020203" pitchFamily="34" charset="0"/>
              </a:rPr>
              <a:t>usable</a:t>
            </a:r>
            <a:r>
              <a:rPr lang="da-DK" dirty="0" smtClean="0">
                <a:latin typeface="Gill Sans MT" panose="020B0502020104020203" pitchFamily="34" charset="0"/>
              </a:rPr>
              <a:t> in </a:t>
            </a:r>
            <a:r>
              <a:rPr lang="da-DK" dirty="0" err="1" smtClean="0">
                <a:latin typeface="Gill Sans MT" panose="020B0502020104020203" pitchFamily="34" charset="0"/>
              </a:rPr>
              <a:t>that</a:t>
            </a:r>
            <a:r>
              <a:rPr lang="da-DK" dirty="0" smtClean="0">
                <a:latin typeface="Gill Sans MT" panose="020B0502020104020203" pitchFamily="34" charset="0"/>
              </a:rPr>
              <a:t> </a:t>
            </a:r>
            <a:r>
              <a:rPr lang="da-DK" dirty="0" err="1" smtClean="0">
                <a:latin typeface="Gill Sans MT" panose="020B0502020104020203" pitchFamily="34" charset="0"/>
              </a:rPr>
              <a:t>network</a:t>
            </a:r>
            <a:r>
              <a:rPr lang="da-DK" dirty="0" smtClean="0">
                <a:latin typeface="Gill Sans MT" panose="020B0502020104020203" pitchFamily="34" charset="0"/>
              </a:rPr>
              <a:t>.</a:t>
            </a:r>
          </a:p>
          <a:p>
            <a:endParaRPr lang="da-DK" dirty="0" smtClean="0">
              <a:latin typeface="Gill Sans MT" panose="020B0502020104020203" pitchFamily="34" charset="0"/>
            </a:endParaRPr>
          </a:p>
          <a:p>
            <a:r>
              <a:rPr lang="da-DK" dirty="0" smtClean="0">
                <a:latin typeface="Gill Sans MT" panose="020B0502020104020203" pitchFamily="34" charset="0"/>
              </a:rPr>
              <a:t>Data is </a:t>
            </a:r>
            <a:r>
              <a:rPr lang="da-DK" dirty="0" err="1" smtClean="0">
                <a:latin typeface="Gill Sans MT" panose="020B0502020104020203" pitchFamily="34" charset="0"/>
              </a:rPr>
              <a:t>routed</a:t>
            </a:r>
            <a:r>
              <a:rPr lang="da-DK" dirty="0" smtClean="0">
                <a:latin typeface="Gill Sans MT" panose="020B0502020104020203" pitchFamily="34" charset="0"/>
              </a:rPr>
              <a:t> </a:t>
            </a:r>
            <a:r>
              <a:rPr lang="da-DK" dirty="0" err="1" smtClean="0">
                <a:latin typeface="Gill Sans MT" panose="020B0502020104020203" pitchFamily="34" charset="0"/>
              </a:rPr>
              <a:t>inside</a:t>
            </a:r>
            <a:r>
              <a:rPr lang="da-DK" dirty="0" smtClean="0">
                <a:latin typeface="Gill Sans MT" panose="020B0502020104020203" pitchFamily="34" charset="0"/>
              </a:rPr>
              <a:t> a subnet.</a:t>
            </a:r>
          </a:p>
          <a:p>
            <a:endParaRPr lang="da-DK" dirty="0" smtClean="0">
              <a:latin typeface="Gill Sans MT" panose="020B0502020104020203" pitchFamily="34" charset="0"/>
            </a:endParaRPr>
          </a:p>
          <a:p>
            <a:r>
              <a:rPr lang="da-DK" dirty="0" smtClean="0">
                <a:latin typeface="Gill Sans MT" panose="020B0502020104020203" pitchFamily="34" charset="0"/>
              </a:rPr>
              <a:t>The 32 bit IP </a:t>
            </a:r>
            <a:r>
              <a:rPr lang="da-DK" dirty="0" err="1" smtClean="0">
                <a:latin typeface="Gill Sans MT" panose="020B0502020104020203" pitchFamily="34" charset="0"/>
              </a:rPr>
              <a:t>address</a:t>
            </a:r>
            <a:r>
              <a:rPr lang="da-DK" dirty="0" err="1" smtClean="0">
                <a:latin typeface="Gill Sans MT" panose="020B0502020104020203" pitchFamily="34" charset="0"/>
              </a:rPr>
              <a:t>es</a:t>
            </a:r>
            <a:r>
              <a:rPr lang="da-DK" dirty="0" smtClean="0">
                <a:latin typeface="Gill Sans MT" panose="020B0502020104020203" pitchFamily="34" charset="0"/>
              </a:rPr>
              <a:t> </a:t>
            </a:r>
            <a:r>
              <a:rPr lang="da-DK" dirty="0" err="1" smtClean="0">
                <a:latin typeface="Gill Sans MT" panose="020B0502020104020203" pitchFamily="34" charset="0"/>
              </a:rPr>
              <a:t>used</a:t>
            </a:r>
            <a:r>
              <a:rPr lang="da-DK" dirty="0" smtClean="0">
                <a:latin typeface="Gill Sans MT" panose="020B0502020104020203" pitchFamily="34" charset="0"/>
              </a:rPr>
              <a:t> in the subnet is</a:t>
            </a:r>
            <a:r>
              <a:rPr lang="da-DK" dirty="0" smtClean="0">
                <a:latin typeface="Gill Sans MT" panose="020B0502020104020203" pitchFamily="34" charset="0"/>
              </a:rPr>
              <a:t> split in NETWORK and HOST parts.</a:t>
            </a:r>
          </a:p>
          <a:p>
            <a:endParaRPr lang="da-DK" dirty="0">
              <a:latin typeface="Gill Sans MT" panose="020B0502020104020203" pitchFamily="34" charset="0"/>
            </a:endParaRPr>
          </a:p>
          <a:p>
            <a:r>
              <a:rPr lang="da-DK" dirty="0" smtClean="0">
                <a:latin typeface="Gill Sans MT" panose="020B0502020104020203" pitchFamily="34" charset="0"/>
              </a:rPr>
              <a:t>The 32 bits set to 1 in the NETMASK </a:t>
            </a:r>
            <a:r>
              <a:rPr lang="da-DK" dirty="0" err="1" smtClean="0">
                <a:latin typeface="Gill Sans MT" panose="020B0502020104020203" pitchFamily="34" charset="0"/>
              </a:rPr>
              <a:t>specifies</a:t>
            </a:r>
            <a:r>
              <a:rPr lang="da-DK" dirty="0" smtClean="0">
                <a:latin typeface="Gill Sans MT" panose="020B0502020104020203" pitchFamily="34" charset="0"/>
              </a:rPr>
              <a:t> the NETWORK part. The bits set to 0 </a:t>
            </a:r>
            <a:r>
              <a:rPr lang="da-DK" dirty="0" err="1" smtClean="0">
                <a:latin typeface="Gill Sans MT" panose="020B0502020104020203" pitchFamily="34" charset="0"/>
              </a:rPr>
              <a:t>defines</a:t>
            </a:r>
            <a:r>
              <a:rPr lang="da-DK" dirty="0" smtClean="0">
                <a:latin typeface="Gill Sans MT" panose="020B0502020104020203" pitchFamily="34" charset="0"/>
              </a:rPr>
              <a:t> the HOST parts.</a:t>
            </a:r>
          </a:p>
          <a:p>
            <a:endParaRPr lang="da-DK" dirty="0">
              <a:latin typeface="Gill Sans MT" panose="020B0502020104020203" pitchFamily="34" charset="0"/>
            </a:endParaRPr>
          </a:p>
          <a:p>
            <a:r>
              <a:rPr lang="da-DK" dirty="0" smtClean="0">
                <a:latin typeface="Gill Sans MT" panose="020B0502020104020203" pitchFamily="34" charset="0"/>
              </a:rPr>
              <a:t>The NETWORK part of an </a:t>
            </a:r>
            <a:r>
              <a:rPr lang="da-DK" dirty="0" err="1" smtClean="0">
                <a:latin typeface="Gill Sans MT" panose="020B0502020104020203" pitchFamily="34" charset="0"/>
              </a:rPr>
              <a:t>address</a:t>
            </a:r>
            <a:r>
              <a:rPr lang="da-DK" dirty="0" smtClean="0">
                <a:latin typeface="Gill Sans MT" panose="020B0502020104020203" pitchFamily="34" charset="0"/>
              </a:rPr>
              <a:t> </a:t>
            </a:r>
            <a:r>
              <a:rPr lang="da-DK" dirty="0" err="1" smtClean="0">
                <a:latin typeface="Gill Sans MT" panose="020B0502020104020203" pitchFamily="34" charset="0"/>
              </a:rPr>
              <a:t>can</a:t>
            </a:r>
            <a:r>
              <a:rPr lang="da-DK" dirty="0" smtClean="0">
                <a:latin typeface="Gill Sans MT" panose="020B0502020104020203" pitchFamily="34" charset="0"/>
              </a:rPr>
              <a:t> </a:t>
            </a:r>
            <a:r>
              <a:rPr lang="da-DK" dirty="0" err="1" smtClean="0">
                <a:latin typeface="Gill Sans MT" panose="020B0502020104020203" pitchFamily="34" charset="0"/>
              </a:rPr>
              <a:t>also</a:t>
            </a:r>
            <a:r>
              <a:rPr lang="da-DK" dirty="0" smtClean="0">
                <a:latin typeface="Gill Sans MT" panose="020B0502020104020203" pitchFamily="34" charset="0"/>
              </a:rPr>
              <a:t> </a:t>
            </a:r>
            <a:r>
              <a:rPr lang="da-DK" dirty="0" err="1" smtClean="0">
                <a:latin typeface="Gill Sans MT" panose="020B0502020104020203" pitchFamily="34" charset="0"/>
              </a:rPr>
              <a:t>be</a:t>
            </a:r>
            <a:r>
              <a:rPr lang="da-DK" dirty="0" smtClean="0">
                <a:latin typeface="Gill Sans MT" panose="020B0502020104020203" pitchFamily="34" charset="0"/>
              </a:rPr>
              <a:t> </a:t>
            </a:r>
            <a:r>
              <a:rPr lang="da-DK" dirty="0" err="1" smtClean="0">
                <a:latin typeface="Gill Sans MT" panose="020B0502020104020203" pitchFamily="34" charset="0"/>
              </a:rPr>
              <a:t>specified</a:t>
            </a:r>
            <a:r>
              <a:rPr lang="da-DK" dirty="0" smtClean="0">
                <a:latin typeface="Gill Sans MT" panose="020B0502020104020203" pitchFamily="34" charset="0"/>
              </a:rPr>
              <a:t> in CIDR </a:t>
            </a:r>
            <a:r>
              <a:rPr lang="da-DK" dirty="0">
                <a:latin typeface="Gill Sans MT" panose="020B0502020104020203" pitchFamily="34" charset="0"/>
              </a:rPr>
              <a:t>format </a:t>
            </a:r>
            <a:r>
              <a:rPr lang="da-DK" dirty="0" smtClean="0">
                <a:latin typeface="Gill Sans MT" panose="020B0502020104020203" pitchFamily="34" charset="0"/>
              </a:rPr>
              <a:t>(</a:t>
            </a:r>
            <a:r>
              <a:rPr lang="da-DK" dirty="0" err="1" smtClean="0">
                <a:latin typeface="Gill Sans MT" panose="020B0502020104020203" pitchFamily="34" charset="0"/>
              </a:rPr>
              <a:t>Classless</a:t>
            </a:r>
            <a:r>
              <a:rPr lang="da-DK" dirty="0" smtClean="0">
                <a:latin typeface="Gill Sans MT" panose="020B0502020104020203" pitchFamily="34" charset="0"/>
              </a:rPr>
              <a:t> </a:t>
            </a:r>
            <a:r>
              <a:rPr lang="da-DK" dirty="0">
                <a:latin typeface="Gill Sans MT" panose="020B0502020104020203" pitchFamily="34" charset="0"/>
              </a:rPr>
              <a:t>Inter-Domain </a:t>
            </a:r>
            <a:r>
              <a:rPr lang="da-DK" dirty="0" smtClean="0">
                <a:latin typeface="Gill Sans MT" panose="020B0502020104020203" pitchFamily="34" charset="0"/>
              </a:rPr>
              <a:t>Routing).</a:t>
            </a:r>
          </a:p>
          <a:p>
            <a:endParaRPr lang="da-DK" dirty="0">
              <a:latin typeface="Gill Sans MT" panose="020B0502020104020203" pitchFamily="34" charset="0"/>
            </a:endParaRPr>
          </a:p>
          <a:p>
            <a:r>
              <a:rPr lang="da-DK" dirty="0" smtClean="0">
                <a:latin typeface="Gill Sans MT" panose="020B0502020104020203" pitchFamily="34" charset="0"/>
              </a:rPr>
              <a:t>The IP </a:t>
            </a:r>
            <a:r>
              <a:rPr lang="da-DK" dirty="0" err="1" smtClean="0">
                <a:latin typeface="Gill Sans MT" panose="020B0502020104020203" pitchFamily="34" charset="0"/>
              </a:rPr>
              <a:t>address</a:t>
            </a:r>
            <a:r>
              <a:rPr lang="da-DK" dirty="0" smtClean="0">
                <a:latin typeface="Gill Sans MT" panose="020B0502020104020203" pitchFamily="34" charset="0"/>
              </a:rPr>
              <a:t> </a:t>
            </a:r>
            <a:r>
              <a:rPr lang="da-DK" dirty="0" err="1" smtClean="0">
                <a:latin typeface="Gill Sans MT" panose="020B0502020104020203" pitchFamily="34" charset="0"/>
              </a:rPr>
              <a:t>ending</a:t>
            </a:r>
            <a:r>
              <a:rPr lang="da-DK" dirty="0" smtClean="0">
                <a:latin typeface="Gill Sans MT" panose="020B0502020104020203" pitchFamily="34" charset="0"/>
              </a:rPr>
              <a:t> with .0 or .255 </a:t>
            </a:r>
            <a:r>
              <a:rPr lang="da-DK" dirty="0" err="1" smtClean="0">
                <a:latin typeface="Gill Sans MT" panose="020B0502020104020203" pitchFamily="34" charset="0"/>
              </a:rPr>
              <a:t>can</a:t>
            </a:r>
            <a:r>
              <a:rPr lang="da-DK" dirty="0" smtClean="0">
                <a:latin typeface="Gill Sans MT" panose="020B0502020104020203" pitchFamily="34" charset="0"/>
              </a:rPr>
              <a:t> not </a:t>
            </a:r>
            <a:r>
              <a:rPr lang="da-DK" dirty="0" err="1" smtClean="0">
                <a:latin typeface="Gill Sans MT" panose="020B0502020104020203" pitchFamily="34" charset="0"/>
              </a:rPr>
              <a:t>be</a:t>
            </a:r>
            <a:r>
              <a:rPr lang="da-DK" dirty="0" smtClean="0">
                <a:latin typeface="Gill Sans MT" panose="020B0502020104020203" pitchFamily="34" charset="0"/>
              </a:rPr>
              <a:t> </a:t>
            </a:r>
            <a:r>
              <a:rPr lang="da-DK" dirty="0" err="1" smtClean="0">
                <a:latin typeface="Gill Sans MT" panose="020B0502020104020203" pitchFamily="34" charset="0"/>
              </a:rPr>
              <a:t>used</a:t>
            </a:r>
            <a:r>
              <a:rPr lang="da-DK" dirty="0" smtClean="0">
                <a:latin typeface="Gill Sans MT" panose="020B0502020104020203" pitchFamily="34" charset="0"/>
              </a:rPr>
              <a:t> by a HOST.</a:t>
            </a:r>
            <a:endParaRPr lang="da-DK" dirty="0" smtClean="0">
              <a:latin typeface="Gill Sans MT" panose="020B0502020104020203" pitchFamily="34" charset="0"/>
            </a:endParaRPr>
          </a:p>
        </p:txBody>
      </p:sp>
    </p:spTree>
    <p:extLst>
      <p:ext uri="{BB962C8B-B14F-4D97-AF65-F5344CB8AC3E}">
        <p14:creationId xmlns:p14="http://schemas.microsoft.com/office/powerpoint/2010/main" val="6249243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Local IP Networks</a:t>
            </a:r>
            <a:endParaRPr lang="da-DK"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Portions </a:t>
            </a:r>
            <a:r>
              <a:rPr lang="en-US" dirty="0"/>
              <a:t>of the IPv4 space </a:t>
            </a:r>
            <a:r>
              <a:rPr lang="en-US" dirty="0" smtClean="0"/>
              <a:t>are reserved </a:t>
            </a:r>
            <a:r>
              <a:rPr lang="en-US" dirty="0"/>
              <a:t>for specific uses.</a:t>
            </a:r>
          </a:p>
          <a:p>
            <a:pPr marL="0" indent="0">
              <a:buNone/>
            </a:pPr>
            <a:endParaRPr lang="en-US" dirty="0" smtClean="0"/>
          </a:p>
          <a:p>
            <a:pPr marL="0" indent="0">
              <a:buNone/>
            </a:pPr>
            <a:r>
              <a:rPr lang="en-US" dirty="0" smtClean="0"/>
              <a:t>Loopback</a:t>
            </a:r>
          </a:p>
          <a:p>
            <a:pPr marL="457200" lvl="1" indent="0">
              <a:buNone/>
            </a:pPr>
            <a:r>
              <a:rPr lang="en-US" dirty="0"/>
              <a:t>127.0.0.0 to </a:t>
            </a:r>
            <a:r>
              <a:rPr lang="en-US" dirty="0" smtClean="0"/>
              <a:t>127.255.255.255</a:t>
            </a:r>
          </a:p>
          <a:p>
            <a:pPr marL="457200" lvl="1" indent="0">
              <a:buNone/>
            </a:pPr>
            <a:r>
              <a:rPr lang="en-US" dirty="0" smtClean="0"/>
              <a:t>Typically 127.0.0.1 is “loopback” or “localhost”</a:t>
            </a:r>
            <a:endParaRPr lang="en-US" dirty="0"/>
          </a:p>
          <a:p>
            <a:pPr marL="0" indent="0">
              <a:buNone/>
            </a:pPr>
            <a:endParaRPr lang="en-US" dirty="0" smtClean="0"/>
          </a:p>
          <a:p>
            <a:pPr marL="0" indent="0">
              <a:buNone/>
            </a:pPr>
            <a:r>
              <a:rPr lang="en-US" dirty="0" smtClean="0"/>
              <a:t>Private networks</a:t>
            </a:r>
          </a:p>
          <a:p>
            <a:pPr marL="457200" lvl="1" indent="0">
              <a:buNone/>
            </a:pPr>
            <a:r>
              <a:rPr lang="en-US" dirty="0" smtClean="0"/>
              <a:t>10.0.0.0 to 10.255.255.255</a:t>
            </a:r>
          </a:p>
          <a:p>
            <a:pPr marL="457200" lvl="1" indent="0">
              <a:buNone/>
            </a:pPr>
            <a:r>
              <a:rPr lang="en-US" dirty="0" smtClean="0"/>
              <a:t>172.16.0.0 to 172.31.255.255</a:t>
            </a:r>
          </a:p>
          <a:p>
            <a:pPr marL="457200" lvl="1" indent="0">
              <a:buNone/>
            </a:pPr>
            <a:r>
              <a:rPr lang="en-US" dirty="0" smtClean="0"/>
              <a:t>192.168.0.0 to 192.168.255.255</a:t>
            </a:r>
            <a:endParaRPr lang="en-US" dirty="0"/>
          </a:p>
          <a:p>
            <a:pPr marL="0" indent="0">
              <a:buNone/>
            </a:pPr>
            <a:endParaRPr lang="en-US" dirty="0"/>
          </a:p>
          <a:p>
            <a:pPr marL="0" indent="0">
              <a:buNone/>
            </a:pPr>
            <a:r>
              <a:rPr lang="en-US" dirty="0"/>
              <a:t>Any computer that is not hooked up to the internet directly (any computer that goes through a router or other NAT system) can use these addresses at will.</a:t>
            </a:r>
            <a:endParaRPr lang="da-DK" dirty="0"/>
          </a:p>
        </p:txBody>
      </p:sp>
      <p:sp>
        <p:nvSpPr>
          <p:cNvPr id="5" name="TextBox 4"/>
          <p:cNvSpPr txBox="1"/>
          <p:nvPr/>
        </p:nvSpPr>
        <p:spPr>
          <a:xfrm>
            <a:off x="125128" y="6525928"/>
            <a:ext cx="10231655" cy="240632"/>
          </a:xfrm>
          <a:prstGeom prst="rect">
            <a:avLst/>
          </a:prstGeom>
        </p:spPr>
        <p:txBody>
          <a:bodyPr vert="horz" wrap="square" lIns="91440" tIns="45720" rIns="91440" bIns="45720" rtlCol="0" anchor="ctr">
            <a:normAutofit fontScale="62500" lnSpcReduction="20000"/>
          </a:bodyPr>
          <a:lstStyle/>
          <a:p>
            <a:r>
              <a:rPr lang="da-DK" dirty="0">
                <a:latin typeface="Gill Sans MT" panose="020B0502020104020203" pitchFamily="34" charset="0"/>
              </a:rPr>
              <a:t>Source: https://www.digitalocean.com/community/tutorials/understanding-ip-addresses-subnets-and-cidr-notation-for-networking</a:t>
            </a:r>
            <a:endParaRPr lang="da-DK" dirty="0" smtClean="0">
              <a:latin typeface="Gill Sans MT" panose="020B0502020104020203" pitchFamily="34" charset="0"/>
            </a:endParaRPr>
          </a:p>
        </p:txBody>
      </p:sp>
    </p:spTree>
    <p:extLst>
      <p:ext uri="{BB962C8B-B14F-4D97-AF65-F5344CB8AC3E}">
        <p14:creationId xmlns:p14="http://schemas.microsoft.com/office/powerpoint/2010/main" val="6206152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Public </a:t>
            </a:r>
            <a:r>
              <a:rPr lang="da-DK" dirty="0" err="1" smtClean="0"/>
              <a:t>address</a:t>
            </a:r>
            <a:r>
              <a:rPr lang="da-DK" dirty="0" smtClean="0"/>
              <a:t> vs. Local </a:t>
            </a:r>
            <a:r>
              <a:rPr lang="da-DK" dirty="0" err="1" smtClean="0"/>
              <a:t>network</a:t>
            </a:r>
            <a:r>
              <a:rPr lang="da-DK" dirty="0" smtClean="0"/>
              <a:t> </a:t>
            </a:r>
            <a:r>
              <a:rPr lang="da-DK" dirty="0" err="1" smtClean="0"/>
              <a:t>address</a:t>
            </a:r>
            <a:endParaRPr lang="da-DK" dirty="0"/>
          </a:p>
        </p:txBody>
      </p:sp>
      <p:sp>
        <p:nvSpPr>
          <p:cNvPr id="3" name="Content Placeholder 2"/>
          <p:cNvSpPr>
            <a:spLocks noGrp="1"/>
          </p:cNvSpPr>
          <p:nvPr>
            <p:ph idx="1"/>
          </p:nvPr>
        </p:nvSpPr>
        <p:spPr>
          <a:xfrm>
            <a:off x="8114096" y="1311965"/>
            <a:ext cx="3239703" cy="4864998"/>
          </a:xfrm>
        </p:spPr>
        <p:txBody>
          <a:bodyPr>
            <a:normAutofit lnSpcReduction="10000"/>
          </a:bodyPr>
          <a:lstStyle/>
          <a:p>
            <a:pPr marL="0" indent="0">
              <a:buNone/>
            </a:pPr>
            <a:r>
              <a:rPr lang="da-DK" dirty="0" err="1" smtClean="0"/>
              <a:t>Michael’s</a:t>
            </a:r>
            <a:r>
              <a:rPr lang="da-DK" dirty="0" smtClean="0"/>
              <a:t> </a:t>
            </a:r>
            <a:r>
              <a:rPr lang="da-DK" dirty="0" err="1" smtClean="0"/>
              <a:t>network</a:t>
            </a:r>
            <a:r>
              <a:rPr lang="da-DK" dirty="0" smtClean="0"/>
              <a:t>.</a:t>
            </a:r>
          </a:p>
          <a:p>
            <a:pPr marL="0" indent="0">
              <a:buNone/>
            </a:pPr>
            <a:endParaRPr lang="da-DK" dirty="0"/>
          </a:p>
          <a:p>
            <a:pPr marL="0" indent="0">
              <a:buNone/>
            </a:pPr>
            <a:r>
              <a:rPr lang="da-DK" dirty="0" smtClean="0"/>
              <a:t>192.168.99.0/24 is </a:t>
            </a:r>
            <a:r>
              <a:rPr lang="da-DK" dirty="0" err="1" smtClean="0"/>
              <a:t>local</a:t>
            </a:r>
            <a:r>
              <a:rPr lang="da-DK" dirty="0" smtClean="0"/>
              <a:t> </a:t>
            </a:r>
            <a:r>
              <a:rPr lang="da-DK" dirty="0" err="1" smtClean="0"/>
              <a:t>addresses</a:t>
            </a:r>
            <a:r>
              <a:rPr lang="da-DK" dirty="0" smtClean="0"/>
              <a:t>. </a:t>
            </a:r>
            <a:r>
              <a:rPr lang="da-DK" dirty="0" err="1" smtClean="0"/>
              <a:t>They</a:t>
            </a:r>
            <a:r>
              <a:rPr lang="da-DK" dirty="0" smtClean="0"/>
              <a:t> </a:t>
            </a:r>
            <a:r>
              <a:rPr lang="da-DK" dirty="0" err="1" smtClean="0"/>
              <a:t>are</a:t>
            </a:r>
            <a:r>
              <a:rPr lang="da-DK" dirty="0" smtClean="0"/>
              <a:t> managed by Michael.</a:t>
            </a:r>
          </a:p>
          <a:p>
            <a:pPr marL="0" indent="0">
              <a:buNone/>
            </a:pPr>
            <a:endParaRPr lang="da-DK" dirty="0"/>
          </a:p>
          <a:p>
            <a:pPr marL="0" indent="0">
              <a:buNone/>
            </a:pPr>
            <a:r>
              <a:rPr lang="da-DK" dirty="0" smtClean="0"/>
              <a:t>5.186.34.131 is the public </a:t>
            </a:r>
            <a:r>
              <a:rPr lang="da-DK" dirty="0" err="1" smtClean="0"/>
              <a:t>address</a:t>
            </a:r>
            <a:r>
              <a:rPr lang="da-DK" dirty="0" smtClean="0"/>
              <a:t>. It is managed by </a:t>
            </a:r>
            <a:r>
              <a:rPr lang="da-DK" dirty="0" err="1" smtClean="0"/>
              <a:t>Fibia</a:t>
            </a:r>
            <a:r>
              <a:rPr lang="da-DK" dirty="0" smtClean="0"/>
              <a:t> (the internet </a:t>
            </a:r>
            <a:r>
              <a:rPr lang="da-DK" dirty="0" err="1" smtClean="0"/>
              <a:t>provider</a:t>
            </a:r>
            <a:r>
              <a:rPr lang="da-DK" dirty="0" smtClean="0"/>
              <a:t>).</a:t>
            </a:r>
            <a:endParaRPr lang="da-DK" dirty="0"/>
          </a:p>
        </p:txBody>
      </p:sp>
      <p:pic>
        <p:nvPicPr>
          <p:cNvPr id="32" name="Picture 31"/>
          <p:cNvPicPr>
            <a:picLocks noChangeAspect="1"/>
          </p:cNvPicPr>
          <p:nvPr/>
        </p:nvPicPr>
        <p:blipFill>
          <a:blip r:embed="rId3"/>
          <a:stretch>
            <a:fillRect/>
          </a:stretch>
        </p:blipFill>
        <p:spPr>
          <a:xfrm>
            <a:off x="273828" y="1277277"/>
            <a:ext cx="7697987" cy="4934373"/>
          </a:xfrm>
          <a:prstGeom prst="rect">
            <a:avLst/>
          </a:prstGeom>
        </p:spPr>
      </p:pic>
    </p:spTree>
    <p:extLst>
      <p:ext uri="{BB962C8B-B14F-4D97-AF65-F5344CB8AC3E}">
        <p14:creationId xmlns:p14="http://schemas.microsoft.com/office/powerpoint/2010/main" val="20763907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Exercise</a:t>
            </a:r>
            <a:endParaRPr lang="da-DK" dirty="0"/>
          </a:p>
        </p:txBody>
      </p:sp>
      <p:sp>
        <p:nvSpPr>
          <p:cNvPr id="3" name="Content Placeholder 2"/>
          <p:cNvSpPr>
            <a:spLocks noGrp="1"/>
          </p:cNvSpPr>
          <p:nvPr>
            <p:ph idx="1"/>
          </p:nvPr>
        </p:nvSpPr>
        <p:spPr/>
        <p:txBody>
          <a:bodyPr/>
          <a:lstStyle/>
          <a:p>
            <a:r>
              <a:rPr lang="en-US" dirty="0" smtClean="0"/>
              <a:t>Exercise:</a:t>
            </a:r>
          </a:p>
          <a:p>
            <a:pPr lvl="1"/>
            <a:r>
              <a:rPr lang="en-US" dirty="0" smtClean="0"/>
              <a:t>Find your </a:t>
            </a:r>
            <a:r>
              <a:rPr lang="en-US" dirty="0" smtClean="0"/>
              <a:t>LAN IP</a:t>
            </a:r>
            <a:r>
              <a:rPr lang="en-US" dirty="0" smtClean="0"/>
              <a:t> </a:t>
            </a:r>
            <a:r>
              <a:rPr lang="en-US" dirty="0" smtClean="0"/>
              <a:t>address and exchange address with another student.</a:t>
            </a:r>
          </a:p>
          <a:p>
            <a:pPr lvl="1"/>
            <a:r>
              <a:rPr lang="en-US" dirty="0" smtClean="0"/>
              <a:t>What </a:t>
            </a:r>
            <a:r>
              <a:rPr lang="en-US" dirty="0" smtClean="0"/>
              <a:t>subnet are you on</a:t>
            </a:r>
            <a:r>
              <a:rPr lang="en-US" dirty="0" smtClean="0"/>
              <a:t>?</a:t>
            </a:r>
          </a:p>
          <a:p>
            <a:pPr lvl="1"/>
            <a:r>
              <a:rPr lang="en-US" dirty="0"/>
              <a:t>Ping each others machines</a:t>
            </a:r>
          </a:p>
          <a:p>
            <a:pPr lvl="2"/>
            <a:r>
              <a:rPr lang="en-US" dirty="0" smtClean="0"/>
              <a:t>Ping is probably blocked in your windows firewall.</a:t>
            </a:r>
          </a:p>
          <a:p>
            <a:pPr lvl="2"/>
            <a:r>
              <a:rPr lang="en-US" dirty="0" smtClean="0"/>
              <a:t>Try to ping 8.8.8.8 (google DNS) or Michaels Raspberry Pi if he remembered to bring it.</a:t>
            </a:r>
          </a:p>
          <a:p>
            <a:pPr lvl="1"/>
            <a:r>
              <a:rPr lang="en-US" dirty="0" smtClean="0"/>
              <a:t>Find your external (WAN) </a:t>
            </a:r>
            <a:r>
              <a:rPr lang="en-US" dirty="0"/>
              <a:t>IP </a:t>
            </a:r>
            <a:r>
              <a:rPr lang="en-US" dirty="0" smtClean="0"/>
              <a:t>Address using </a:t>
            </a:r>
            <a:r>
              <a:rPr lang="en-US" dirty="0">
                <a:hlinkClick r:id="rId3"/>
              </a:rPr>
              <a:t>https://www.whatsmyip.org</a:t>
            </a:r>
            <a:r>
              <a:rPr lang="en-US" dirty="0" smtClean="0">
                <a:hlinkClick r:id="rId3"/>
              </a:rPr>
              <a:t>/</a:t>
            </a:r>
            <a:r>
              <a:rPr lang="en-US" dirty="0" smtClean="0"/>
              <a:t> or </a:t>
            </a:r>
            <a:r>
              <a:rPr lang="en-US" dirty="0" smtClean="0">
                <a:hlinkClick r:id="rId4"/>
              </a:rPr>
              <a:t>https://ifconfig.me</a:t>
            </a:r>
            <a:endParaRPr lang="en-US" dirty="0" smtClean="0"/>
          </a:p>
          <a:p>
            <a:pPr lvl="1"/>
            <a:endParaRPr lang="en-US" dirty="0" smtClean="0"/>
          </a:p>
          <a:p>
            <a:pPr lvl="1"/>
            <a:endParaRPr lang="en-US" dirty="0"/>
          </a:p>
        </p:txBody>
      </p:sp>
      <p:pic>
        <p:nvPicPr>
          <p:cNvPr id="4" name="Picture 3"/>
          <p:cNvPicPr>
            <a:picLocks noChangeAspect="1"/>
          </p:cNvPicPr>
          <p:nvPr/>
        </p:nvPicPr>
        <p:blipFill>
          <a:blip r:embed="rId5"/>
          <a:stretch>
            <a:fillRect/>
          </a:stretch>
        </p:blipFill>
        <p:spPr>
          <a:xfrm>
            <a:off x="999194" y="5445411"/>
            <a:ext cx="3672999" cy="731552"/>
          </a:xfrm>
          <a:prstGeom prst="rect">
            <a:avLst/>
          </a:prstGeom>
        </p:spPr>
      </p:pic>
      <p:pic>
        <p:nvPicPr>
          <p:cNvPr id="5" name="Picture 4"/>
          <p:cNvPicPr>
            <a:picLocks noChangeAspect="1"/>
          </p:cNvPicPr>
          <p:nvPr/>
        </p:nvPicPr>
        <p:blipFill>
          <a:blip r:embed="rId6"/>
          <a:stretch>
            <a:fillRect/>
          </a:stretch>
        </p:blipFill>
        <p:spPr>
          <a:xfrm>
            <a:off x="5888486" y="5092089"/>
            <a:ext cx="3668516" cy="1245154"/>
          </a:xfrm>
          <a:prstGeom prst="rect">
            <a:avLst/>
          </a:prstGeom>
        </p:spPr>
      </p:pic>
      <p:sp>
        <p:nvSpPr>
          <p:cNvPr id="6" name="TextBox 5"/>
          <p:cNvSpPr txBox="1"/>
          <p:nvPr/>
        </p:nvSpPr>
        <p:spPr>
          <a:xfrm>
            <a:off x="924716" y="5195455"/>
            <a:ext cx="9848579" cy="1338349"/>
          </a:xfrm>
          <a:prstGeom prst="rect">
            <a:avLst/>
          </a:prstGeom>
        </p:spPr>
        <p:txBody>
          <a:bodyPr vert="horz" wrap="square" lIns="91440" tIns="45720" rIns="91440" bIns="45720" rtlCol="0" anchor="ctr">
            <a:normAutofit/>
          </a:bodyPr>
          <a:lstStyle/>
          <a:p>
            <a:endParaRPr lang="da-DK" dirty="0" smtClean="0">
              <a:latin typeface="Gill Sans MT" panose="020B0502020104020203" pitchFamily="34" charset="0"/>
            </a:endParaRPr>
          </a:p>
        </p:txBody>
      </p:sp>
      <p:sp>
        <p:nvSpPr>
          <p:cNvPr id="7" name="TextBox 6"/>
          <p:cNvSpPr txBox="1"/>
          <p:nvPr/>
        </p:nvSpPr>
        <p:spPr>
          <a:xfrm>
            <a:off x="1497292" y="4479328"/>
            <a:ext cx="8703426" cy="914400"/>
          </a:xfrm>
          <a:prstGeom prst="rect">
            <a:avLst/>
          </a:prstGeom>
        </p:spPr>
        <p:txBody>
          <a:bodyPr vert="horz" wrap="none" lIns="91440" tIns="45720" rIns="91440" bIns="45720" rtlCol="0" anchor="ctr">
            <a:normAutofit/>
          </a:bodyPr>
          <a:lstStyle/>
          <a:p>
            <a:r>
              <a:rPr lang="en-US" dirty="0"/>
              <a:t>	Linux / Mac:				Windows:</a:t>
            </a:r>
            <a:endParaRPr lang="da-DK" dirty="0"/>
          </a:p>
          <a:p>
            <a:endParaRPr lang="da-DK" dirty="0" smtClean="0">
              <a:latin typeface="Gill Sans MT" panose="020B0502020104020203" pitchFamily="34" charset="0"/>
            </a:endParaRPr>
          </a:p>
        </p:txBody>
      </p:sp>
    </p:spTree>
    <p:extLst>
      <p:ext uri="{BB962C8B-B14F-4D97-AF65-F5344CB8AC3E}">
        <p14:creationId xmlns:p14="http://schemas.microsoft.com/office/powerpoint/2010/main" val="22504379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Ports</a:t>
            </a:r>
            <a:endParaRPr lang="da-DK" dirty="0"/>
          </a:p>
        </p:txBody>
      </p:sp>
      <p:sp>
        <p:nvSpPr>
          <p:cNvPr id="3" name="Content Placeholder 2"/>
          <p:cNvSpPr>
            <a:spLocks noGrp="1"/>
          </p:cNvSpPr>
          <p:nvPr>
            <p:ph idx="1"/>
          </p:nvPr>
        </p:nvSpPr>
        <p:spPr>
          <a:xfrm>
            <a:off x="838200" y="4196615"/>
            <a:ext cx="10515600" cy="1980348"/>
          </a:xfrm>
        </p:spPr>
        <p:txBody>
          <a:bodyPr>
            <a:normAutofit fontScale="92500" lnSpcReduction="20000"/>
          </a:bodyPr>
          <a:lstStyle/>
          <a:p>
            <a:pPr marL="0" indent="0">
              <a:buNone/>
            </a:pPr>
            <a:r>
              <a:rPr lang="da-DK" dirty="0" smtClean="0"/>
              <a:t>A </a:t>
            </a:r>
            <a:r>
              <a:rPr lang="da-DK" dirty="0" err="1" smtClean="0"/>
              <a:t>machine</a:t>
            </a:r>
            <a:r>
              <a:rPr lang="da-DK" dirty="0" smtClean="0"/>
              <a:t> has an IP </a:t>
            </a:r>
            <a:r>
              <a:rPr lang="da-DK" dirty="0" err="1" smtClean="0"/>
              <a:t>address</a:t>
            </a:r>
            <a:r>
              <a:rPr lang="da-DK" dirty="0" smtClean="0"/>
              <a:t> and 65535 Ports.</a:t>
            </a:r>
          </a:p>
          <a:p>
            <a:pPr marL="0" indent="0">
              <a:buNone/>
            </a:pPr>
            <a:endParaRPr lang="da-DK" dirty="0" smtClean="0"/>
          </a:p>
          <a:p>
            <a:pPr marL="0" indent="0">
              <a:buNone/>
            </a:pPr>
            <a:r>
              <a:rPr lang="da-DK" dirty="0" smtClean="0"/>
              <a:t>A program on a </a:t>
            </a:r>
            <a:r>
              <a:rPr lang="da-DK" dirty="0" err="1" smtClean="0"/>
              <a:t>machine</a:t>
            </a:r>
            <a:r>
              <a:rPr lang="da-DK" dirty="0" smtClean="0"/>
              <a:t> </a:t>
            </a:r>
            <a:r>
              <a:rPr lang="da-DK" dirty="0" err="1" smtClean="0"/>
              <a:t>can</a:t>
            </a:r>
            <a:r>
              <a:rPr lang="da-DK" dirty="0" smtClean="0"/>
              <a:t> listen to a </a:t>
            </a:r>
            <a:r>
              <a:rPr lang="da-DK" dirty="0" err="1" smtClean="0"/>
              <a:t>specific</a:t>
            </a:r>
            <a:r>
              <a:rPr lang="da-DK" dirty="0" smtClean="0"/>
              <a:t> port.</a:t>
            </a:r>
          </a:p>
          <a:p>
            <a:pPr marL="0" indent="0">
              <a:buNone/>
            </a:pPr>
            <a:r>
              <a:rPr lang="da-DK" dirty="0" smtClean="0"/>
              <a:t>A program on </a:t>
            </a:r>
            <a:r>
              <a:rPr lang="da-DK" dirty="0" err="1" smtClean="0"/>
              <a:t>another</a:t>
            </a:r>
            <a:r>
              <a:rPr lang="da-DK" dirty="0" smtClean="0"/>
              <a:t> </a:t>
            </a:r>
            <a:r>
              <a:rPr lang="da-DK" dirty="0" err="1" smtClean="0"/>
              <a:t>machine</a:t>
            </a:r>
            <a:r>
              <a:rPr lang="da-DK" dirty="0" smtClean="0"/>
              <a:t> </a:t>
            </a:r>
            <a:r>
              <a:rPr lang="da-DK" dirty="0" err="1" smtClean="0"/>
              <a:t>will</a:t>
            </a:r>
            <a:r>
              <a:rPr lang="da-DK" dirty="0" smtClean="0"/>
              <a:t> </a:t>
            </a:r>
            <a:r>
              <a:rPr lang="da-DK" dirty="0" err="1" smtClean="0"/>
              <a:t>specify</a:t>
            </a:r>
            <a:r>
              <a:rPr lang="da-DK" dirty="0" smtClean="0"/>
              <a:t> the IP </a:t>
            </a:r>
            <a:r>
              <a:rPr lang="da-DK" dirty="0" err="1" smtClean="0"/>
              <a:t>address</a:t>
            </a:r>
            <a:r>
              <a:rPr lang="da-DK" dirty="0" smtClean="0"/>
              <a:t> and port it </a:t>
            </a:r>
            <a:r>
              <a:rPr lang="da-DK" dirty="0" err="1" smtClean="0"/>
              <a:t>wants</a:t>
            </a:r>
            <a:r>
              <a:rPr lang="da-DK" dirty="0" smtClean="0"/>
              <a:t> to </a:t>
            </a:r>
            <a:r>
              <a:rPr lang="da-DK" dirty="0" err="1" smtClean="0"/>
              <a:t>communicate</a:t>
            </a:r>
            <a:r>
              <a:rPr lang="da-DK" dirty="0" smtClean="0"/>
              <a:t> with.</a:t>
            </a:r>
          </a:p>
          <a:p>
            <a:pPr marL="0" indent="0">
              <a:buNone/>
            </a:pPr>
            <a:endParaRPr lang="da-DK" dirty="0"/>
          </a:p>
        </p:txBody>
      </p:sp>
      <p:pic>
        <p:nvPicPr>
          <p:cNvPr id="4" name="Picture 3"/>
          <p:cNvPicPr>
            <a:picLocks noChangeAspect="1"/>
          </p:cNvPicPr>
          <p:nvPr/>
        </p:nvPicPr>
        <p:blipFill>
          <a:blip r:embed="rId2"/>
          <a:stretch>
            <a:fillRect/>
          </a:stretch>
        </p:blipFill>
        <p:spPr>
          <a:xfrm>
            <a:off x="1250382" y="1304091"/>
            <a:ext cx="9440978" cy="2718922"/>
          </a:xfrm>
          <a:prstGeom prst="rect">
            <a:avLst/>
          </a:prstGeom>
        </p:spPr>
      </p:pic>
    </p:spTree>
    <p:extLst>
      <p:ext uri="{BB962C8B-B14F-4D97-AF65-F5344CB8AC3E}">
        <p14:creationId xmlns:p14="http://schemas.microsoft.com/office/powerpoint/2010/main" val="10710823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smtClean="0"/>
              <a:t>Reserved</a:t>
            </a:r>
            <a:r>
              <a:rPr lang="da-DK" dirty="0" smtClean="0"/>
              <a:t> ports</a:t>
            </a:r>
            <a:endParaRPr lang="da-DK" dirty="0"/>
          </a:p>
        </p:txBody>
      </p:sp>
      <p:sp>
        <p:nvSpPr>
          <p:cNvPr id="3" name="Content Placeholder 2"/>
          <p:cNvSpPr>
            <a:spLocks noGrp="1"/>
          </p:cNvSpPr>
          <p:nvPr>
            <p:ph idx="1"/>
          </p:nvPr>
        </p:nvSpPr>
        <p:spPr/>
        <p:txBody>
          <a:bodyPr>
            <a:normAutofit fontScale="70000" lnSpcReduction="20000"/>
          </a:bodyPr>
          <a:lstStyle/>
          <a:p>
            <a:pPr marL="0" indent="0">
              <a:buNone/>
            </a:pPr>
            <a:r>
              <a:rPr lang="da-DK" dirty="0" smtClean="0"/>
              <a:t>Ports from 0 to 1023 </a:t>
            </a:r>
            <a:r>
              <a:rPr lang="da-DK" dirty="0" err="1" smtClean="0"/>
              <a:t>are</a:t>
            </a:r>
            <a:r>
              <a:rPr lang="da-DK" dirty="0" smtClean="0"/>
              <a:t> </a:t>
            </a:r>
            <a:r>
              <a:rPr lang="da-DK" dirty="0" err="1" smtClean="0"/>
              <a:t>reserved</a:t>
            </a:r>
            <a:r>
              <a:rPr lang="da-DK" dirty="0" smtClean="0"/>
              <a:t>.</a:t>
            </a:r>
          </a:p>
          <a:p>
            <a:pPr marL="0" indent="0">
              <a:buNone/>
            </a:pPr>
            <a:endParaRPr lang="da-DK" dirty="0" smtClean="0"/>
          </a:p>
          <a:p>
            <a:pPr marL="0" indent="0">
              <a:buNone/>
            </a:pPr>
            <a:r>
              <a:rPr lang="da-DK" dirty="0" err="1" smtClean="0"/>
              <a:t>Examples</a:t>
            </a:r>
            <a:r>
              <a:rPr lang="da-DK" dirty="0" smtClean="0"/>
              <a:t>:</a:t>
            </a:r>
          </a:p>
          <a:p>
            <a:pPr marL="457200" lvl="1" indent="0">
              <a:buNone/>
            </a:pPr>
            <a:r>
              <a:rPr lang="da-DK" dirty="0"/>
              <a:t>20  FTP — Data</a:t>
            </a:r>
          </a:p>
          <a:p>
            <a:pPr marL="457200" lvl="1" indent="0">
              <a:buNone/>
            </a:pPr>
            <a:r>
              <a:rPr lang="da-DK" dirty="0"/>
              <a:t>21  FTP — Control</a:t>
            </a:r>
          </a:p>
          <a:p>
            <a:pPr marL="457200" lvl="1" indent="0">
              <a:buNone/>
            </a:pPr>
            <a:r>
              <a:rPr lang="da-DK" dirty="0"/>
              <a:t>22  SSH Remote Login Protocol</a:t>
            </a:r>
          </a:p>
          <a:p>
            <a:pPr marL="457200" lvl="1" indent="0">
              <a:buNone/>
            </a:pPr>
            <a:r>
              <a:rPr lang="da-DK" dirty="0"/>
              <a:t>23  Telnet</a:t>
            </a:r>
          </a:p>
          <a:p>
            <a:pPr marL="457200" lvl="1" indent="0">
              <a:buNone/>
            </a:pPr>
            <a:r>
              <a:rPr lang="da-DK" dirty="0"/>
              <a:t>25  Simple Mail Transfer Protocol (SMTP)</a:t>
            </a:r>
          </a:p>
          <a:p>
            <a:pPr marL="457200" lvl="1" indent="0">
              <a:buNone/>
            </a:pPr>
            <a:r>
              <a:rPr lang="da-DK" dirty="0"/>
              <a:t>37  Time</a:t>
            </a:r>
          </a:p>
          <a:p>
            <a:pPr marL="457200" lvl="1" indent="0">
              <a:buNone/>
            </a:pPr>
            <a:r>
              <a:rPr lang="da-DK" dirty="0"/>
              <a:t>53  Domain </a:t>
            </a:r>
            <a:r>
              <a:rPr lang="da-DK" dirty="0" err="1"/>
              <a:t>Name</a:t>
            </a:r>
            <a:r>
              <a:rPr lang="da-DK" dirty="0"/>
              <a:t> System (DNS)</a:t>
            </a:r>
          </a:p>
          <a:p>
            <a:pPr marL="457200" lvl="1" indent="0">
              <a:buNone/>
            </a:pPr>
            <a:r>
              <a:rPr lang="da-DK" dirty="0"/>
              <a:t>80  HTTP</a:t>
            </a:r>
          </a:p>
          <a:p>
            <a:pPr marL="457200" lvl="1" indent="0">
              <a:buNone/>
            </a:pPr>
            <a:r>
              <a:rPr lang="da-DK" dirty="0"/>
              <a:t>110   POP3</a:t>
            </a:r>
          </a:p>
          <a:p>
            <a:pPr marL="457200" lvl="1" indent="0">
              <a:buNone/>
            </a:pPr>
            <a:r>
              <a:rPr lang="da-DK" dirty="0"/>
              <a:t>119   </a:t>
            </a:r>
            <a:r>
              <a:rPr lang="da-DK" dirty="0" err="1"/>
              <a:t>Newsgroup</a:t>
            </a:r>
            <a:r>
              <a:rPr lang="da-DK" dirty="0"/>
              <a:t> (NNTP)</a:t>
            </a:r>
          </a:p>
          <a:p>
            <a:pPr marL="457200" lvl="1" indent="0">
              <a:buNone/>
            </a:pPr>
            <a:r>
              <a:rPr lang="da-DK" dirty="0"/>
              <a:t>443   HTTPS</a:t>
            </a:r>
          </a:p>
          <a:p>
            <a:pPr marL="457200" lvl="1" indent="0">
              <a:buNone/>
            </a:pPr>
            <a:r>
              <a:rPr lang="da-DK" dirty="0"/>
              <a:t>546   DHCP Client</a:t>
            </a:r>
          </a:p>
          <a:p>
            <a:pPr marL="457200" lvl="1" indent="0">
              <a:buNone/>
            </a:pPr>
            <a:r>
              <a:rPr lang="da-DK" dirty="0"/>
              <a:t>547   DHCP Server</a:t>
            </a:r>
          </a:p>
          <a:p>
            <a:pPr marL="0" indent="0">
              <a:buNone/>
            </a:pPr>
            <a:r>
              <a:rPr lang="da-DK" dirty="0" smtClean="0"/>
              <a:t>Wikipedia has a </a:t>
            </a:r>
            <a:r>
              <a:rPr lang="da-DK" dirty="0" err="1" smtClean="0"/>
              <a:t>complete</a:t>
            </a:r>
            <a:r>
              <a:rPr lang="da-DK" dirty="0" smtClean="0"/>
              <a:t> list of </a:t>
            </a:r>
            <a:r>
              <a:rPr lang="da-DK" dirty="0" err="1" smtClean="0"/>
              <a:t>reserved</a:t>
            </a:r>
            <a:r>
              <a:rPr lang="da-DK" dirty="0" smtClean="0"/>
              <a:t> ports:</a:t>
            </a:r>
          </a:p>
          <a:p>
            <a:pPr marL="0" indent="0">
              <a:buNone/>
            </a:pPr>
            <a:r>
              <a:rPr lang="da-DK" dirty="0">
                <a:hlinkClick r:id="rId2"/>
              </a:rPr>
              <a:t>https://</a:t>
            </a:r>
            <a:r>
              <a:rPr lang="da-DK" dirty="0" smtClean="0">
                <a:hlinkClick r:id="rId2"/>
              </a:rPr>
              <a:t>en.wikipedia.org/wiki/List_of_TCP_and_UDP_port_numbers</a:t>
            </a:r>
            <a:endParaRPr lang="da-DK" dirty="0" smtClean="0"/>
          </a:p>
          <a:p>
            <a:pPr marL="0" indent="0">
              <a:buNone/>
            </a:pPr>
            <a:endParaRPr lang="da-DK" dirty="0"/>
          </a:p>
        </p:txBody>
      </p:sp>
    </p:spTree>
    <p:extLst>
      <p:ext uri="{BB962C8B-B14F-4D97-AF65-F5344CB8AC3E}">
        <p14:creationId xmlns:p14="http://schemas.microsoft.com/office/powerpoint/2010/main" val="383347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TCP / IP</a:t>
            </a:r>
            <a:endParaRPr lang="da-DK" dirty="0"/>
          </a:p>
        </p:txBody>
      </p:sp>
      <p:sp>
        <p:nvSpPr>
          <p:cNvPr id="3" name="Content Placeholder 2"/>
          <p:cNvSpPr>
            <a:spLocks noGrp="1"/>
          </p:cNvSpPr>
          <p:nvPr>
            <p:ph idx="1"/>
          </p:nvPr>
        </p:nvSpPr>
        <p:spPr/>
        <p:txBody>
          <a:bodyPr/>
          <a:lstStyle/>
          <a:p>
            <a:pPr marL="0" indent="0">
              <a:buNone/>
            </a:pPr>
            <a:r>
              <a:rPr lang="en-US" dirty="0" smtClean="0"/>
              <a:t>Transmission </a:t>
            </a:r>
            <a:r>
              <a:rPr lang="en-US" dirty="0"/>
              <a:t>Control Protocol (TCP) is a transport protocol that is used on top of IP to ensure reliable transmission of packets</a:t>
            </a:r>
            <a:r>
              <a:rPr lang="en-US" dirty="0" smtClean="0"/>
              <a:t>.</a:t>
            </a:r>
          </a:p>
          <a:p>
            <a:pPr marL="0" indent="0">
              <a:buNone/>
            </a:pPr>
            <a:endParaRPr lang="en-US" dirty="0"/>
          </a:p>
          <a:p>
            <a:pPr marL="0" indent="0">
              <a:buNone/>
            </a:pPr>
            <a:r>
              <a:rPr lang="en-US" dirty="0" smtClean="0"/>
              <a:t>It handles retransmission of lost packages, reception of out-of-order packages and congestion control.</a:t>
            </a:r>
            <a:endParaRPr lang="da-DK" dirty="0"/>
          </a:p>
        </p:txBody>
      </p:sp>
    </p:spTree>
    <p:extLst>
      <p:ext uri="{BB962C8B-B14F-4D97-AF65-F5344CB8AC3E}">
        <p14:creationId xmlns:p14="http://schemas.microsoft.com/office/powerpoint/2010/main" val="1769242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smtClean="0"/>
              <a:t>UDP / IP</a:t>
            </a:r>
            <a:endParaRPr lang="da-DK" dirty="0"/>
          </a:p>
        </p:txBody>
      </p:sp>
      <p:sp>
        <p:nvSpPr>
          <p:cNvPr id="3" name="Content Placeholder 2"/>
          <p:cNvSpPr>
            <a:spLocks noGrp="1"/>
          </p:cNvSpPr>
          <p:nvPr>
            <p:ph idx="1"/>
          </p:nvPr>
        </p:nvSpPr>
        <p:spPr/>
        <p:txBody>
          <a:bodyPr>
            <a:normAutofit/>
          </a:bodyPr>
          <a:lstStyle/>
          <a:p>
            <a:pPr marL="0" indent="0">
              <a:buNone/>
            </a:pPr>
            <a:r>
              <a:rPr lang="en-US" dirty="0" smtClean="0"/>
              <a:t>User </a:t>
            </a:r>
            <a:r>
              <a:rPr lang="en-US" dirty="0"/>
              <a:t>Datagram Protocol (UDP) is a lightweight data transport protocol that works on top of IP.</a:t>
            </a:r>
          </a:p>
          <a:p>
            <a:endParaRPr lang="en-US" dirty="0" smtClean="0"/>
          </a:p>
          <a:p>
            <a:pPr marL="0" indent="0">
              <a:buNone/>
            </a:pPr>
            <a:r>
              <a:rPr lang="en-US" dirty="0" smtClean="0"/>
              <a:t>Detects and discards corrupt packages. Does not handle lost or out of order packages.</a:t>
            </a:r>
          </a:p>
          <a:p>
            <a:pPr marL="0" indent="0">
              <a:buNone/>
            </a:pPr>
            <a:endParaRPr lang="en-US" dirty="0" smtClean="0"/>
          </a:p>
          <a:p>
            <a:pPr marL="0" indent="0">
              <a:buNone/>
            </a:pPr>
            <a:r>
              <a:rPr lang="en-US" dirty="0" smtClean="0"/>
              <a:t>It's </a:t>
            </a:r>
            <a:r>
              <a:rPr lang="en-US" dirty="0"/>
              <a:t>often used for time-sensitive applications (such as real-time video streaming) where speed is more important than accuracy.</a:t>
            </a:r>
            <a:endParaRPr lang="da-DK" dirty="0"/>
          </a:p>
        </p:txBody>
      </p:sp>
    </p:spTree>
    <p:extLst>
      <p:ext uri="{BB962C8B-B14F-4D97-AF65-F5344CB8AC3E}">
        <p14:creationId xmlns:p14="http://schemas.microsoft.com/office/powerpoint/2010/main" val="1327279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p:txBody>
          <a:bodyPr>
            <a:normAutofit/>
          </a:bodyPr>
          <a:lstStyle/>
          <a:p>
            <a:r>
              <a:rPr lang="en-US" dirty="0" smtClean="0"/>
              <a:t>Address assignment</a:t>
            </a:r>
          </a:p>
          <a:p>
            <a:pPr lvl="1"/>
            <a:r>
              <a:rPr lang="en-US" dirty="0" smtClean="0"/>
              <a:t>DHCP</a:t>
            </a:r>
          </a:p>
          <a:p>
            <a:pPr lvl="1"/>
            <a:r>
              <a:rPr lang="en-US" dirty="0" smtClean="0"/>
              <a:t>MAC address</a:t>
            </a:r>
          </a:p>
          <a:p>
            <a:pPr lvl="1"/>
            <a:endParaRPr lang="en-US" dirty="0"/>
          </a:p>
          <a:p>
            <a:r>
              <a:rPr lang="en-US" dirty="0" smtClean="0"/>
              <a:t>Naming</a:t>
            </a:r>
          </a:p>
          <a:p>
            <a:pPr lvl="1"/>
            <a:r>
              <a:rPr lang="en-US" dirty="0" smtClean="0"/>
              <a:t>DNS </a:t>
            </a:r>
            <a:r>
              <a:rPr lang="en-US" dirty="0" smtClean="0"/>
              <a:t>lookup</a:t>
            </a:r>
            <a:endParaRPr lang="en-US" dirty="0" smtClean="0"/>
          </a:p>
        </p:txBody>
      </p:sp>
    </p:spTree>
    <p:extLst>
      <p:ext uri="{BB962C8B-B14F-4D97-AF65-F5344CB8AC3E}">
        <p14:creationId xmlns:p14="http://schemas.microsoft.com/office/powerpoint/2010/main" val="42757412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 “Hourglass design</a:t>
            </a:r>
            <a:r>
              <a:rPr lang="en-US" dirty="0" smtClean="0"/>
              <a:t>” of the internet</a:t>
            </a:r>
            <a:endParaRPr lang="da-DK"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2490" y="1351915"/>
            <a:ext cx="5663074" cy="4865688"/>
          </a:xfrm>
        </p:spPr>
      </p:pic>
      <p:sp>
        <p:nvSpPr>
          <p:cNvPr id="7" name="TextBox 6"/>
          <p:cNvSpPr txBox="1"/>
          <p:nvPr/>
        </p:nvSpPr>
        <p:spPr>
          <a:xfrm>
            <a:off x="176107" y="6543040"/>
            <a:ext cx="7098453" cy="196427"/>
          </a:xfrm>
          <a:prstGeom prst="rect">
            <a:avLst/>
          </a:prstGeom>
        </p:spPr>
        <p:txBody>
          <a:bodyPr vert="horz" wrap="square" lIns="91440" tIns="45720" rIns="91440" bIns="45720" rtlCol="0" anchor="ctr">
            <a:normAutofit fontScale="40000" lnSpcReduction="20000"/>
          </a:bodyPr>
          <a:lstStyle/>
          <a:p>
            <a:r>
              <a:rPr lang="da-DK" dirty="0">
                <a:latin typeface="Gill Sans MT" panose="020B0502020104020203" pitchFamily="34" charset="0"/>
              </a:rPr>
              <a:t>Source: </a:t>
            </a:r>
            <a:r>
              <a:rPr lang="da-DK" dirty="0">
                <a:latin typeface="Gill Sans MT" panose="020B0502020104020203" pitchFamily="34" charset="0"/>
                <a:hlinkClick r:id="rId3"/>
              </a:rPr>
              <a:t>https://oer.gitlab.io/DS/DS02-Internet.html#/</a:t>
            </a:r>
            <a:r>
              <a:rPr lang="da-DK" dirty="0" smtClean="0">
                <a:latin typeface="Gill Sans MT" panose="020B0502020104020203" pitchFamily="34" charset="0"/>
                <a:hlinkClick r:id="rId3"/>
              </a:rPr>
              <a:t>slide-internet-architecture</a:t>
            </a:r>
            <a:endParaRPr lang="da-DK" dirty="0" smtClean="0">
              <a:latin typeface="Gill Sans MT" panose="020B0502020104020203" pitchFamily="34" charset="0"/>
            </a:endParaRPr>
          </a:p>
        </p:txBody>
      </p:sp>
      <p:sp>
        <p:nvSpPr>
          <p:cNvPr id="8" name="TextBox 7"/>
          <p:cNvSpPr txBox="1"/>
          <p:nvPr/>
        </p:nvSpPr>
        <p:spPr>
          <a:xfrm>
            <a:off x="7044267" y="1351915"/>
            <a:ext cx="4605866" cy="4798272"/>
          </a:xfrm>
          <a:prstGeom prst="rect">
            <a:avLst/>
          </a:prstGeom>
        </p:spPr>
        <p:txBody>
          <a:bodyPr vert="horz" wrap="square" lIns="91440" tIns="45720" rIns="91440" bIns="45720" rtlCol="0" anchor="ctr">
            <a:normAutofit/>
          </a:bodyPr>
          <a:lstStyle/>
          <a:p>
            <a:endParaRPr lang="en-US" dirty="0">
              <a:latin typeface="Gill Sans MT" panose="020B0502020104020203" pitchFamily="34" charset="0"/>
            </a:endParaRPr>
          </a:p>
          <a:p>
            <a:r>
              <a:rPr lang="en-US" dirty="0">
                <a:latin typeface="Gill Sans MT" panose="020B0502020104020203" pitchFamily="34" charset="0"/>
              </a:rPr>
              <a:t>    Internet Architecture with narrow waist</a:t>
            </a:r>
          </a:p>
          <a:p>
            <a:endParaRPr lang="en-US" dirty="0">
              <a:latin typeface="Gill Sans MT" panose="020B0502020104020203" pitchFamily="34" charset="0"/>
            </a:endParaRPr>
          </a:p>
          <a:p>
            <a:r>
              <a:rPr lang="en-US" dirty="0">
                <a:latin typeface="Gill Sans MT" panose="020B0502020104020203" pitchFamily="34" charset="0"/>
              </a:rPr>
              <a:t>    IP is focal point</a:t>
            </a:r>
          </a:p>
          <a:p>
            <a:r>
              <a:rPr lang="en-US" dirty="0">
                <a:latin typeface="Gill Sans MT" panose="020B0502020104020203" pitchFamily="34" charset="0"/>
              </a:rPr>
              <a:t>        “Narrow waist</a:t>
            </a:r>
            <a:r>
              <a:rPr lang="en-US" dirty="0" smtClean="0">
                <a:latin typeface="Gill Sans MT" panose="020B0502020104020203" pitchFamily="34" charset="0"/>
              </a:rPr>
              <a:t>”</a:t>
            </a:r>
          </a:p>
          <a:p>
            <a:endParaRPr lang="en-US" dirty="0">
              <a:latin typeface="Gill Sans MT" panose="020B0502020104020203" pitchFamily="34" charset="0"/>
            </a:endParaRPr>
          </a:p>
          <a:p>
            <a:r>
              <a:rPr lang="en-US" dirty="0">
                <a:latin typeface="Gill Sans MT" panose="020B0502020104020203" pitchFamily="34" charset="0"/>
              </a:rPr>
              <a:t>        Application independent!</a:t>
            </a:r>
          </a:p>
          <a:p>
            <a:r>
              <a:rPr lang="en-US" dirty="0">
                <a:latin typeface="Gill Sans MT" panose="020B0502020104020203" pitchFamily="34" charset="0"/>
              </a:rPr>
              <a:t>            Everything over </a:t>
            </a:r>
            <a:r>
              <a:rPr lang="en-US" dirty="0" smtClean="0">
                <a:latin typeface="Gill Sans MT" panose="020B0502020104020203" pitchFamily="34" charset="0"/>
              </a:rPr>
              <a:t>IP</a:t>
            </a:r>
          </a:p>
          <a:p>
            <a:endParaRPr lang="en-US" dirty="0">
              <a:latin typeface="Gill Sans MT" panose="020B0502020104020203" pitchFamily="34" charset="0"/>
            </a:endParaRPr>
          </a:p>
          <a:p>
            <a:r>
              <a:rPr lang="en-US" dirty="0">
                <a:latin typeface="Gill Sans MT" panose="020B0502020104020203" pitchFamily="34" charset="0"/>
              </a:rPr>
              <a:t>        Network independent!</a:t>
            </a:r>
          </a:p>
          <a:p>
            <a:r>
              <a:rPr lang="en-US" dirty="0">
                <a:latin typeface="Gill Sans MT" panose="020B0502020104020203" pitchFamily="34" charset="0"/>
              </a:rPr>
              <a:t>            IP over everything</a:t>
            </a:r>
            <a:endParaRPr lang="da-DK" dirty="0" smtClean="0">
              <a:latin typeface="Gill Sans MT" panose="020B0502020104020203" pitchFamily="34" charset="0"/>
            </a:endParaRPr>
          </a:p>
        </p:txBody>
      </p:sp>
    </p:spTree>
    <p:extLst>
      <p:ext uri="{BB962C8B-B14F-4D97-AF65-F5344CB8AC3E}">
        <p14:creationId xmlns:p14="http://schemas.microsoft.com/office/powerpoint/2010/main" val="27873710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da-DK" dirty="0" err="1" smtClean="0"/>
              <a:t>Example</a:t>
            </a:r>
            <a:r>
              <a:rPr lang="da-DK" dirty="0" smtClean="0"/>
              <a:t> router </a:t>
            </a:r>
            <a:r>
              <a:rPr lang="da-DK" dirty="0" err="1" smtClean="0"/>
              <a:t>setup</a:t>
            </a:r>
            <a:endParaRPr lang="da-DK" dirty="0"/>
          </a:p>
        </p:txBody>
      </p:sp>
      <p:sp>
        <p:nvSpPr>
          <p:cNvPr id="5" name="Text Placeholder 4"/>
          <p:cNvSpPr>
            <a:spLocks noGrp="1"/>
          </p:cNvSpPr>
          <p:nvPr>
            <p:ph type="body" idx="1"/>
          </p:nvPr>
        </p:nvSpPr>
        <p:spPr/>
        <p:txBody>
          <a:bodyPr/>
          <a:lstStyle/>
          <a:p>
            <a:endParaRPr lang="da-DK"/>
          </a:p>
        </p:txBody>
      </p:sp>
    </p:spTree>
    <p:extLst>
      <p:ext uri="{BB962C8B-B14F-4D97-AF65-F5344CB8AC3E}">
        <p14:creationId xmlns:p14="http://schemas.microsoft.com/office/powerpoint/2010/main" val="25009060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p:txBody>
          <a:bodyPr/>
          <a:lstStyle/>
          <a:p>
            <a:endParaRPr lang="da-DK"/>
          </a:p>
        </p:txBody>
      </p:sp>
      <p:pic>
        <p:nvPicPr>
          <p:cNvPr id="4" name="Picture 3"/>
          <p:cNvPicPr>
            <a:picLocks noChangeAspect="1"/>
          </p:cNvPicPr>
          <p:nvPr/>
        </p:nvPicPr>
        <p:blipFill>
          <a:blip r:embed="rId2"/>
          <a:stretch>
            <a:fillRect/>
          </a:stretch>
        </p:blipFill>
        <p:spPr>
          <a:xfrm>
            <a:off x="1328072" y="285311"/>
            <a:ext cx="9535856" cy="6287377"/>
          </a:xfrm>
          <a:prstGeom prst="rect">
            <a:avLst/>
          </a:prstGeom>
        </p:spPr>
      </p:pic>
    </p:spTree>
    <p:extLst>
      <p:ext uri="{BB962C8B-B14F-4D97-AF65-F5344CB8AC3E}">
        <p14:creationId xmlns:p14="http://schemas.microsoft.com/office/powerpoint/2010/main" val="28465069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p:txBody>
          <a:bodyPr/>
          <a:lstStyle/>
          <a:p>
            <a:endParaRPr lang="da-DK"/>
          </a:p>
        </p:txBody>
      </p:sp>
      <p:pic>
        <p:nvPicPr>
          <p:cNvPr id="4" name="Picture 3"/>
          <p:cNvPicPr>
            <a:picLocks noChangeAspect="1"/>
          </p:cNvPicPr>
          <p:nvPr/>
        </p:nvPicPr>
        <p:blipFill>
          <a:blip r:embed="rId2"/>
          <a:stretch>
            <a:fillRect/>
          </a:stretch>
        </p:blipFill>
        <p:spPr>
          <a:xfrm>
            <a:off x="1456677" y="518706"/>
            <a:ext cx="9278645" cy="5820587"/>
          </a:xfrm>
          <a:prstGeom prst="rect">
            <a:avLst/>
          </a:prstGeom>
        </p:spPr>
      </p:pic>
    </p:spTree>
    <p:extLst>
      <p:ext uri="{BB962C8B-B14F-4D97-AF65-F5344CB8AC3E}">
        <p14:creationId xmlns:p14="http://schemas.microsoft.com/office/powerpoint/2010/main" val="36355761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p:txBody>
          <a:bodyPr/>
          <a:lstStyle/>
          <a:p>
            <a:endParaRPr lang="da-DK"/>
          </a:p>
        </p:txBody>
      </p:sp>
      <p:pic>
        <p:nvPicPr>
          <p:cNvPr id="4" name="Picture 3"/>
          <p:cNvPicPr>
            <a:picLocks noChangeAspect="1"/>
          </p:cNvPicPr>
          <p:nvPr/>
        </p:nvPicPr>
        <p:blipFill>
          <a:blip r:embed="rId2"/>
          <a:stretch>
            <a:fillRect/>
          </a:stretch>
        </p:blipFill>
        <p:spPr>
          <a:xfrm>
            <a:off x="1423335" y="1776182"/>
            <a:ext cx="9345329" cy="3305636"/>
          </a:xfrm>
          <a:prstGeom prst="rect">
            <a:avLst/>
          </a:prstGeom>
        </p:spPr>
      </p:pic>
    </p:spTree>
    <p:extLst>
      <p:ext uri="{BB962C8B-B14F-4D97-AF65-F5344CB8AC3E}">
        <p14:creationId xmlns:p14="http://schemas.microsoft.com/office/powerpoint/2010/main" val="2185069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p:txBody>
          <a:bodyPr/>
          <a:lstStyle/>
          <a:p>
            <a:endParaRPr lang="da-DK"/>
          </a:p>
        </p:txBody>
      </p:sp>
      <p:pic>
        <p:nvPicPr>
          <p:cNvPr id="4" name="Picture 3"/>
          <p:cNvPicPr>
            <a:picLocks noChangeAspect="1"/>
          </p:cNvPicPr>
          <p:nvPr/>
        </p:nvPicPr>
        <p:blipFill>
          <a:blip r:embed="rId2"/>
          <a:stretch>
            <a:fillRect/>
          </a:stretch>
        </p:blipFill>
        <p:spPr>
          <a:xfrm>
            <a:off x="1375704" y="1733313"/>
            <a:ext cx="9440592" cy="3391373"/>
          </a:xfrm>
          <a:prstGeom prst="rect">
            <a:avLst/>
          </a:prstGeom>
        </p:spPr>
      </p:pic>
    </p:spTree>
    <p:extLst>
      <p:ext uri="{BB962C8B-B14F-4D97-AF65-F5344CB8AC3E}">
        <p14:creationId xmlns:p14="http://schemas.microsoft.com/office/powerpoint/2010/main" val="16455451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p:txBody>
          <a:bodyPr/>
          <a:lstStyle/>
          <a:p>
            <a:endParaRPr lang="da-DK"/>
          </a:p>
        </p:txBody>
      </p:sp>
      <p:pic>
        <p:nvPicPr>
          <p:cNvPr id="4" name="Picture 3"/>
          <p:cNvPicPr>
            <a:picLocks noChangeAspect="1"/>
          </p:cNvPicPr>
          <p:nvPr/>
        </p:nvPicPr>
        <p:blipFill>
          <a:blip r:embed="rId2"/>
          <a:stretch>
            <a:fillRect/>
          </a:stretch>
        </p:blipFill>
        <p:spPr>
          <a:xfrm>
            <a:off x="1366177" y="1414181"/>
            <a:ext cx="9459645" cy="4029637"/>
          </a:xfrm>
          <a:prstGeom prst="rect">
            <a:avLst/>
          </a:prstGeom>
        </p:spPr>
      </p:pic>
    </p:spTree>
    <p:extLst>
      <p:ext uri="{BB962C8B-B14F-4D97-AF65-F5344CB8AC3E}">
        <p14:creationId xmlns:p14="http://schemas.microsoft.com/office/powerpoint/2010/main" val="12310438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p:txBody>
          <a:bodyPr/>
          <a:lstStyle/>
          <a:p>
            <a:endParaRPr lang="da-DK"/>
          </a:p>
        </p:txBody>
      </p:sp>
      <p:pic>
        <p:nvPicPr>
          <p:cNvPr id="4" name="Picture 3"/>
          <p:cNvPicPr>
            <a:picLocks noChangeAspect="1"/>
          </p:cNvPicPr>
          <p:nvPr/>
        </p:nvPicPr>
        <p:blipFill>
          <a:blip r:embed="rId2"/>
          <a:stretch>
            <a:fillRect/>
          </a:stretch>
        </p:blipFill>
        <p:spPr>
          <a:xfrm>
            <a:off x="1380467" y="1485629"/>
            <a:ext cx="9431066" cy="3886742"/>
          </a:xfrm>
          <a:prstGeom prst="rect">
            <a:avLst/>
          </a:prstGeom>
        </p:spPr>
      </p:pic>
    </p:spTree>
    <p:extLst>
      <p:ext uri="{BB962C8B-B14F-4D97-AF65-F5344CB8AC3E}">
        <p14:creationId xmlns:p14="http://schemas.microsoft.com/office/powerpoint/2010/main" val="15867061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p:txBody>
          <a:bodyPr/>
          <a:lstStyle/>
          <a:p>
            <a:endParaRPr lang="da-DK"/>
          </a:p>
        </p:txBody>
      </p:sp>
      <p:pic>
        <p:nvPicPr>
          <p:cNvPr id="4" name="Picture 3"/>
          <p:cNvPicPr>
            <a:picLocks noChangeAspect="1"/>
          </p:cNvPicPr>
          <p:nvPr/>
        </p:nvPicPr>
        <p:blipFill>
          <a:blip r:embed="rId2"/>
          <a:stretch>
            <a:fillRect/>
          </a:stretch>
        </p:blipFill>
        <p:spPr>
          <a:xfrm>
            <a:off x="1394756" y="1437997"/>
            <a:ext cx="9402487" cy="3982006"/>
          </a:xfrm>
          <a:prstGeom prst="rect">
            <a:avLst/>
          </a:prstGeom>
        </p:spPr>
      </p:pic>
    </p:spTree>
    <p:extLst>
      <p:ext uri="{BB962C8B-B14F-4D97-AF65-F5344CB8AC3E}">
        <p14:creationId xmlns:p14="http://schemas.microsoft.com/office/powerpoint/2010/main" val="4863150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a-DK"/>
          </a:p>
        </p:txBody>
      </p:sp>
    </p:spTree>
    <p:extLst>
      <p:ext uri="{BB962C8B-B14F-4D97-AF65-F5344CB8AC3E}">
        <p14:creationId xmlns:p14="http://schemas.microsoft.com/office/powerpoint/2010/main" val="38083754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a-DK" dirty="0" smtClean="0"/>
              <a:t>References and image </a:t>
            </a:r>
            <a:r>
              <a:rPr lang="da-DK" dirty="0" err="1" smtClean="0"/>
              <a:t>sources</a:t>
            </a:r>
            <a:endParaRPr lang="da-DK" dirty="0"/>
          </a:p>
        </p:txBody>
      </p:sp>
      <p:sp>
        <p:nvSpPr>
          <p:cNvPr id="4" name="Content Placeholder 3"/>
          <p:cNvSpPr>
            <a:spLocks noGrp="1"/>
          </p:cNvSpPr>
          <p:nvPr>
            <p:ph idx="1"/>
          </p:nvPr>
        </p:nvSpPr>
        <p:spPr/>
        <p:txBody>
          <a:bodyPr/>
          <a:lstStyle/>
          <a:p>
            <a:pPr marL="0" indent="0">
              <a:buNone/>
            </a:pPr>
            <a:r>
              <a:rPr lang="da-DK" dirty="0">
                <a:hlinkClick r:id="rId2"/>
              </a:rPr>
              <a:t>https://</a:t>
            </a:r>
            <a:r>
              <a:rPr lang="da-DK" dirty="0" smtClean="0">
                <a:hlinkClick r:id="rId2"/>
              </a:rPr>
              <a:t>www.digitalocean.com/community/tutorials/understanding-ip-addresses-subnets-and-cidr-notation-for-networking</a:t>
            </a:r>
            <a:endParaRPr lang="da-DK" dirty="0" smtClean="0"/>
          </a:p>
          <a:p>
            <a:pPr marL="0" indent="0">
              <a:buNone/>
            </a:pPr>
            <a:r>
              <a:rPr lang="da-DK" dirty="0">
                <a:hlinkClick r:id="rId3"/>
              </a:rPr>
              <a:t>https://</a:t>
            </a:r>
            <a:r>
              <a:rPr lang="da-DK" dirty="0" smtClean="0">
                <a:hlinkClick r:id="rId3"/>
              </a:rPr>
              <a:t>fab.cba.mit.edu/classes/961.04/people/neil/ip.pdf</a:t>
            </a:r>
            <a:endParaRPr lang="da-DK" dirty="0" smtClean="0"/>
          </a:p>
          <a:p>
            <a:pPr marL="0" indent="0">
              <a:buNone/>
            </a:pPr>
            <a:r>
              <a:rPr lang="da-DK" dirty="0">
                <a:hlinkClick r:id="rId4"/>
              </a:rPr>
              <a:t>https://iximiuz.com/en/posts/computer-networking-101</a:t>
            </a:r>
            <a:r>
              <a:rPr lang="da-DK" dirty="0" smtClean="0">
                <a:hlinkClick r:id="rId4"/>
              </a:rPr>
              <a:t>/</a:t>
            </a:r>
            <a:endParaRPr lang="da-DK" dirty="0" smtClean="0"/>
          </a:p>
          <a:p>
            <a:pPr marL="0" indent="0">
              <a:buNone/>
            </a:pPr>
            <a:r>
              <a:rPr lang="da-DK" dirty="0">
                <a:hlinkClick r:id="rId5"/>
              </a:rPr>
              <a:t>https://</a:t>
            </a:r>
            <a:r>
              <a:rPr lang="da-DK" dirty="0" smtClean="0">
                <a:hlinkClick r:id="rId5"/>
              </a:rPr>
              <a:t>www.youtube.com/watch?v=PwWhJEJVGl4</a:t>
            </a:r>
            <a:endParaRPr lang="da-DK" dirty="0" smtClean="0"/>
          </a:p>
          <a:p>
            <a:pPr marL="0" indent="0">
              <a:buNone/>
            </a:pPr>
            <a:r>
              <a:rPr lang="da-DK" dirty="0">
                <a:hlinkClick r:id="rId6"/>
              </a:rPr>
              <a:t>https://</a:t>
            </a:r>
            <a:r>
              <a:rPr lang="da-DK" dirty="0" smtClean="0">
                <a:hlinkClick r:id="rId6"/>
              </a:rPr>
              <a:t>www.youtube.com/watch?v=NyZWSvSj8ek</a:t>
            </a:r>
            <a:endParaRPr lang="da-DK" dirty="0" smtClean="0"/>
          </a:p>
          <a:p>
            <a:pPr marL="0" indent="0">
              <a:buNone/>
            </a:pPr>
            <a:r>
              <a:rPr lang="da-DK" dirty="0">
                <a:hlinkClick r:id="rId7"/>
              </a:rPr>
              <a:t>https://</a:t>
            </a:r>
            <a:r>
              <a:rPr lang="da-DK" dirty="0" smtClean="0">
                <a:hlinkClick r:id="rId7"/>
              </a:rPr>
              <a:t>www.youtube.com/playlist?list=PL7zRJGi6nMRzg0LdsR7F3olyLGoBcIvvg</a:t>
            </a:r>
            <a:endParaRPr lang="da-DK" dirty="0" smtClean="0"/>
          </a:p>
          <a:p>
            <a:pPr marL="0" indent="0">
              <a:buNone/>
            </a:pPr>
            <a:endParaRPr lang="da-DK" dirty="0"/>
          </a:p>
        </p:txBody>
      </p:sp>
    </p:spTree>
    <p:extLst>
      <p:ext uri="{BB962C8B-B14F-4D97-AF65-F5344CB8AC3E}">
        <p14:creationId xmlns:p14="http://schemas.microsoft.com/office/powerpoint/2010/main" val="3336927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IP Addresses on a network</a:t>
            </a:r>
            <a:endParaRPr lang="da-DK" dirty="0"/>
          </a:p>
        </p:txBody>
      </p:sp>
      <p:sp>
        <p:nvSpPr>
          <p:cNvPr id="5" name="Text Placeholder 4"/>
          <p:cNvSpPr>
            <a:spLocks noGrp="1"/>
          </p:cNvSpPr>
          <p:nvPr>
            <p:ph type="body" idx="1"/>
          </p:nvPr>
        </p:nvSpPr>
        <p:spPr/>
        <p:txBody>
          <a:bodyPr/>
          <a:lstStyle/>
          <a:p>
            <a:endParaRPr lang="da-DK"/>
          </a:p>
        </p:txBody>
      </p:sp>
    </p:spTree>
    <p:extLst>
      <p:ext uri="{BB962C8B-B14F-4D97-AF65-F5344CB8AC3E}">
        <p14:creationId xmlns:p14="http://schemas.microsoft.com/office/powerpoint/2010/main" val="31461770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a-DK"/>
          </a:p>
        </p:txBody>
      </p:sp>
      <p:sp>
        <p:nvSpPr>
          <p:cNvPr id="5" name="Content Placeholder 4"/>
          <p:cNvSpPr>
            <a:spLocks noGrp="1"/>
          </p:cNvSpPr>
          <p:nvPr>
            <p:ph idx="1"/>
          </p:nvPr>
        </p:nvSpPr>
        <p:spPr>
          <a:xfrm>
            <a:off x="838200" y="4264269"/>
            <a:ext cx="10515600" cy="1912694"/>
          </a:xfrm>
        </p:spPr>
        <p:txBody>
          <a:bodyPr/>
          <a:lstStyle/>
          <a:p>
            <a:pPr marL="0" indent="0">
              <a:buNone/>
            </a:pPr>
            <a:r>
              <a:rPr lang="en-US" dirty="0" smtClean="0"/>
              <a:t>We want to communicate from one computer to another.</a:t>
            </a:r>
            <a:endParaRPr lang="da-DK" dirty="0"/>
          </a:p>
        </p:txBody>
      </p:sp>
      <p:pic>
        <p:nvPicPr>
          <p:cNvPr id="9" name="Picture 8"/>
          <p:cNvPicPr>
            <a:picLocks noChangeAspect="1"/>
          </p:cNvPicPr>
          <p:nvPr/>
        </p:nvPicPr>
        <p:blipFill>
          <a:blip r:embed="rId2"/>
          <a:stretch>
            <a:fillRect/>
          </a:stretch>
        </p:blipFill>
        <p:spPr>
          <a:xfrm>
            <a:off x="838200" y="1839636"/>
            <a:ext cx="1889390" cy="1369558"/>
          </a:xfrm>
          <a:prstGeom prst="rect">
            <a:avLst/>
          </a:prstGeom>
        </p:spPr>
      </p:pic>
      <p:pic>
        <p:nvPicPr>
          <p:cNvPr id="10" name="Picture 9"/>
          <p:cNvPicPr>
            <a:picLocks noChangeAspect="1"/>
          </p:cNvPicPr>
          <p:nvPr/>
        </p:nvPicPr>
        <p:blipFill>
          <a:blip r:embed="rId2"/>
          <a:stretch>
            <a:fillRect/>
          </a:stretch>
        </p:blipFill>
        <p:spPr>
          <a:xfrm>
            <a:off x="3446401" y="1839636"/>
            <a:ext cx="1889390" cy="1369558"/>
          </a:xfrm>
          <a:prstGeom prst="rect">
            <a:avLst/>
          </a:prstGeom>
        </p:spPr>
      </p:pic>
      <p:pic>
        <p:nvPicPr>
          <p:cNvPr id="11" name="Picture 10"/>
          <p:cNvPicPr>
            <a:picLocks noChangeAspect="1"/>
          </p:cNvPicPr>
          <p:nvPr/>
        </p:nvPicPr>
        <p:blipFill>
          <a:blip r:embed="rId2"/>
          <a:stretch>
            <a:fillRect/>
          </a:stretch>
        </p:blipFill>
        <p:spPr>
          <a:xfrm>
            <a:off x="6145274" y="1839636"/>
            <a:ext cx="1889390" cy="1369558"/>
          </a:xfrm>
          <a:prstGeom prst="rect">
            <a:avLst/>
          </a:prstGeom>
        </p:spPr>
      </p:pic>
      <p:pic>
        <p:nvPicPr>
          <p:cNvPr id="12" name="Picture 11"/>
          <p:cNvPicPr>
            <a:picLocks noChangeAspect="1"/>
          </p:cNvPicPr>
          <p:nvPr/>
        </p:nvPicPr>
        <p:blipFill>
          <a:blip r:embed="rId2"/>
          <a:stretch>
            <a:fillRect/>
          </a:stretch>
        </p:blipFill>
        <p:spPr>
          <a:xfrm>
            <a:off x="8753475" y="1839636"/>
            <a:ext cx="1889390" cy="1369558"/>
          </a:xfrm>
          <a:prstGeom prst="rect">
            <a:avLst/>
          </a:prstGeom>
        </p:spPr>
      </p:pic>
    </p:spTree>
    <p:extLst>
      <p:ext uri="{BB962C8B-B14F-4D97-AF65-F5344CB8AC3E}">
        <p14:creationId xmlns:p14="http://schemas.microsoft.com/office/powerpoint/2010/main" val="3357163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a-DK"/>
          </a:p>
        </p:txBody>
      </p:sp>
      <p:pic>
        <p:nvPicPr>
          <p:cNvPr id="9" name="Picture 8"/>
          <p:cNvPicPr>
            <a:picLocks noChangeAspect="1"/>
          </p:cNvPicPr>
          <p:nvPr/>
        </p:nvPicPr>
        <p:blipFill>
          <a:blip r:embed="rId2"/>
          <a:stretch>
            <a:fillRect/>
          </a:stretch>
        </p:blipFill>
        <p:spPr>
          <a:xfrm>
            <a:off x="838200" y="1839636"/>
            <a:ext cx="1889390" cy="1369558"/>
          </a:xfrm>
          <a:prstGeom prst="rect">
            <a:avLst/>
          </a:prstGeom>
        </p:spPr>
      </p:pic>
      <p:pic>
        <p:nvPicPr>
          <p:cNvPr id="10" name="Picture 9"/>
          <p:cNvPicPr>
            <a:picLocks noChangeAspect="1"/>
          </p:cNvPicPr>
          <p:nvPr/>
        </p:nvPicPr>
        <p:blipFill>
          <a:blip r:embed="rId2"/>
          <a:stretch>
            <a:fillRect/>
          </a:stretch>
        </p:blipFill>
        <p:spPr>
          <a:xfrm>
            <a:off x="3446401" y="1839636"/>
            <a:ext cx="1889390" cy="1369558"/>
          </a:xfrm>
          <a:prstGeom prst="rect">
            <a:avLst/>
          </a:prstGeom>
        </p:spPr>
      </p:pic>
      <p:pic>
        <p:nvPicPr>
          <p:cNvPr id="11" name="Picture 10"/>
          <p:cNvPicPr>
            <a:picLocks noChangeAspect="1"/>
          </p:cNvPicPr>
          <p:nvPr/>
        </p:nvPicPr>
        <p:blipFill>
          <a:blip r:embed="rId2"/>
          <a:stretch>
            <a:fillRect/>
          </a:stretch>
        </p:blipFill>
        <p:spPr>
          <a:xfrm>
            <a:off x="6145274" y="1839636"/>
            <a:ext cx="1889390" cy="1369558"/>
          </a:xfrm>
          <a:prstGeom prst="rect">
            <a:avLst/>
          </a:prstGeom>
        </p:spPr>
      </p:pic>
      <p:pic>
        <p:nvPicPr>
          <p:cNvPr id="12" name="Picture 11"/>
          <p:cNvPicPr>
            <a:picLocks noChangeAspect="1"/>
          </p:cNvPicPr>
          <p:nvPr/>
        </p:nvPicPr>
        <p:blipFill>
          <a:blip r:embed="rId2"/>
          <a:stretch>
            <a:fillRect/>
          </a:stretch>
        </p:blipFill>
        <p:spPr>
          <a:xfrm>
            <a:off x="8753475" y="1839636"/>
            <a:ext cx="1889390" cy="1369558"/>
          </a:xfrm>
          <a:prstGeom prst="rect">
            <a:avLst/>
          </a:prstGeom>
        </p:spPr>
      </p:pic>
      <p:sp>
        <p:nvSpPr>
          <p:cNvPr id="2" name="Rectangle 1"/>
          <p:cNvSpPr/>
          <p:nvPr/>
        </p:nvSpPr>
        <p:spPr>
          <a:xfrm>
            <a:off x="984738" y="3736865"/>
            <a:ext cx="9658127" cy="140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Rectangle 2"/>
          <p:cNvSpPr/>
          <p:nvPr/>
        </p:nvSpPr>
        <p:spPr>
          <a:xfrm>
            <a:off x="1034379"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Rectangle 15"/>
          <p:cNvSpPr/>
          <p:nvPr/>
        </p:nvSpPr>
        <p:spPr>
          <a:xfrm>
            <a:off x="3630856"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Rectangle 16"/>
          <p:cNvSpPr/>
          <p:nvPr/>
        </p:nvSpPr>
        <p:spPr>
          <a:xfrm>
            <a:off x="6336652"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8" name="Rectangle 17"/>
          <p:cNvSpPr/>
          <p:nvPr/>
        </p:nvSpPr>
        <p:spPr>
          <a:xfrm>
            <a:off x="8927963"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Content Placeholder 4"/>
          <p:cNvSpPr txBox="1">
            <a:spLocks/>
          </p:cNvSpPr>
          <p:nvPr/>
        </p:nvSpPr>
        <p:spPr>
          <a:xfrm>
            <a:off x="838200" y="4264269"/>
            <a:ext cx="10515600" cy="19126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We want to communicate from one computer to another.</a:t>
            </a:r>
          </a:p>
          <a:p>
            <a:pPr marL="0" indent="0">
              <a:buFont typeface="Arial" panose="020B0604020202020204" pitchFamily="34" charset="0"/>
              <a:buNone/>
            </a:pPr>
            <a:r>
              <a:rPr lang="en-US" dirty="0" smtClean="0"/>
              <a:t>So we connect them to a network. Each computer can send data to the network and see data from other computers on the network.</a:t>
            </a:r>
          </a:p>
          <a:p>
            <a:pPr marL="0" indent="0">
              <a:buFont typeface="Arial" panose="020B0604020202020204" pitchFamily="34" charset="0"/>
              <a:buNone/>
            </a:pPr>
            <a:endParaRPr lang="da-DK" dirty="0"/>
          </a:p>
        </p:txBody>
      </p:sp>
    </p:spTree>
    <p:extLst>
      <p:ext uri="{BB962C8B-B14F-4D97-AF65-F5344CB8AC3E}">
        <p14:creationId xmlns:p14="http://schemas.microsoft.com/office/powerpoint/2010/main" val="2832071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da-DK"/>
          </a:p>
        </p:txBody>
      </p:sp>
      <p:pic>
        <p:nvPicPr>
          <p:cNvPr id="9" name="Picture 8"/>
          <p:cNvPicPr>
            <a:picLocks noChangeAspect="1"/>
          </p:cNvPicPr>
          <p:nvPr/>
        </p:nvPicPr>
        <p:blipFill>
          <a:blip r:embed="rId2"/>
          <a:stretch>
            <a:fillRect/>
          </a:stretch>
        </p:blipFill>
        <p:spPr>
          <a:xfrm>
            <a:off x="838200" y="1839636"/>
            <a:ext cx="1889390" cy="1369558"/>
          </a:xfrm>
          <a:prstGeom prst="rect">
            <a:avLst/>
          </a:prstGeom>
        </p:spPr>
      </p:pic>
      <p:pic>
        <p:nvPicPr>
          <p:cNvPr id="10" name="Picture 9"/>
          <p:cNvPicPr>
            <a:picLocks noChangeAspect="1"/>
          </p:cNvPicPr>
          <p:nvPr/>
        </p:nvPicPr>
        <p:blipFill>
          <a:blip r:embed="rId2"/>
          <a:stretch>
            <a:fillRect/>
          </a:stretch>
        </p:blipFill>
        <p:spPr>
          <a:xfrm>
            <a:off x="3446401" y="1839636"/>
            <a:ext cx="1889390" cy="1369558"/>
          </a:xfrm>
          <a:prstGeom prst="rect">
            <a:avLst/>
          </a:prstGeom>
        </p:spPr>
      </p:pic>
      <p:pic>
        <p:nvPicPr>
          <p:cNvPr id="11" name="Picture 10"/>
          <p:cNvPicPr>
            <a:picLocks noChangeAspect="1"/>
          </p:cNvPicPr>
          <p:nvPr/>
        </p:nvPicPr>
        <p:blipFill>
          <a:blip r:embed="rId2"/>
          <a:stretch>
            <a:fillRect/>
          </a:stretch>
        </p:blipFill>
        <p:spPr>
          <a:xfrm>
            <a:off x="6145274" y="1839636"/>
            <a:ext cx="1889390" cy="1369558"/>
          </a:xfrm>
          <a:prstGeom prst="rect">
            <a:avLst/>
          </a:prstGeom>
        </p:spPr>
      </p:pic>
      <p:pic>
        <p:nvPicPr>
          <p:cNvPr id="12" name="Picture 11"/>
          <p:cNvPicPr>
            <a:picLocks noChangeAspect="1"/>
          </p:cNvPicPr>
          <p:nvPr/>
        </p:nvPicPr>
        <p:blipFill>
          <a:blip r:embed="rId2"/>
          <a:stretch>
            <a:fillRect/>
          </a:stretch>
        </p:blipFill>
        <p:spPr>
          <a:xfrm>
            <a:off x="8753475" y="1839636"/>
            <a:ext cx="1889390" cy="1369558"/>
          </a:xfrm>
          <a:prstGeom prst="rect">
            <a:avLst/>
          </a:prstGeom>
        </p:spPr>
      </p:pic>
      <p:sp>
        <p:nvSpPr>
          <p:cNvPr id="2" name="Rectangle 1"/>
          <p:cNvSpPr/>
          <p:nvPr/>
        </p:nvSpPr>
        <p:spPr>
          <a:xfrm>
            <a:off x="984738" y="3736865"/>
            <a:ext cx="9658127" cy="140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3" name="Rectangle 2"/>
          <p:cNvSpPr/>
          <p:nvPr/>
        </p:nvSpPr>
        <p:spPr>
          <a:xfrm>
            <a:off x="1034379"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Rectangle 15"/>
          <p:cNvSpPr/>
          <p:nvPr/>
        </p:nvSpPr>
        <p:spPr>
          <a:xfrm>
            <a:off x="3630856"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7" name="Rectangle 16"/>
          <p:cNvSpPr/>
          <p:nvPr/>
        </p:nvSpPr>
        <p:spPr>
          <a:xfrm>
            <a:off x="6336652"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8" name="Rectangle 17"/>
          <p:cNvSpPr/>
          <p:nvPr/>
        </p:nvSpPr>
        <p:spPr>
          <a:xfrm>
            <a:off x="8927963"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6" name="Rounded Rectangle 5"/>
          <p:cNvSpPr/>
          <p:nvPr/>
        </p:nvSpPr>
        <p:spPr>
          <a:xfrm>
            <a:off x="1275070" y="3319095"/>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a:t>
            </a:r>
            <a:endParaRPr lang="da-DK" dirty="0">
              <a:solidFill>
                <a:schemeClr val="tx1"/>
              </a:solidFill>
            </a:endParaRPr>
          </a:p>
        </p:txBody>
      </p:sp>
      <p:sp>
        <p:nvSpPr>
          <p:cNvPr id="20" name="Rounded Rectangle 19"/>
          <p:cNvSpPr/>
          <p:nvPr/>
        </p:nvSpPr>
        <p:spPr>
          <a:xfrm>
            <a:off x="3917482" y="3323559"/>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da-DK" dirty="0">
              <a:solidFill>
                <a:schemeClr val="tx1"/>
              </a:solidFill>
            </a:endParaRPr>
          </a:p>
        </p:txBody>
      </p:sp>
      <p:sp>
        <p:nvSpPr>
          <p:cNvPr id="21" name="Rounded Rectangle 20"/>
          <p:cNvSpPr/>
          <p:nvPr/>
        </p:nvSpPr>
        <p:spPr>
          <a:xfrm>
            <a:off x="6630023"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da-DK" dirty="0">
              <a:solidFill>
                <a:schemeClr val="tx1"/>
              </a:solidFill>
            </a:endParaRPr>
          </a:p>
        </p:txBody>
      </p:sp>
      <p:sp>
        <p:nvSpPr>
          <p:cNvPr id="22" name="Rounded Rectangle 21"/>
          <p:cNvSpPr/>
          <p:nvPr/>
        </p:nvSpPr>
        <p:spPr>
          <a:xfrm>
            <a:off x="9219864"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da-DK" dirty="0">
              <a:solidFill>
                <a:schemeClr val="tx1"/>
              </a:solidFill>
            </a:endParaRPr>
          </a:p>
        </p:txBody>
      </p:sp>
      <p:sp>
        <p:nvSpPr>
          <p:cNvPr id="19" name="Content Placeholder 4"/>
          <p:cNvSpPr txBox="1">
            <a:spLocks/>
          </p:cNvSpPr>
          <p:nvPr/>
        </p:nvSpPr>
        <p:spPr>
          <a:xfrm>
            <a:off x="838200" y="4264269"/>
            <a:ext cx="10515600" cy="191269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We want to communicate from one computer to another.</a:t>
            </a:r>
          </a:p>
          <a:p>
            <a:pPr marL="0" indent="0">
              <a:buFont typeface="Arial" panose="020B0604020202020204" pitchFamily="34" charset="0"/>
              <a:buNone/>
            </a:pPr>
            <a:r>
              <a:rPr lang="en-US" dirty="0" smtClean="0"/>
              <a:t>So we connect them to a network. Each computer can send data to the network and see data from other computers on the network.</a:t>
            </a:r>
          </a:p>
          <a:p>
            <a:pPr marL="0" indent="0">
              <a:buFont typeface="Arial" panose="020B0604020202020204" pitchFamily="34" charset="0"/>
              <a:buNone/>
            </a:pPr>
            <a:r>
              <a:rPr lang="en-US" dirty="0" smtClean="0"/>
              <a:t>The computers are each given a number. The number is used to see, who sends data and who should receive it.</a:t>
            </a:r>
          </a:p>
          <a:p>
            <a:pPr marL="0" indent="0">
              <a:buFont typeface="Arial" panose="020B0604020202020204" pitchFamily="34" charset="0"/>
              <a:buNone/>
            </a:pPr>
            <a:endParaRPr lang="da-DK" dirty="0"/>
          </a:p>
        </p:txBody>
      </p:sp>
    </p:spTree>
    <p:extLst>
      <p:ext uri="{BB962C8B-B14F-4D97-AF65-F5344CB8AC3E}">
        <p14:creationId xmlns:p14="http://schemas.microsoft.com/office/powerpoint/2010/main" val="34200461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p:txBody>
          <a:bodyPr/>
          <a:lstStyle/>
          <a:p>
            <a:endParaRPr lang="da-DK" dirty="0"/>
          </a:p>
        </p:txBody>
      </p:sp>
      <p:pic>
        <p:nvPicPr>
          <p:cNvPr id="4" name="Picture 3"/>
          <p:cNvPicPr>
            <a:picLocks noChangeAspect="1"/>
          </p:cNvPicPr>
          <p:nvPr/>
        </p:nvPicPr>
        <p:blipFill>
          <a:blip r:embed="rId2"/>
          <a:stretch>
            <a:fillRect/>
          </a:stretch>
        </p:blipFill>
        <p:spPr>
          <a:xfrm>
            <a:off x="838200" y="1839636"/>
            <a:ext cx="1889390" cy="1369558"/>
          </a:xfrm>
          <a:prstGeom prst="rect">
            <a:avLst/>
          </a:prstGeom>
        </p:spPr>
      </p:pic>
      <p:pic>
        <p:nvPicPr>
          <p:cNvPr id="5" name="Picture 4"/>
          <p:cNvPicPr>
            <a:picLocks noChangeAspect="1"/>
          </p:cNvPicPr>
          <p:nvPr/>
        </p:nvPicPr>
        <p:blipFill>
          <a:blip r:embed="rId2"/>
          <a:stretch>
            <a:fillRect/>
          </a:stretch>
        </p:blipFill>
        <p:spPr>
          <a:xfrm>
            <a:off x="3446401" y="1839636"/>
            <a:ext cx="1889390" cy="1369558"/>
          </a:xfrm>
          <a:prstGeom prst="rect">
            <a:avLst/>
          </a:prstGeom>
        </p:spPr>
      </p:pic>
      <p:pic>
        <p:nvPicPr>
          <p:cNvPr id="6" name="Picture 5"/>
          <p:cNvPicPr>
            <a:picLocks noChangeAspect="1"/>
          </p:cNvPicPr>
          <p:nvPr/>
        </p:nvPicPr>
        <p:blipFill>
          <a:blip r:embed="rId2"/>
          <a:stretch>
            <a:fillRect/>
          </a:stretch>
        </p:blipFill>
        <p:spPr>
          <a:xfrm>
            <a:off x="6145274" y="1839636"/>
            <a:ext cx="1889390" cy="1369558"/>
          </a:xfrm>
          <a:prstGeom prst="rect">
            <a:avLst/>
          </a:prstGeom>
        </p:spPr>
      </p:pic>
      <p:pic>
        <p:nvPicPr>
          <p:cNvPr id="7" name="Picture 6"/>
          <p:cNvPicPr>
            <a:picLocks noChangeAspect="1"/>
          </p:cNvPicPr>
          <p:nvPr/>
        </p:nvPicPr>
        <p:blipFill>
          <a:blip r:embed="rId2"/>
          <a:stretch>
            <a:fillRect/>
          </a:stretch>
        </p:blipFill>
        <p:spPr>
          <a:xfrm>
            <a:off x="8753475" y="1839636"/>
            <a:ext cx="1889390" cy="1369558"/>
          </a:xfrm>
          <a:prstGeom prst="rect">
            <a:avLst/>
          </a:prstGeom>
        </p:spPr>
      </p:pic>
      <p:sp>
        <p:nvSpPr>
          <p:cNvPr id="8" name="Rectangle 7"/>
          <p:cNvSpPr/>
          <p:nvPr/>
        </p:nvSpPr>
        <p:spPr>
          <a:xfrm>
            <a:off x="984738" y="3736865"/>
            <a:ext cx="9658127" cy="140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Rectangle 8"/>
          <p:cNvSpPr/>
          <p:nvPr/>
        </p:nvSpPr>
        <p:spPr>
          <a:xfrm>
            <a:off x="1034379"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Rectangle 9"/>
          <p:cNvSpPr/>
          <p:nvPr/>
        </p:nvSpPr>
        <p:spPr>
          <a:xfrm>
            <a:off x="3630856"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Rectangle 10"/>
          <p:cNvSpPr/>
          <p:nvPr/>
        </p:nvSpPr>
        <p:spPr>
          <a:xfrm>
            <a:off x="6336652"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Rectangle 11"/>
          <p:cNvSpPr/>
          <p:nvPr/>
        </p:nvSpPr>
        <p:spPr>
          <a:xfrm>
            <a:off x="8927963"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ounded Rectangle 12"/>
          <p:cNvSpPr/>
          <p:nvPr/>
        </p:nvSpPr>
        <p:spPr>
          <a:xfrm>
            <a:off x="1275070" y="3319095"/>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a:t>
            </a:r>
            <a:endParaRPr lang="da-DK" dirty="0">
              <a:solidFill>
                <a:schemeClr val="tx1"/>
              </a:solidFill>
            </a:endParaRPr>
          </a:p>
        </p:txBody>
      </p:sp>
      <p:sp>
        <p:nvSpPr>
          <p:cNvPr id="14" name="Rounded Rectangle 13"/>
          <p:cNvSpPr/>
          <p:nvPr/>
        </p:nvSpPr>
        <p:spPr>
          <a:xfrm>
            <a:off x="3917482" y="3323559"/>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da-DK" dirty="0">
              <a:solidFill>
                <a:schemeClr val="tx1"/>
              </a:solidFill>
            </a:endParaRPr>
          </a:p>
        </p:txBody>
      </p:sp>
      <p:sp>
        <p:nvSpPr>
          <p:cNvPr id="15" name="Rounded Rectangle 14"/>
          <p:cNvSpPr/>
          <p:nvPr/>
        </p:nvSpPr>
        <p:spPr>
          <a:xfrm>
            <a:off x="6630023"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da-DK" dirty="0">
              <a:solidFill>
                <a:schemeClr val="tx1"/>
              </a:solidFill>
            </a:endParaRPr>
          </a:p>
        </p:txBody>
      </p:sp>
      <p:sp>
        <p:nvSpPr>
          <p:cNvPr id="16" name="Rounded Rectangle 15"/>
          <p:cNvSpPr/>
          <p:nvPr/>
        </p:nvSpPr>
        <p:spPr>
          <a:xfrm>
            <a:off x="9219864"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da-DK" dirty="0">
              <a:solidFill>
                <a:schemeClr val="tx1"/>
              </a:solidFill>
            </a:endParaRPr>
          </a:p>
        </p:txBody>
      </p:sp>
      <p:sp>
        <p:nvSpPr>
          <p:cNvPr id="17" name="Rounded Rectangle 16"/>
          <p:cNvSpPr/>
          <p:nvPr/>
        </p:nvSpPr>
        <p:spPr>
          <a:xfrm>
            <a:off x="1022143" y="2152615"/>
            <a:ext cx="1369181" cy="8730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From: 100</a:t>
            </a:r>
          </a:p>
          <a:p>
            <a:r>
              <a:rPr lang="en-US" dirty="0" smtClean="0">
                <a:solidFill>
                  <a:schemeClr val="tx1"/>
                </a:solidFill>
              </a:rPr>
              <a:t>To: 15</a:t>
            </a:r>
          </a:p>
          <a:p>
            <a:r>
              <a:rPr lang="en-US" dirty="0" smtClean="0">
                <a:solidFill>
                  <a:schemeClr val="tx1"/>
                </a:solidFill>
              </a:rPr>
              <a:t>Data: hello</a:t>
            </a:r>
            <a:endParaRPr lang="da-DK" dirty="0">
              <a:solidFill>
                <a:schemeClr val="tx1"/>
              </a:solidFill>
            </a:endParaRPr>
          </a:p>
        </p:txBody>
      </p:sp>
      <p:sp>
        <p:nvSpPr>
          <p:cNvPr id="18" name="Down Arrow 17"/>
          <p:cNvSpPr/>
          <p:nvPr/>
        </p:nvSpPr>
        <p:spPr>
          <a:xfrm>
            <a:off x="1618318" y="3102354"/>
            <a:ext cx="233768" cy="62714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24369192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a:xfrm>
            <a:off x="838200" y="4821381"/>
            <a:ext cx="10515600" cy="1355581"/>
          </a:xfrm>
        </p:spPr>
        <p:txBody>
          <a:bodyPr/>
          <a:lstStyle/>
          <a:p>
            <a:endParaRPr lang="da-DK" dirty="0"/>
          </a:p>
        </p:txBody>
      </p:sp>
      <p:pic>
        <p:nvPicPr>
          <p:cNvPr id="4" name="Picture 3"/>
          <p:cNvPicPr>
            <a:picLocks noChangeAspect="1"/>
          </p:cNvPicPr>
          <p:nvPr/>
        </p:nvPicPr>
        <p:blipFill>
          <a:blip r:embed="rId2"/>
          <a:stretch>
            <a:fillRect/>
          </a:stretch>
        </p:blipFill>
        <p:spPr>
          <a:xfrm>
            <a:off x="838200" y="1839636"/>
            <a:ext cx="1889390" cy="1369558"/>
          </a:xfrm>
          <a:prstGeom prst="rect">
            <a:avLst/>
          </a:prstGeom>
        </p:spPr>
      </p:pic>
      <p:pic>
        <p:nvPicPr>
          <p:cNvPr id="5" name="Picture 4"/>
          <p:cNvPicPr>
            <a:picLocks noChangeAspect="1"/>
          </p:cNvPicPr>
          <p:nvPr/>
        </p:nvPicPr>
        <p:blipFill>
          <a:blip r:embed="rId2"/>
          <a:stretch>
            <a:fillRect/>
          </a:stretch>
        </p:blipFill>
        <p:spPr>
          <a:xfrm>
            <a:off x="3446401" y="1839636"/>
            <a:ext cx="1889390" cy="1369558"/>
          </a:xfrm>
          <a:prstGeom prst="rect">
            <a:avLst/>
          </a:prstGeom>
        </p:spPr>
      </p:pic>
      <p:pic>
        <p:nvPicPr>
          <p:cNvPr id="6" name="Picture 5"/>
          <p:cNvPicPr>
            <a:picLocks noChangeAspect="1"/>
          </p:cNvPicPr>
          <p:nvPr/>
        </p:nvPicPr>
        <p:blipFill>
          <a:blip r:embed="rId2"/>
          <a:stretch>
            <a:fillRect/>
          </a:stretch>
        </p:blipFill>
        <p:spPr>
          <a:xfrm>
            <a:off x="6145274" y="1839636"/>
            <a:ext cx="1889390" cy="1369558"/>
          </a:xfrm>
          <a:prstGeom prst="rect">
            <a:avLst/>
          </a:prstGeom>
        </p:spPr>
      </p:pic>
      <p:pic>
        <p:nvPicPr>
          <p:cNvPr id="7" name="Picture 6"/>
          <p:cNvPicPr>
            <a:picLocks noChangeAspect="1"/>
          </p:cNvPicPr>
          <p:nvPr/>
        </p:nvPicPr>
        <p:blipFill>
          <a:blip r:embed="rId2"/>
          <a:stretch>
            <a:fillRect/>
          </a:stretch>
        </p:blipFill>
        <p:spPr>
          <a:xfrm>
            <a:off x="8753475" y="1839636"/>
            <a:ext cx="1889390" cy="1369558"/>
          </a:xfrm>
          <a:prstGeom prst="rect">
            <a:avLst/>
          </a:prstGeom>
        </p:spPr>
      </p:pic>
      <p:sp>
        <p:nvSpPr>
          <p:cNvPr id="8" name="Rectangle 7"/>
          <p:cNvSpPr/>
          <p:nvPr/>
        </p:nvSpPr>
        <p:spPr>
          <a:xfrm>
            <a:off x="984738" y="3736865"/>
            <a:ext cx="9658127" cy="140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Rectangle 8"/>
          <p:cNvSpPr/>
          <p:nvPr/>
        </p:nvSpPr>
        <p:spPr>
          <a:xfrm>
            <a:off x="1034379"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Rectangle 9"/>
          <p:cNvSpPr/>
          <p:nvPr/>
        </p:nvSpPr>
        <p:spPr>
          <a:xfrm>
            <a:off x="3630856"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Rectangle 10"/>
          <p:cNvSpPr/>
          <p:nvPr/>
        </p:nvSpPr>
        <p:spPr>
          <a:xfrm>
            <a:off x="6336652"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Rectangle 11"/>
          <p:cNvSpPr/>
          <p:nvPr/>
        </p:nvSpPr>
        <p:spPr>
          <a:xfrm>
            <a:off x="8927963"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ounded Rectangle 12"/>
          <p:cNvSpPr/>
          <p:nvPr/>
        </p:nvSpPr>
        <p:spPr>
          <a:xfrm>
            <a:off x="1275070" y="3319095"/>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a:t>
            </a:r>
            <a:endParaRPr lang="da-DK" dirty="0">
              <a:solidFill>
                <a:schemeClr val="tx1"/>
              </a:solidFill>
            </a:endParaRPr>
          </a:p>
        </p:txBody>
      </p:sp>
      <p:sp>
        <p:nvSpPr>
          <p:cNvPr id="14" name="Rounded Rectangle 13"/>
          <p:cNvSpPr/>
          <p:nvPr/>
        </p:nvSpPr>
        <p:spPr>
          <a:xfrm>
            <a:off x="3917482" y="3323559"/>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da-DK" dirty="0">
              <a:solidFill>
                <a:schemeClr val="tx1"/>
              </a:solidFill>
            </a:endParaRPr>
          </a:p>
        </p:txBody>
      </p:sp>
      <p:sp>
        <p:nvSpPr>
          <p:cNvPr id="15" name="Rounded Rectangle 14"/>
          <p:cNvSpPr/>
          <p:nvPr/>
        </p:nvSpPr>
        <p:spPr>
          <a:xfrm>
            <a:off x="6630023"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da-DK" dirty="0">
              <a:solidFill>
                <a:schemeClr val="tx1"/>
              </a:solidFill>
            </a:endParaRPr>
          </a:p>
        </p:txBody>
      </p:sp>
      <p:sp>
        <p:nvSpPr>
          <p:cNvPr id="16" name="Rounded Rectangle 15"/>
          <p:cNvSpPr/>
          <p:nvPr/>
        </p:nvSpPr>
        <p:spPr>
          <a:xfrm>
            <a:off x="9219864"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da-DK" dirty="0">
              <a:solidFill>
                <a:schemeClr val="tx1"/>
              </a:solidFill>
            </a:endParaRPr>
          </a:p>
        </p:txBody>
      </p:sp>
      <p:sp>
        <p:nvSpPr>
          <p:cNvPr id="17" name="Rounded Rectangle 16"/>
          <p:cNvSpPr/>
          <p:nvPr/>
        </p:nvSpPr>
        <p:spPr>
          <a:xfrm>
            <a:off x="4071462" y="3728070"/>
            <a:ext cx="1369181" cy="8730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From: 100</a:t>
            </a:r>
          </a:p>
          <a:p>
            <a:r>
              <a:rPr lang="en-US" dirty="0" smtClean="0">
                <a:solidFill>
                  <a:schemeClr val="tx1"/>
                </a:solidFill>
              </a:rPr>
              <a:t>To: 15</a:t>
            </a:r>
          </a:p>
          <a:p>
            <a:r>
              <a:rPr lang="en-US" dirty="0" smtClean="0">
                <a:solidFill>
                  <a:schemeClr val="tx1"/>
                </a:solidFill>
              </a:rPr>
              <a:t>Data: hello</a:t>
            </a:r>
            <a:endParaRPr lang="da-DK" dirty="0">
              <a:solidFill>
                <a:schemeClr val="tx1"/>
              </a:solidFill>
            </a:endParaRPr>
          </a:p>
        </p:txBody>
      </p:sp>
      <p:sp>
        <p:nvSpPr>
          <p:cNvPr id="18" name="Down Arrow 17"/>
          <p:cNvSpPr/>
          <p:nvPr/>
        </p:nvSpPr>
        <p:spPr>
          <a:xfrm rot="10800000">
            <a:off x="4577111" y="3077217"/>
            <a:ext cx="233768" cy="62714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2" name="Rounded Rectangle 21"/>
          <p:cNvSpPr/>
          <p:nvPr/>
        </p:nvSpPr>
        <p:spPr>
          <a:xfrm>
            <a:off x="6645443" y="3736865"/>
            <a:ext cx="1369181" cy="8730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From: 100</a:t>
            </a:r>
          </a:p>
          <a:p>
            <a:r>
              <a:rPr lang="en-US" dirty="0" smtClean="0">
                <a:solidFill>
                  <a:schemeClr val="tx1"/>
                </a:solidFill>
              </a:rPr>
              <a:t>To: 15</a:t>
            </a:r>
          </a:p>
          <a:p>
            <a:r>
              <a:rPr lang="en-US" dirty="0" smtClean="0">
                <a:solidFill>
                  <a:schemeClr val="tx1"/>
                </a:solidFill>
              </a:rPr>
              <a:t>Data: hello</a:t>
            </a:r>
            <a:endParaRPr lang="da-DK" dirty="0">
              <a:solidFill>
                <a:schemeClr val="tx1"/>
              </a:solidFill>
            </a:endParaRPr>
          </a:p>
        </p:txBody>
      </p:sp>
      <p:sp>
        <p:nvSpPr>
          <p:cNvPr id="23" name="Down Arrow 22"/>
          <p:cNvSpPr/>
          <p:nvPr/>
        </p:nvSpPr>
        <p:spPr>
          <a:xfrm rot="10800000">
            <a:off x="7151092" y="3086012"/>
            <a:ext cx="233768" cy="62714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4" name="Rounded Rectangle 23"/>
          <p:cNvSpPr/>
          <p:nvPr/>
        </p:nvSpPr>
        <p:spPr>
          <a:xfrm>
            <a:off x="9191494" y="3744370"/>
            <a:ext cx="1369181" cy="8730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From: 100</a:t>
            </a:r>
          </a:p>
          <a:p>
            <a:r>
              <a:rPr lang="en-US" dirty="0" smtClean="0">
                <a:solidFill>
                  <a:schemeClr val="tx1"/>
                </a:solidFill>
              </a:rPr>
              <a:t>To: 15</a:t>
            </a:r>
          </a:p>
          <a:p>
            <a:r>
              <a:rPr lang="en-US" dirty="0" smtClean="0">
                <a:solidFill>
                  <a:schemeClr val="tx1"/>
                </a:solidFill>
              </a:rPr>
              <a:t>Data: hello</a:t>
            </a:r>
            <a:endParaRPr lang="da-DK" dirty="0">
              <a:solidFill>
                <a:schemeClr val="tx1"/>
              </a:solidFill>
            </a:endParaRPr>
          </a:p>
        </p:txBody>
      </p:sp>
      <p:sp>
        <p:nvSpPr>
          <p:cNvPr id="25" name="Down Arrow 24"/>
          <p:cNvSpPr/>
          <p:nvPr/>
        </p:nvSpPr>
        <p:spPr>
          <a:xfrm rot="10800000">
            <a:off x="9697143" y="3093517"/>
            <a:ext cx="233768" cy="62714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Tree>
    <p:extLst>
      <p:ext uri="{BB962C8B-B14F-4D97-AF65-F5344CB8AC3E}">
        <p14:creationId xmlns:p14="http://schemas.microsoft.com/office/powerpoint/2010/main" val="4310227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da-DK"/>
          </a:p>
        </p:txBody>
      </p:sp>
      <p:sp>
        <p:nvSpPr>
          <p:cNvPr id="3" name="Content Placeholder 2"/>
          <p:cNvSpPr>
            <a:spLocks noGrp="1"/>
          </p:cNvSpPr>
          <p:nvPr>
            <p:ph idx="1"/>
          </p:nvPr>
        </p:nvSpPr>
        <p:spPr>
          <a:xfrm>
            <a:off x="838200" y="4821381"/>
            <a:ext cx="10515600" cy="1355581"/>
          </a:xfrm>
        </p:spPr>
        <p:txBody>
          <a:bodyPr/>
          <a:lstStyle/>
          <a:p>
            <a:endParaRPr lang="da-DK" dirty="0"/>
          </a:p>
        </p:txBody>
      </p:sp>
      <p:pic>
        <p:nvPicPr>
          <p:cNvPr id="4" name="Picture 3"/>
          <p:cNvPicPr>
            <a:picLocks noChangeAspect="1"/>
          </p:cNvPicPr>
          <p:nvPr/>
        </p:nvPicPr>
        <p:blipFill>
          <a:blip r:embed="rId2"/>
          <a:stretch>
            <a:fillRect/>
          </a:stretch>
        </p:blipFill>
        <p:spPr>
          <a:xfrm>
            <a:off x="838200" y="1839636"/>
            <a:ext cx="1889390" cy="1369558"/>
          </a:xfrm>
          <a:prstGeom prst="rect">
            <a:avLst/>
          </a:prstGeom>
        </p:spPr>
      </p:pic>
      <p:pic>
        <p:nvPicPr>
          <p:cNvPr id="5" name="Picture 4"/>
          <p:cNvPicPr>
            <a:picLocks noChangeAspect="1"/>
          </p:cNvPicPr>
          <p:nvPr/>
        </p:nvPicPr>
        <p:blipFill>
          <a:blip r:embed="rId2"/>
          <a:stretch>
            <a:fillRect/>
          </a:stretch>
        </p:blipFill>
        <p:spPr>
          <a:xfrm>
            <a:off x="3446401" y="1839636"/>
            <a:ext cx="1889390" cy="1369558"/>
          </a:xfrm>
          <a:prstGeom prst="rect">
            <a:avLst/>
          </a:prstGeom>
        </p:spPr>
      </p:pic>
      <p:pic>
        <p:nvPicPr>
          <p:cNvPr id="6" name="Picture 5"/>
          <p:cNvPicPr>
            <a:picLocks noChangeAspect="1"/>
          </p:cNvPicPr>
          <p:nvPr/>
        </p:nvPicPr>
        <p:blipFill>
          <a:blip r:embed="rId2"/>
          <a:stretch>
            <a:fillRect/>
          </a:stretch>
        </p:blipFill>
        <p:spPr>
          <a:xfrm>
            <a:off x="6145274" y="1839636"/>
            <a:ext cx="1889390" cy="1369558"/>
          </a:xfrm>
          <a:prstGeom prst="rect">
            <a:avLst/>
          </a:prstGeom>
        </p:spPr>
      </p:pic>
      <p:pic>
        <p:nvPicPr>
          <p:cNvPr id="7" name="Picture 6"/>
          <p:cNvPicPr>
            <a:picLocks noChangeAspect="1"/>
          </p:cNvPicPr>
          <p:nvPr/>
        </p:nvPicPr>
        <p:blipFill>
          <a:blip r:embed="rId2"/>
          <a:stretch>
            <a:fillRect/>
          </a:stretch>
        </p:blipFill>
        <p:spPr>
          <a:xfrm>
            <a:off x="8753475" y="1839636"/>
            <a:ext cx="1889390" cy="1369558"/>
          </a:xfrm>
          <a:prstGeom prst="rect">
            <a:avLst/>
          </a:prstGeom>
        </p:spPr>
      </p:pic>
      <p:sp>
        <p:nvSpPr>
          <p:cNvPr id="8" name="Rectangle 7"/>
          <p:cNvSpPr/>
          <p:nvPr/>
        </p:nvSpPr>
        <p:spPr>
          <a:xfrm>
            <a:off x="984738" y="3736865"/>
            <a:ext cx="9658127" cy="1406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9" name="Rectangle 8"/>
          <p:cNvSpPr/>
          <p:nvPr/>
        </p:nvSpPr>
        <p:spPr>
          <a:xfrm>
            <a:off x="1034379"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0" name="Rectangle 9"/>
          <p:cNvSpPr/>
          <p:nvPr/>
        </p:nvSpPr>
        <p:spPr>
          <a:xfrm>
            <a:off x="3630856"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1" name="Rectangle 10"/>
          <p:cNvSpPr/>
          <p:nvPr/>
        </p:nvSpPr>
        <p:spPr>
          <a:xfrm>
            <a:off x="6336652"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2" name="Rectangle 11"/>
          <p:cNvSpPr/>
          <p:nvPr/>
        </p:nvSpPr>
        <p:spPr>
          <a:xfrm>
            <a:off x="8927963" y="2964619"/>
            <a:ext cx="117413" cy="9129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3" name="Rounded Rectangle 12"/>
          <p:cNvSpPr/>
          <p:nvPr/>
        </p:nvSpPr>
        <p:spPr>
          <a:xfrm>
            <a:off x="1275070" y="3319095"/>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100</a:t>
            </a:r>
            <a:endParaRPr lang="da-DK" dirty="0">
              <a:solidFill>
                <a:schemeClr val="tx1"/>
              </a:solidFill>
            </a:endParaRPr>
          </a:p>
        </p:txBody>
      </p:sp>
      <p:sp>
        <p:nvSpPr>
          <p:cNvPr id="14" name="Rounded Rectangle 13"/>
          <p:cNvSpPr/>
          <p:nvPr/>
        </p:nvSpPr>
        <p:spPr>
          <a:xfrm>
            <a:off x="3917482" y="3323559"/>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2</a:t>
            </a:r>
            <a:endParaRPr lang="da-DK" dirty="0">
              <a:solidFill>
                <a:schemeClr val="tx1"/>
              </a:solidFill>
            </a:endParaRPr>
          </a:p>
        </p:txBody>
      </p:sp>
      <p:sp>
        <p:nvSpPr>
          <p:cNvPr id="15" name="Rounded Rectangle 14"/>
          <p:cNvSpPr/>
          <p:nvPr/>
        </p:nvSpPr>
        <p:spPr>
          <a:xfrm>
            <a:off x="6630023"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15</a:t>
            </a:r>
            <a:endParaRPr lang="da-DK" dirty="0">
              <a:solidFill>
                <a:schemeClr val="tx1"/>
              </a:solidFill>
            </a:endParaRPr>
          </a:p>
        </p:txBody>
      </p:sp>
      <p:sp>
        <p:nvSpPr>
          <p:cNvPr id="16" name="Rounded Rectangle 15"/>
          <p:cNvSpPr/>
          <p:nvPr/>
        </p:nvSpPr>
        <p:spPr>
          <a:xfrm>
            <a:off x="9219864" y="3314836"/>
            <a:ext cx="1802238" cy="2901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1</a:t>
            </a:r>
            <a:endParaRPr lang="da-DK" dirty="0">
              <a:solidFill>
                <a:schemeClr val="tx1"/>
              </a:solidFill>
            </a:endParaRPr>
          </a:p>
        </p:txBody>
      </p:sp>
      <p:sp>
        <p:nvSpPr>
          <p:cNvPr id="17" name="Rounded Rectangle 16"/>
          <p:cNvSpPr/>
          <p:nvPr/>
        </p:nvSpPr>
        <p:spPr>
          <a:xfrm>
            <a:off x="4071462" y="3728070"/>
            <a:ext cx="1369181" cy="8730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From: 100</a:t>
            </a:r>
          </a:p>
          <a:p>
            <a:r>
              <a:rPr lang="en-US" dirty="0" smtClean="0">
                <a:solidFill>
                  <a:schemeClr val="tx1"/>
                </a:solidFill>
              </a:rPr>
              <a:t>To: 15</a:t>
            </a:r>
          </a:p>
          <a:p>
            <a:r>
              <a:rPr lang="en-US" dirty="0" smtClean="0">
                <a:solidFill>
                  <a:schemeClr val="tx1"/>
                </a:solidFill>
              </a:rPr>
              <a:t>Data: hello</a:t>
            </a:r>
            <a:endParaRPr lang="da-DK" dirty="0">
              <a:solidFill>
                <a:schemeClr val="tx1"/>
              </a:solidFill>
            </a:endParaRPr>
          </a:p>
        </p:txBody>
      </p:sp>
      <p:sp>
        <p:nvSpPr>
          <p:cNvPr id="18" name="Down Arrow 17"/>
          <p:cNvSpPr/>
          <p:nvPr/>
        </p:nvSpPr>
        <p:spPr>
          <a:xfrm rot="10800000">
            <a:off x="4577111" y="3077217"/>
            <a:ext cx="233768" cy="62714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2" name="Rounded Rectangle 21"/>
          <p:cNvSpPr/>
          <p:nvPr/>
        </p:nvSpPr>
        <p:spPr>
          <a:xfrm>
            <a:off x="6645443" y="3736865"/>
            <a:ext cx="1369181" cy="8730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From: 100</a:t>
            </a:r>
          </a:p>
          <a:p>
            <a:r>
              <a:rPr lang="en-US" dirty="0" smtClean="0">
                <a:solidFill>
                  <a:schemeClr val="tx1"/>
                </a:solidFill>
              </a:rPr>
              <a:t>To: 15</a:t>
            </a:r>
          </a:p>
          <a:p>
            <a:r>
              <a:rPr lang="en-US" dirty="0" smtClean="0">
                <a:solidFill>
                  <a:schemeClr val="tx1"/>
                </a:solidFill>
              </a:rPr>
              <a:t>Data: hello</a:t>
            </a:r>
            <a:endParaRPr lang="da-DK" dirty="0">
              <a:solidFill>
                <a:schemeClr val="tx1"/>
              </a:solidFill>
            </a:endParaRPr>
          </a:p>
        </p:txBody>
      </p:sp>
      <p:sp>
        <p:nvSpPr>
          <p:cNvPr id="23" name="Down Arrow 22"/>
          <p:cNvSpPr/>
          <p:nvPr/>
        </p:nvSpPr>
        <p:spPr>
          <a:xfrm rot="10800000">
            <a:off x="7151092" y="3086012"/>
            <a:ext cx="233768" cy="62714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4" name="Rounded Rectangle 23"/>
          <p:cNvSpPr/>
          <p:nvPr/>
        </p:nvSpPr>
        <p:spPr>
          <a:xfrm>
            <a:off x="9191494" y="3744370"/>
            <a:ext cx="1369181" cy="873002"/>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From: 100</a:t>
            </a:r>
          </a:p>
          <a:p>
            <a:r>
              <a:rPr lang="en-US" dirty="0" smtClean="0">
                <a:solidFill>
                  <a:schemeClr val="tx1"/>
                </a:solidFill>
              </a:rPr>
              <a:t>To: 15</a:t>
            </a:r>
          </a:p>
          <a:p>
            <a:r>
              <a:rPr lang="en-US" dirty="0" smtClean="0">
                <a:solidFill>
                  <a:schemeClr val="tx1"/>
                </a:solidFill>
              </a:rPr>
              <a:t>Data: hello</a:t>
            </a:r>
            <a:endParaRPr lang="da-DK" dirty="0">
              <a:solidFill>
                <a:schemeClr val="tx1"/>
              </a:solidFill>
            </a:endParaRPr>
          </a:p>
        </p:txBody>
      </p:sp>
      <p:sp>
        <p:nvSpPr>
          <p:cNvPr id="25" name="Down Arrow 24"/>
          <p:cNvSpPr/>
          <p:nvPr/>
        </p:nvSpPr>
        <p:spPr>
          <a:xfrm rot="10800000">
            <a:off x="9697143" y="3093517"/>
            <a:ext cx="233768" cy="62714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20" name="Rounded Rectangular Callout 19"/>
          <p:cNvSpPr/>
          <p:nvPr/>
        </p:nvSpPr>
        <p:spPr>
          <a:xfrm>
            <a:off x="3917482" y="1870942"/>
            <a:ext cx="1940824" cy="1059829"/>
          </a:xfrm>
          <a:prstGeom prst="wedgeRoundRect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Not for me.</a:t>
            </a:r>
          </a:p>
          <a:p>
            <a:pPr algn="ctr"/>
            <a:r>
              <a:rPr lang="en-US" dirty="0" smtClean="0">
                <a:solidFill>
                  <a:schemeClr val="tx1"/>
                </a:solidFill>
              </a:rPr>
              <a:t>Ignore!</a:t>
            </a:r>
            <a:endParaRPr lang="da-DK" dirty="0">
              <a:solidFill>
                <a:schemeClr val="tx1"/>
              </a:solidFill>
            </a:endParaRPr>
          </a:p>
        </p:txBody>
      </p:sp>
      <p:sp>
        <p:nvSpPr>
          <p:cNvPr id="26" name="Rounded Rectangular Callout 25"/>
          <p:cNvSpPr/>
          <p:nvPr/>
        </p:nvSpPr>
        <p:spPr>
          <a:xfrm>
            <a:off x="9219864" y="1839636"/>
            <a:ext cx="1940824" cy="1059829"/>
          </a:xfrm>
          <a:prstGeom prst="wedgeRoundRectCallou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Not for me.</a:t>
            </a:r>
          </a:p>
          <a:p>
            <a:pPr algn="ctr"/>
            <a:r>
              <a:rPr lang="en-US" dirty="0" smtClean="0">
                <a:solidFill>
                  <a:schemeClr val="tx1"/>
                </a:solidFill>
              </a:rPr>
              <a:t>Ignore!</a:t>
            </a:r>
            <a:endParaRPr lang="da-DK" dirty="0">
              <a:solidFill>
                <a:schemeClr val="tx1"/>
              </a:solidFill>
            </a:endParaRPr>
          </a:p>
        </p:txBody>
      </p:sp>
      <p:sp>
        <p:nvSpPr>
          <p:cNvPr id="27" name="Rounded Rectangular Callout 26"/>
          <p:cNvSpPr/>
          <p:nvPr/>
        </p:nvSpPr>
        <p:spPr>
          <a:xfrm>
            <a:off x="6492595" y="1894300"/>
            <a:ext cx="1940824" cy="1059829"/>
          </a:xfrm>
          <a:prstGeom prst="wedgeRoundRectCallou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For me </a:t>
            </a:r>
            <a:r>
              <a:rPr lang="en-US" dirty="0" smtClean="0">
                <a:solidFill>
                  <a:schemeClr val="tx1"/>
                </a:solidFill>
                <a:sym typeface="Wingdings" panose="05000000000000000000" pitchFamily="2" charset="2"/>
              </a:rPr>
              <a:t></a:t>
            </a:r>
            <a:endParaRPr lang="en-US" dirty="0" smtClean="0">
              <a:solidFill>
                <a:schemeClr val="tx1"/>
              </a:solidFill>
            </a:endParaRPr>
          </a:p>
          <a:p>
            <a:pPr algn="ctr"/>
            <a:r>
              <a:rPr lang="en-US" dirty="0" smtClean="0">
                <a:solidFill>
                  <a:schemeClr val="tx1"/>
                </a:solidFill>
              </a:rPr>
              <a:t>Accept data.</a:t>
            </a:r>
            <a:endParaRPr lang="da-DK" dirty="0">
              <a:solidFill>
                <a:schemeClr val="tx1"/>
              </a:solidFill>
            </a:endParaRPr>
          </a:p>
        </p:txBody>
      </p:sp>
    </p:spTree>
    <p:extLst>
      <p:ext uri="{BB962C8B-B14F-4D97-AF65-F5344CB8AC3E}">
        <p14:creationId xmlns:p14="http://schemas.microsoft.com/office/powerpoint/2010/main" val="37650683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ctr">
        <a:normAutofit/>
      </a:bodyPr>
      <a:lstStyle>
        <a:defPPr>
          <a:defRPr dirty="0" smtClean="0">
            <a:latin typeface="Gill Sans MT" panose="020B0502020104020203"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cf1ca5d62ca2c3f16706730f3e7e88ce">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78568a83f89cbc40c7c4ca69691bd5a8"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9"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lt med detaljer" ma:internalName="SharedWithDetails" ma:readOnly="true">
      <xsd:simpleType>
        <xsd:restriction base="dms:Note">
          <xsd:maxLength value="255"/>
        </xsd:restriction>
      </xsd:simpleType>
    </xsd:element>
    <xsd:element name="SharingHintHash" ma:index="21"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6EA5955-CC75-4F9F-A5F2-48A97D85758B}">
  <ds:schemaRefs>
    <ds:schemaRef ds:uri="http://purl.org/dc/dcmitype/"/>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e064323b-8959-406a-a3e9-bb6e93638192"/>
    <ds:schemaRef ds:uri="f659a008-7c21-4ee3-a745-e38581e13101"/>
    <ds:schemaRef ds:uri="http://www.w3.org/XML/1998/namespace"/>
  </ds:schemaRefs>
</ds:datastoreItem>
</file>

<file path=customXml/itemProps2.xml><?xml version="1.0" encoding="utf-8"?>
<ds:datastoreItem xmlns:ds="http://schemas.openxmlformats.org/officeDocument/2006/customXml" ds:itemID="{80563C55-4051-4AC4-AC2D-4F13263FB0D3}">
  <ds:schemaRefs>
    <ds:schemaRef ds:uri="http://schemas.microsoft.com/sharepoint/v3/contenttype/forms"/>
  </ds:schemaRefs>
</ds:datastoreItem>
</file>

<file path=customXml/itemProps3.xml><?xml version="1.0" encoding="utf-8"?>
<ds:datastoreItem xmlns:ds="http://schemas.openxmlformats.org/officeDocument/2006/customXml" ds:itemID="{E35A2568-DB77-42D7-AEBC-52735A082B9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19194</TotalTime>
  <Words>1007</Words>
  <Application>Microsoft Office PowerPoint</Application>
  <PresentationFormat>Widescreen</PresentationFormat>
  <Paragraphs>173</Paragraphs>
  <Slides>29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AU Passata</vt:lpstr>
      <vt:lpstr>AU Passata Light</vt:lpstr>
      <vt:lpstr>Calibri</vt:lpstr>
      <vt:lpstr>Gill Sans MT</vt:lpstr>
      <vt:lpstr>Wingdings</vt:lpstr>
      <vt:lpstr>Office Theme</vt:lpstr>
      <vt:lpstr>PowerPoint Presentation</vt:lpstr>
      <vt:lpstr> “Hourglass design” of the internet</vt:lpstr>
      <vt:lpstr>IP Addresses on a network</vt:lpstr>
      <vt:lpstr>PowerPoint Presentation</vt:lpstr>
      <vt:lpstr>PowerPoint Presentation</vt:lpstr>
      <vt:lpstr>PowerPoint Presentation</vt:lpstr>
      <vt:lpstr>PowerPoint Presentation</vt:lpstr>
      <vt:lpstr>PowerPoint Presentation</vt:lpstr>
      <vt:lpstr>PowerPoint Presentation</vt:lpstr>
      <vt:lpstr>IPv4 addresses</vt:lpstr>
      <vt:lpstr>IP Address format</vt:lpstr>
      <vt:lpstr>Local IP Networks</vt:lpstr>
      <vt:lpstr>Public address vs. Local network address</vt:lpstr>
      <vt:lpstr>Exercise</vt:lpstr>
      <vt:lpstr>Ports</vt:lpstr>
      <vt:lpstr>Reserved ports</vt:lpstr>
      <vt:lpstr>TCP / IP</vt:lpstr>
      <vt:lpstr>UDP / IP</vt:lpstr>
      <vt:lpstr>PowerPoint Presentation</vt:lpstr>
      <vt:lpstr>Example router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and image sources</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Sørensen Loft</dc:creator>
  <cp:lastModifiedBy>Michael Sørensen Loft</cp:lastModifiedBy>
  <cp:revision>66</cp:revision>
  <dcterms:created xsi:type="dcterms:W3CDTF">2017-09-19T09:05:55Z</dcterms:created>
  <dcterms:modified xsi:type="dcterms:W3CDTF">2023-10-12T11:49:07Z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