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60" r:id="rId5"/>
    <p:sldId id="261" r:id="rId6"/>
    <p:sldId id="268" r:id="rId7"/>
    <p:sldId id="269" r:id="rId8"/>
    <p:sldId id="270" r:id="rId9"/>
    <p:sldId id="267" r:id="rId10"/>
    <p:sldId id="262" r:id="rId11"/>
    <p:sldId id="264" r:id="rId12"/>
    <p:sldId id="265" r:id="rId13"/>
    <p:sldId id="257" r:id="rId14"/>
    <p:sldId id="259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  <a:endParaRPr lang="en-GB" sz="700" b="0" i="0" u="none" strike="noStrike" kern="1200" cap="all" spc="0" baseline="0" dirty="0">
              <a:solidFill>
                <a:srgbClr val="FFFFFF"/>
              </a:solidFill>
              <a:uFillTx/>
              <a:latin typeface="Gill Sans MT" panose="020B05020201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b.cba.mit.edu/classes/961.04/people/neil/ip.pdf" TargetMode="External"/><Relationship Id="rId7" Type="http://schemas.openxmlformats.org/officeDocument/2006/relationships/hyperlink" Target="https://www.youtube.com/playlist?list=PL7zRJGi6nMRzg0LdsR7F3olyLGoBcIvvg" TargetMode="External"/><Relationship Id="rId2" Type="http://schemas.openxmlformats.org/officeDocument/2006/relationships/hyperlink" Target="https://www.digitalocean.com/community/tutorials/understanding-ip-addresses-subnets-and-cidr-notation-for-networki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watch?v=NyZWSvSj8ek" TargetMode="External"/><Relationship Id="rId5" Type="http://schemas.openxmlformats.org/officeDocument/2006/relationships/hyperlink" Target="https://www.youtube.com/watch?v=PwWhJEJVGl4" TargetMode="External"/><Relationship Id="rId4" Type="http://schemas.openxmlformats.org/officeDocument/2006/relationships/hyperlink" Target="https://iximiuz.com/en/posts/computer-networking-10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IP address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CIDR</a:t>
            </a:r>
          </a:p>
          <a:p>
            <a:pPr lvl="1"/>
            <a:r>
              <a:rPr lang="en-US" dirty="0" smtClean="0"/>
              <a:t>Class A/B/C (legacy info)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Local IP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Reserved address ranges</a:t>
            </a:r>
          </a:p>
          <a:p>
            <a:pPr lvl="1"/>
            <a:r>
              <a:rPr lang="en-US" dirty="0" smtClean="0"/>
              <a:t>Broadcast addresses</a:t>
            </a:r>
          </a:p>
          <a:p>
            <a:pPr lvl="1"/>
            <a:r>
              <a:rPr lang="en-US" dirty="0" smtClean="0"/>
              <a:t>Localhost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Public IP </a:t>
            </a:r>
            <a:r>
              <a:rPr lang="en-US" dirty="0" smtClean="0"/>
              <a:t>networks</a:t>
            </a:r>
          </a:p>
          <a:p>
            <a:pPr lvl="1"/>
            <a:r>
              <a:rPr lang="en-US" dirty="0" smtClean="0"/>
              <a:t>Routing</a:t>
            </a:r>
          </a:p>
          <a:p>
            <a:pPr lvl="1"/>
            <a:endParaRPr lang="en-US" dirty="0"/>
          </a:p>
          <a:p>
            <a:r>
              <a:rPr lang="en-US" dirty="0" smtClean="0"/>
              <a:t>Routers</a:t>
            </a:r>
          </a:p>
          <a:p>
            <a:pPr lvl="1"/>
            <a:r>
              <a:rPr lang="en-US" dirty="0" smtClean="0"/>
              <a:t>Default gateway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348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</a:t>
            </a:r>
          </a:p>
          <a:p>
            <a:pPr lvl="1"/>
            <a:r>
              <a:rPr lang="en-US" dirty="0" smtClean="0"/>
              <a:t>Find your </a:t>
            </a:r>
            <a:r>
              <a:rPr lang="en-US" dirty="0" err="1" smtClean="0"/>
              <a:t>ip</a:t>
            </a:r>
            <a:r>
              <a:rPr lang="en-US" dirty="0" smtClean="0"/>
              <a:t> address and exchange address with another student.</a:t>
            </a:r>
          </a:p>
          <a:p>
            <a:pPr lvl="1"/>
            <a:r>
              <a:rPr lang="en-US" dirty="0" smtClean="0"/>
              <a:t>Ping each others machines</a:t>
            </a:r>
          </a:p>
          <a:p>
            <a:pPr lvl="1"/>
            <a:r>
              <a:rPr lang="en-US" dirty="0" smtClean="0"/>
              <a:t>What subnet are you on?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04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 assignment</a:t>
            </a:r>
          </a:p>
          <a:p>
            <a:pPr lvl="1"/>
            <a:r>
              <a:rPr lang="en-US" dirty="0" smtClean="0"/>
              <a:t>DHCP</a:t>
            </a:r>
          </a:p>
          <a:p>
            <a:pPr lvl="1"/>
            <a:r>
              <a:rPr lang="en-US" dirty="0" smtClean="0"/>
              <a:t>MAC address</a:t>
            </a:r>
          </a:p>
          <a:p>
            <a:pPr lvl="1"/>
            <a:endParaRPr lang="en-US" dirty="0"/>
          </a:p>
          <a:p>
            <a:r>
              <a:rPr lang="en-US" dirty="0" smtClean="0"/>
              <a:t>Naming</a:t>
            </a:r>
          </a:p>
          <a:p>
            <a:pPr lvl="1"/>
            <a:r>
              <a:rPr lang="en-US" dirty="0" smtClean="0"/>
              <a:t>DNS lookup</a:t>
            </a:r>
          </a:p>
          <a:p>
            <a:pPr lvl="1"/>
            <a:endParaRPr lang="en-US" dirty="0"/>
          </a:p>
          <a:p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Applications connect to an address + port</a:t>
            </a:r>
          </a:p>
          <a:p>
            <a:pPr lvl="1"/>
            <a:r>
              <a:rPr lang="en-US" dirty="0" smtClean="0"/>
              <a:t>Reserved / default ports</a:t>
            </a:r>
          </a:p>
          <a:p>
            <a:pPr lvl="2"/>
            <a:r>
              <a:rPr lang="en-US" dirty="0" smtClean="0"/>
              <a:t>80 : www</a:t>
            </a:r>
          </a:p>
          <a:p>
            <a:pPr lvl="2"/>
            <a:r>
              <a:rPr lang="en-US" dirty="0" smtClean="0"/>
              <a:t>Ping</a:t>
            </a:r>
          </a:p>
          <a:p>
            <a:pPr lvl="2"/>
            <a:r>
              <a:rPr lang="en-US" dirty="0" err="1" smtClean="0"/>
              <a:t>Ssh</a:t>
            </a:r>
            <a:endParaRPr lang="en-US" dirty="0" smtClean="0"/>
          </a:p>
          <a:p>
            <a:pPr lvl="2"/>
            <a:r>
              <a:rPr lang="en-US" dirty="0" smtClean="0"/>
              <a:t>…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57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 and image </a:t>
            </a:r>
            <a:r>
              <a:rPr lang="da-DK" dirty="0" err="1" smtClean="0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</a:t>
            </a:r>
            <a:r>
              <a:rPr lang="da-DK" dirty="0" smtClean="0">
                <a:hlinkClick r:id="rId2"/>
              </a:rPr>
              <a:t>www.digitalocean.com/community/tutorials/understanding-ip-addresses-subnets-and-cidr-notation-for-networking</a:t>
            </a:r>
            <a:endParaRPr lang="da-DK" dirty="0" smtClean="0"/>
          </a:p>
          <a:p>
            <a:pPr marL="0" indent="0">
              <a:buNone/>
            </a:pPr>
            <a:r>
              <a:rPr lang="da-DK" dirty="0">
                <a:hlinkClick r:id="rId3"/>
              </a:rPr>
              <a:t>https://</a:t>
            </a:r>
            <a:r>
              <a:rPr lang="da-DK" dirty="0" smtClean="0">
                <a:hlinkClick r:id="rId3"/>
              </a:rPr>
              <a:t>fab.cba.mit.edu/classes/961.04/people/neil/ip.pdf</a:t>
            </a:r>
            <a:endParaRPr lang="da-DK" dirty="0" smtClean="0"/>
          </a:p>
          <a:p>
            <a:pPr marL="0" indent="0">
              <a:buNone/>
            </a:pPr>
            <a:r>
              <a:rPr lang="da-DK" dirty="0">
                <a:hlinkClick r:id="rId4"/>
              </a:rPr>
              <a:t>https://iximiuz.com/en/posts/computer-networking-101</a:t>
            </a:r>
            <a:r>
              <a:rPr lang="da-DK" dirty="0" smtClean="0">
                <a:hlinkClick r:id="rId4"/>
              </a:rPr>
              <a:t>/</a:t>
            </a:r>
            <a:endParaRPr lang="da-DK" dirty="0" smtClean="0"/>
          </a:p>
          <a:p>
            <a:pPr marL="0" indent="0">
              <a:buNone/>
            </a:pPr>
            <a:r>
              <a:rPr lang="da-DK" dirty="0">
                <a:hlinkClick r:id="rId5"/>
              </a:rPr>
              <a:t>https://</a:t>
            </a:r>
            <a:r>
              <a:rPr lang="da-DK" dirty="0" smtClean="0">
                <a:hlinkClick r:id="rId5"/>
              </a:rPr>
              <a:t>www.youtube.com/watch?v=PwWhJEJVGl4</a:t>
            </a:r>
            <a:endParaRPr lang="da-DK" dirty="0" smtClean="0"/>
          </a:p>
          <a:p>
            <a:pPr marL="0" indent="0">
              <a:buNone/>
            </a:pPr>
            <a:r>
              <a:rPr lang="da-DK" dirty="0">
                <a:hlinkClick r:id="rId6"/>
              </a:rPr>
              <a:t>https://</a:t>
            </a:r>
            <a:r>
              <a:rPr lang="da-DK" dirty="0" smtClean="0">
                <a:hlinkClick r:id="rId6"/>
              </a:rPr>
              <a:t>www.youtube.com/watch?v=NyZWSvSj8ek</a:t>
            </a:r>
            <a:endParaRPr lang="da-DK" dirty="0" smtClean="0"/>
          </a:p>
          <a:p>
            <a:pPr marL="0" indent="0">
              <a:buNone/>
            </a:pPr>
            <a:r>
              <a:rPr lang="da-DK" dirty="0">
                <a:hlinkClick r:id="rId7"/>
              </a:rPr>
              <a:t>https://</a:t>
            </a:r>
            <a:r>
              <a:rPr lang="da-DK" dirty="0" smtClean="0">
                <a:hlinkClick r:id="rId7"/>
              </a:rPr>
              <a:t>www.youtube.com/playlist?list=PL7zRJGi6nMRzg0LdsR7F3olyLGoBcIvvg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Addresses on a network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4617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264269"/>
            <a:ext cx="10515600" cy="191269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We want to communicate from one computer to another.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636"/>
            <a:ext cx="1889390" cy="1369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01" y="1839636"/>
            <a:ext cx="1889390" cy="1369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74" y="1839636"/>
            <a:ext cx="1889390" cy="1369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39636"/>
            <a:ext cx="1889390" cy="136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636"/>
            <a:ext cx="1889390" cy="1369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01" y="1839636"/>
            <a:ext cx="1889390" cy="1369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74" y="1839636"/>
            <a:ext cx="1889390" cy="1369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39636"/>
            <a:ext cx="1889390" cy="13695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4738" y="3736865"/>
            <a:ext cx="9658127" cy="14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1034379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3630856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6336652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/>
          <p:cNvSpPr/>
          <p:nvPr/>
        </p:nvSpPr>
        <p:spPr>
          <a:xfrm>
            <a:off x="8927963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Content Placeholder 4"/>
          <p:cNvSpPr txBox="1">
            <a:spLocks/>
          </p:cNvSpPr>
          <p:nvPr/>
        </p:nvSpPr>
        <p:spPr>
          <a:xfrm>
            <a:off x="838200" y="4264269"/>
            <a:ext cx="10515600" cy="191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We want to communicate from one computer to another.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 we connect them to a network. Each computer can send data to the network and see data from other computers on the network.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207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636"/>
            <a:ext cx="1889390" cy="1369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01" y="1839636"/>
            <a:ext cx="1889390" cy="1369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74" y="1839636"/>
            <a:ext cx="1889390" cy="1369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39636"/>
            <a:ext cx="1889390" cy="13695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4738" y="3736865"/>
            <a:ext cx="9658127" cy="14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1034379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3630856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6336652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/>
          <p:cNvSpPr/>
          <p:nvPr/>
        </p:nvSpPr>
        <p:spPr>
          <a:xfrm>
            <a:off x="8927963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ounded Rectangle 5"/>
          <p:cNvSpPr/>
          <p:nvPr/>
        </p:nvSpPr>
        <p:spPr>
          <a:xfrm>
            <a:off x="1275070" y="3319095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7482" y="3323559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30023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19864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838200" y="4264269"/>
            <a:ext cx="10515600" cy="19126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We want to communicate from one computer to another.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 we connect them to a network. Each computer can send data to the network and see data from other computers on the network.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The computers are each given a number. The number is used to see, who sends data and who should receive it.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00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636"/>
            <a:ext cx="1889390" cy="136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01" y="1839636"/>
            <a:ext cx="1889390" cy="1369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74" y="1839636"/>
            <a:ext cx="1889390" cy="1369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39636"/>
            <a:ext cx="1889390" cy="13695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4738" y="3736865"/>
            <a:ext cx="9658127" cy="14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1034379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3630856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6336652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8927963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unded Rectangle 12"/>
          <p:cNvSpPr/>
          <p:nvPr/>
        </p:nvSpPr>
        <p:spPr>
          <a:xfrm>
            <a:off x="1275070" y="3319095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7482" y="3323559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0023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19864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22143" y="2152615"/>
            <a:ext cx="1369181" cy="8730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From: 100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To: 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Data: hello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1618318" y="3102354"/>
            <a:ext cx="233768" cy="6271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69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1381"/>
            <a:ext cx="10515600" cy="1355581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636"/>
            <a:ext cx="1889390" cy="136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01" y="1839636"/>
            <a:ext cx="1889390" cy="1369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74" y="1839636"/>
            <a:ext cx="1889390" cy="1369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39636"/>
            <a:ext cx="1889390" cy="13695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4738" y="3736865"/>
            <a:ext cx="9658127" cy="14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1034379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3630856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6336652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8927963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unded Rectangle 12"/>
          <p:cNvSpPr/>
          <p:nvPr/>
        </p:nvSpPr>
        <p:spPr>
          <a:xfrm>
            <a:off x="1275070" y="3319095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7482" y="3323559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0023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19864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71462" y="3728070"/>
            <a:ext cx="1369181" cy="8730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From: 100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To: 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Data: hello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4577111" y="3077217"/>
            <a:ext cx="233768" cy="6271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unded Rectangle 21"/>
          <p:cNvSpPr/>
          <p:nvPr/>
        </p:nvSpPr>
        <p:spPr>
          <a:xfrm>
            <a:off x="6645443" y="3736865"/>
            <a:ext cx="1369181" cy="8730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From: 100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To: 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Data: hello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7151092" y="3086012"/>
            <a:ext cx="233768" cy="6271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ounded Rectangle 23"/>
          <p:cNvSpPr/>
          <p:nvPr/>
        </p:nvSpPr>
        <p:spPr>
          <a:xfrm>
            <a:off x="9191494" y="3744370"/>
            <a:ext cx="1369181" cy="8730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From: 100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To: 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Data: hello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0800000">
            <a:off x="9697143" y="3093517"/>
            <a:ext cx="233768" cy="6271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02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21381"/>
            <a:ext cx="10515600" cy="1355581"/>
          </a:xfrm>
        </p:spPr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636"/>
            <a:ext cx="1889390" cy="1369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01" y="1839636"/>
            <a:ext cx="1889390" cy="1369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74" y="1839636"/>
            <a:ext cx="1889390" cy="1369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39636"/>
            <a:ext cx="1889390" cy="13695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84738" y="3736865"/>
            <a:ext cx="9658127" cy="14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/>
          <p:nvPr/>
        </p:nvSpPr>
        <p:spPr>
          <a:xfrm>
            <a:off x="1034379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3630856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/>
          <p:cNvSpPr/>
          <p:nvPr/>
        </p:nvSpPr>
        <p:spPr>
          <a:xfrm>
            <a:off x="6336652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>
            <a:off x="8927963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unded Rectangle 12"/>
          <p:cNvSpPr/>
          <p:nvPr/>
        </p:nvSpPr>
        <p:spPr>
          <a:xfrm>
            <a:off x="1275070" y="3319095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917482" y="3323559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630023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15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219864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71462" y="3728070"/>
            <a:ext cx="1369181" cy="8730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From: 100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To: 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Data: hello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4577111" y="3077217"/>
            <a:ext cx="233768" cy="6271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unded Rectangle 21"/>
          <p:cNvSpPr/>
          <p:nvPr/>
        </p:nvSpPr>
        <p:spPr>
          <a:xfrm>
            <a:off x="6645443" y="3736865"/>
            <a:ext cx="1369181" cy="8730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From: 100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To: 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Data: hello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 rot="10800000">
            <a:off x="7151092" y="3086012"/>
            <a:ext cx="233768" cy="6271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ounded Rectangle 23"/>
          <p:cNvSpPr/>
          <p:nvPr/>
        </p:nvSpPr>
        <p:spPr>
          <a:xfrm>
            <a:off x="9191494" y="3744370"/>
            <a:ext cx="1369181" cy="87300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From: 100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To: 15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Data: hello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 rot="10800000">
            <a:off x="9697143" y="3093517"/>
            <a:ext cx="233768" cy="62714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ounded Rectangular Callout 19"/>
          <p:cNvSpPr/>
          <p:nvPr/>
        </p:nvSpPr>
        <p:spPr>
          <a:xfrm>
            <a:off x="3917482" y="1870942"/>
            <a:ext cx="1940824" cy="1059829"/>
          </a:xfrm>
          <a:prstGeom prst="wedgeRoundRect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for me.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Ignore!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6" name="Rounded Rectangular Callout 25"/>
          <p:cNvSpPr/>
          <p:nvPr/>
        </p:nvSpPr>
        <p:spPr>
          <a:xfrm>
            <a:off x="9219864" y="1839636"/>
            <a:ext cx="1940824" cy="1059829"/>
          </a:xfrm>
          <a:prstGeom prst="wedgeRoundRect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Not for me.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Ignore!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6492595" y="1894300"/>
            <a:ext cx="1940824" cy="1059829"/>
          </a:xfrm>
          <a:prstGeom prst="wedgeRoundRect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 me </a:t>
            </a:r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Accept data.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6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IPv4 addresses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636"/>
            <a:ext cx="1889390" cy="1369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01" y="1839636"/>
            <a:ext cx="1889390" cy="13695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274" y="1839636"/>
            <a:ext cx="1889390" cy="13695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39636"/>
            <a:ext cx="1889390" cy="136955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84738" y="3736865"/>
            <a:ext cx="9658127" cy="140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1034379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3630856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6336652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/>
          <p:cNvSpPr/>
          <p:nvPr/>
        </p:nvSpPr>
        <p:spPr>
          <a:xfrm>
            <a:off x="8927963" y="2964619"/>
            <a:ext cx="117413" cy="9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ounded Rectangle 5"/>
          <p:cNvSpPr/>
          <p:nvPr/>
        </p:nvSpPr>
        <p:spPr>
          <a:xfrm>
            <a:off x="1275070" y="3319095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192.168.1.100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17482" y="3323559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192.168.1.2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630023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192.168.1.15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219864" y="3314836"/>
            <a:ext cx="1802238" cy="29014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192.168.1.1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19" name="Content Placeholder 4"/>
          <p:cNvSpPr txBox="1">
            <a:spLocks/>
          </p:cNvSpPr>
          <p:nvPr/>
        </p:nvSpPr>
        <p:spPr>
          <a:xfrm>
            <a:off x="838200" y="4264269"/>
            <a:ext cx="10515600" cy="191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IPv4 addresses are 32 bits long. They are written as 4 bytes.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E.g. 192.168.1.100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597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331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AU Passata</vt:lpstr>
      <vt:lpstr>AU Passata Light</vt:lpstr>
      <vt:lpstr>Calibri</vt:lpstr>
      <vt:lpstr>Gill Sans MT</vt:lpstr>
      <vt:lpstr>Wingdings</vt:lpstr>
      <vt:lpstr>Office Theme</vt:lpstr>
      <vt:lpstr>PowerPoint Presentation</vt:lpstr>
      <vt:lpstr>IP Addresses on a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IPv4 addresses</vt:lpstr>
      <vt:lpstr>IP Addresses</vt:lpstr>
      <vt:lpstr>PowerPoint Presentation</vt:lpstr>
      <vt:lpstr>PowerPoint Presentation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31</cp:revision>
  <dcterms:created xsi:type="dcterms:W3CDTF">2017-09-19T09:05:55Z</dcterms:created>
  <dcterms:modified xsi:type="dcterms:W3CDTF">2023-08-07T13:22:01Z</dcterms:modified>
</cp:coreProperties>
</file>