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8" r:id="rId3"/>
    <p:sldId id="261" r:id="rId4"/>
    <p:sldId id="262" r:id="rId5"/>
    <p:sldId id="279" r:id="rId6"/>
    <p:sldId id="267" r:id="rId7"/>
    <p:sldId id="263" r:id="rId8"/>
    <p:sldId id="268" r:id="rId9"/>
    <p:sldId id="269" r:id="rId10"/>
    <p:sldId id="271" r:id="rId11"/>
    <p:sldId id="272" r:id="rId12"/>
    <p:sldId id="273" r:id="rId13"/>
    <p:sldId id="276" r:id="rId14"/>
    <p:sldId id="277" r:id="rId15"/>
    <p:sldId id="264" r:id="rId16"/>
    <p:sldId id="275" r:id="rId17"/>
    <p:sldId id="281" r:id="rId18"/>
    <p:sldId id="282" r:id="rId19"/>
    <p:sldId id="283" r:id="rId20"/>
    <p:sldId id="265" r:id="rId21"/>
    <p:sldId id="284" r:id="rId22"/>
    <p:sldId id="285" r:id="rId23"/>
    <p:sldId id="286" r:id="rId24"/>
    <p:sldId id="260" r:id="rId25"/>
    <p:sldId id="287" r:id="rId26"/>
    <p:sldId id="266" r:id="rId27"/>
    <p:sldId id="257" r:id="rId28"/>
    <p:sldId id="259" r:id="rId29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76733" autoAdjust="0"/>
  </p:normalViewPr>
  <p:slideViewPr>
    <p:cSldViewPr snapToGrid="0" showGuides="1">
      <p:cViewPr varScale="1">
        <p:scale>
          <a:sx n="104" d="100"/>
          <a:sy n="104" d="100"/>
        </p:scale>
        <p:origin x="232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D45B35-5990-4A22-9246-3EAB55A12994}" type="datetimeFigureOut">
              <a:rPr lang="da-DK" smtClean="0"/>
              <a:t>26.09.2022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1AB761-37ED-4EFA-99FC-D346B55B115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3390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/>
              <a:t>Things happening at the same time (or </a:t>
            </a:r>
            <a:r>
              <a:rPr lang="da-DK" err="1"/>
              <a:t>switching</a:t>
            </a:r>
            <a:r>
              <a:rPr lang="da-DK"/>
              <a:t> tasks so fast, </a:t>
            </a:r>
            <a:r>
              <a:rPr lang="da-DK" err="1"/>
              <a:t>that</a:t>
            </a:r>
            <a:r>
              <a:rPr lang="da-DK"/>
              <a:t> </a:t>
            </a:r>
            <a:r>
              <a:rPr lang="da-DK" err="1"/>
              <a:t>we</a:t>
            </a:r>
            <a:r>
              <a:rPr lang="da-DK"/>
              <a:t> </a:t>
            </a:r>
            <a:r>
              <a:rPr lang="da-DK" err="1"/>
              <a:t>get</a:t>
            </a:r>
            <a:r>
              <a:rPr lang="da-DK" baseline="0"/>
              <a:t> </a:t>
            </a:r>
            <a:r>
              <a:rPr lang="da-DK"/>
              <a:t>the illusion</a:t>
            </a:r>
            <a:r>
              <a:rPr lang="da-DK" baseline="0"/>
              <a:t> of </a:t>
            </a:r>
            <a:r>
              <a:rPr lang="da-DK" baseline="0" err="1"/>
              <a:t>things</a:t>
            </a:r>
            <a:r>
              <a:rPr lang="da-DK" baseline="0"/>
              <a:t> happening at the same time).</a:t>
            </a:r>
          </a:p>
          <a:p>
            <a:r>
              <a:rPr lang="da-DK" baseline="0"/>
              <a:t>If </a:t>
            </a:r>
            <a:r>
              <a:rPr lang="da-DK" baseline="0" err="1"/>
              <a:t>we</a:t>
            </a:r>
            <a:r>
              <a:rPr lang="da-DK" baseline="0"/>
              <a:t> have more </a:t>
            </a:r>
            <a:r>
              <a:rPr lang="da-DK" baseline="0" err="1"/>
              <a:t>than</a:t>
            </a:r>
            <a:r>
              <a:rPr lang="da-DK" baseline="0"/>
              <a:t> </a:t>
            </a:r>
            <a:r>
              <a:rPr lang="da-DK" baseline="0" err="1"/>
              <a:t>one</a:t>
            </a:r>
            <a:r>
              <a:rPr lang="da-DK" baseline="0"/>
              <a:t> CPU core, </a:t>
            </a:r>
            <a:r>
              <a:rPr lang="da-DK" baseline="0" err="1"/>
              <a:t>we</a:t>
            </a:r>
            <a:r>
              <a:rPr lang="da-DK" baseline="0"/>
              <a:t> </a:t>
            </a:r>
            <a:r>
              <a:rPr lang="da-DK" baseline="0" err="1"/>
              <a:t>can</a:t>
            </a:r>
            <a:r>
              <a:rPr lang="da-DK" baseline="0"/>
              <a:t> </a:t>
            </a:r>
            <a:r>
              <a:rPr lang="da-DK" baseline="0" err="1"/>
              <a:t>also</a:t>
            </a:r>
            <a:r>
              <a:rPr lang="da-DK" baseline="0"/>
              <a:t> </a:t>
            </a:r>
            <a:r>
              <a:rPr lang="da-DK" baseline="0" err="1"/>
              <a:t>achieve</a:t>
            </a:r>
            <a:r>
              <a:rPr lang="da-DK" baseline="0"/>
              <a:t> </a:t>
            </a:r>
            <a:r>
              <a:rPr lang="da-DK" baseline="0" err="1"/>
              <a:t>parallelism</a:t>
            </a:r>
            <a:r>
              <a:rPr lang="da-DK" baseline="0"/>
              <a:t>.</a:t>
            </a:r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594825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err="1"/>
              <a:t>When</a:t>
            </a:r>
            <a:r>
              <a:rPr lang="da-DK" baseline="0"/>
              <a:t> do </a:t>
            </a:r>
            <a:r>
              <a:rPr lang="da-DK" baseline="0" err="1"/>
              <a:t>we</a:t>
            </a:r>
            <a:r>
              <a:rPr lang="da-DK" baseline="0"/>
              <a:t> </a:t>
            </a:r>
            <a:r>
              <a:rPr lang="da-DK" baseline="0" err="1"/>
              <a:t>see</a:t>
            </a:r>
            <a:r>
              <a:rPr lang="da-DK" baseline="0"/>
              <a:t> the ”</a:t>
            </a:r>
            <a:r>
              <a:rPr lang="da-DK" baseline="0" err="1"/>
              <a:t>Goodbye</a:t>
            </a:r>
            <a:r>
              <a:rPr lang="da-DK" baseline="0"/>
              <a:t> from </a:t>
            </a:r>
            <a:r>
              <a:rPr lang="da-DK" baseline="0" err="1"/>
              <a:t>main</a:t>
            </a:r>
            <a:r>
              <a:rPr lang="da-DK" baseline="0"/>
              <a:t>” line in the </a:t>
            </a:r>
            <a:r>
              <a:rPr lang="da-DK" baseline="0" err="1"/>
              <a:t>console</a:t>
            </a:r>
            <a:r>
              <a:rPr lang="da-DK" baseline="0"/>
              <a:t>?</a:t>
            </a:r>
          </a:p>
          <a:p>
            <a:r>
              <a:rPr lang="da-DK" baseline="0" err="1"/>
              <a:t>When</a:t>
            </a:r>
            <a:r>
              <a:rPr lang="da-DK" baseline="0"/>
              <a:t> </a:t>
            </a:r>
            <a:r>
              <a:rPr lang="da-DK" baseline="0" err="1"/>
              <a:t>does</a:t>
            </a:r>
            <a:r>
              <a:rPr lang="da-DK" baseline="0"/>
              <a:t> the program exit?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16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20333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19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083373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If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want</a:t>
            </a:r>
            <a:r>
              <a:rPr lang="da-DK" dirty="0"/>
              <a:t> to stop a </a:t>
            </a:r>
            <a:r>
              <a:rPr lang="da-DK" dirty="0" err="1"/>
              <a:t>thread</a:t>
            </a:r>
            <a:r>
              <a:rPr lang="da-DK" dirty="0"/>
              <a:t> </a:t>
            </a:r>
            <a:r>
              <a:rPr lang="da-DK" dirty="0" err="1"/>
              <a:t>gracefully</a:t>
            </a:r>
            <a:r>
              <a:rPr lang="da-DK" dirty="0"/>
              <a:t>,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shall</a:t>
            </a:r>
            <a:r>
              <a:rPr lang="da-DK" dirty="0"/>
              <a:t> </a:t>
            </a:r>
            <a:r>
              <a:rPr lang="da-DK" dirty="0" err="1"/>
              <a:t>add</a:t>
            </a:r>
            <a:r>
              <a:rPr lang="da-DK" dirty="0"/>
              <a:t> a </a:t>
            </a:r>
            <a:r>
              <a:rPr lang="da-DK" dirty="0" err="1"/>
              <a:t>way</a:t>
            </a:r>
            <a:r>
              <a:rPr lang="da-DK" dirty="0"/>
              <a:t> to </a:t>
            </a:r>
            <a:r>
              <a:rPr lang="da-DK" dirty="0" err="1"/>
              <a:t>tell</a:t>
            </a:r>
            <a:r>
              <a:rPr lang="da-DK" dirty="0"/>
              <a:t> it to</a:t>
            </a:r>
            <a:r>
              <a:rPr lang="da-DK" baseline="0" dirty="0"/>
              <a:t> the </a:t>
            </a:r>
            <a:r>
              <a:rPr lang="da-DK" baseline="0" dirty="0" err="1"/>
              <a:t>thread</a:t>
            </a:r>
            <a:r>
              <a:rPr lang="da-DK" baseline="0" dirty="0"/>
              <a:t>.</a:t>
            </a:r>
          </a:p>
          <a:p>
            <a:r>
              <a:rPr lang="da-DK" baseline="0" dirty="0"/>
              <a:t>For </a:t>
            </a:r>
            <a:r>
              <a:rPr lang="da-DK" baseline="0" dirty="0" err="1"/>
              <a:t>instance</a:t>
            </a:r>
            <a:r>
              <a:rPr lang="da-DK" baseline="0" dirty="0"/>
              <a:t> </a:t>
            </a:r>
            <a:r>
              <a:rPr lang="da-DK" baseline="0" dirty="0" err="1"/>
              <a:t>through</a:t>
            </a:r>
            <a:r>
              <a:rPr lang="da-DK" baseline="0" dirty="0"/>
              <a:t> a </a:t>
            </a:r>
            <a:r>
              <a:rPr lang="da-DK" baseline="0" dirty="0" err="1"/>
              <a:t>property</a:t>
            </a:r>
            <a:r>
              <a:rPr lang="da-DK" baseline="0" dirty="0"/>
              <a:t>.</a:t>
            </a:r>
          </a:p>
          <a:p>
            <a:r>
              <a:rPr lang="da-DK" baseline="0" dirty="0" err="1"/>
              <a:t>Another</a:t>
            </a:r>
            <a:r>
              <a:rPr lang="da-DK" baseline="0" dirty="0"/>
              <a:t> </a:t>
            </a:r>
            <a:r>
              <a:rPr lang="da-DK" baseline="0" dirty="0" err="1"/>
              <a:t>way</a:t>
            </a:r>
            <a:r>
              <a:rPr lang="da-DK" baseline="0" dirty="0"/>
              <a:t> </a:t>
            </a:r>
            <a:r>
              <a:rPr lang="da-DK" baseline="0" dirty="0" err="1"/>
              <a:t>could</a:t>
            </a:r>
            <a:r>
              <a:rPr lang="da-DK" baseline="0" dirty="0"/>
              <a:t> </a:t>
            </a:r>
            <a:r>
              <a:rPr lang="da-DK" baseline="0" dirty="0" err="1"/>
              <a:t>be</a:t>
            </a:r>
            <a:r>
              <a:rPr lang="da-DK" baseline="0" dirty="0"/>
              <a:t> to send it a message, </a:t>
            </a:r>
            <a:r>
              <a:rPr lang="da-DK" baseline="0" dirty="0" err="1"/>
              <a:t>if</a:t>
            </a:r>
            <a:r>
              <a:rPr lang="da-DK" baseline="0" dirty="0"/>
              <a:t> the </a:t>
            </a:r>
            <a:r>
              <a:rPr lang="da-DK" baseline="0" dirty="0" err="1"/>
              <a:t>thread</a:t>
            </a:r>
            <a:r>
              <a:rPr lang="da-DK" baseline="0" dirty="0"/>
              <a:t> </a:t>
            </a:r>
            <a:r>
              <a:rPr lang="da-DK" baseline="0" dirty="0" err="1"/>
              <a:t>consumes</a:t>
            </a:r>
            <a:r>
              <a:rPr lang="da-DK" baseline="0" dirty="0"/>
              <a:t> messages.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21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756987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baseline="0" dirty="0"/>
              <a:t>Do not </a:t>
            </a:r>
            <a:r>
              <a:rPr lang="da-DK" baseline="0" dirty="0" err="1"/>
              <a:t>use</a:t>
            </a:r>
            <a:r>
              <a:rPr lang="da-DK" baseline="0" dirty="0"/>
              <a:t> </a:t>
            </a:r>
            <a:r>
              <a:rPr lang="da-DK" baseline="0" dirty="0" err="1"/>
              <a:t>this</a:t>
            </a:r>
            <a:r>
              <a:rPr lang="da-DK" baseline="0" dirty="0"/>
              <a:t> in </a:t>
            </a:r>
            <a:r>
              <a:rPr lang="da-DK" baseline="0" dirty="0" err="1"/>
              <a:t>newer</a:t>
            </a:r>
            <a:r>
              <a:rPr lang="da-DK" baseline="0" dirty="0"/>
              <a:t> </a:t>
            </a:r>
            <a:r>
              <a:rPr lang="da-DK" baseline="0" dirty="0" err="1"/>
              <a:t>code</a:t>
            </a:r>
            <a:r>
              <a:rPr lang="da-DK" baseline="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22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212306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/>
              <a:t>If </a:t>
            </a:r>
            <a:r>
              <a:rPr lang="da-DK" err="1"/>
              <a:t>we</a:t>
            </a:r>
            <a:r>
              <a:rPr lang="da-DK"/>
              <a:t> </a:t>
            </a:r>
            <a:r>
              <a:rPr lang="da-DK" err="1"/>
              <a:t>want</a:t>
            </a:r>
            <a:r>
              <a:rPr lang="da-DK"/>
              <a:t> to stop a </a:t>
            </a:r>
            <a:r>
              <a:rPr lang="da-DK" err="1"/>
              <a:t>thread</a:t>
            </a:r>
            <a:r>
              <a:rPr lang="da-DK"/>
              <a:t> </a:t>
            </a:r>
            <a:r>
              <a:rPr lang="da-DK" err="1"/>
              <a:t>gracefully</a:t>
            </a:r>
            <a:r>
              <a:rPr lang="da-DK"/>
              <a:t>, </a:t>
            </a:r>
            <a:r>
              <a:rPr lang="da-DK" err="1"/>
              <a:t>we</a:t>
            </a:r>
            <a:r>
              <a:rPr lang="da-DK"/>
              <a:t> </a:t>
            </a:r>
            <a:r>
              <a:rPr lang="da-DK" err="1"/>
              <a:t>shall</a:t>
            </a:r>
            <a:r>
              <a:rPr lang="da-DK"/>
              <a:t> </a:t>
            </a:r>
            <a:r>
              <a:rPr lang="da-DK" err="1"/>
              <a:t>add</a:t>
            </a:r>
            <a:r>
              <a:rPr lang="da-DK"/>
              <a:t> a </a:t>
            </a:r>
            <a:r>
              <a:rPr lang="da-DK" err="1"/>
              <a:t>way</a:t>
            </a:r>
            <a:r>
              <a:rPr lang="da-DK"/>
              <a:t> to </a:t>
            </a:r>
            <a:r>
              <a:rPr lang="da-DK" err="1"/>
              <a:t>tell</a:t>
            </a:r>
            <a:r>
              <a:rPr lang="da-DK"/>
              <a:t> it to</a:t>
            </a:r>
            <a:r>
              <a:rPr lang="da-DK" baseline="0"/>
              <a:t> the </a:t>
            </a:r>
            <a:r>
              <a:rPr lang="da-DK" baseline="0" err="1"/>
              <a:t>thread</a:t>
            </a:r>
            <a:r>
              <a:rPr lang="da-DK" baseline="0"/>
              <a:t>.</a:t>
            </a:r>
          </a:p>
          <a:p>
            <a:r>
              <a:rPr lang="da-DK" baseline="0"/>
              <a:t>For </a:t>
            </a:r>
            <a:r>
              <a:rPr lang="da-DK" baseline="0" err="1"/>
              <a:t>instance</a:t>
            </a:r>
            <a:r>
              <a:rPr lang="da-DK" baseline="0"/>
              <a:t> </a:t>
            </a:r>
            <a:r>
              <a:rPr lang="da-DK" baseline="0" err="1"/>
              <a:t>through</a:t>
            </a:r>
            <a:r>
              <a:rPr lang="da-DK" baseline="0"/>
              <a:t> a </a:t>
            </a:r>
            <a:r>
              <a:rPr lang="da-DK" baseline="0" err="1"/>
              <a:t>property</a:t>
            </a:r>
            <a:r>
              <a:rPr lang="da-DK" baseline="0"/>
              <a:t>.</a:t>
            </a:r>
          </a:p>
          <a:p>
            <a:r>
              <a:rPr lang="da-DK" baseline="0" err="1"/>
              <a:t>Anothe</a:t>
            </a:r>
            <a:r>
              <a:rPr lang="da-DK" baseline="0"/>
              <a:t> </a:t>
            </a:r>
            <a:r>
              <a:rPr lang="da-DK" baseline="0" err="1"/>
              <a:t>way</a:t>
            </a:r>
            <a:r>
              <a:rPr lang="da-DK" baseline="0"/>
              <a:t> </a:t>
            </a:r>
            <a:r>
              <a:rPr lang="da-DK" baseline="0" err="1"/>
              <a:t>could</a:t>
            </a:r>
            <a:r>
              <a:rPr lang="da-DK" baseline="0"/>
              <a:t> </a:t>
            </a:r>
            <a:r>
              <a:rPr lang="da-DK" baseline="0" err="1"/>
              <a:t>be</a:t>
            </a:r>
            <a:r>
              <a:rPr lang="da-DK" baseline="0"/>
              <a:t> to send it a </a:t>
            </a:r>
            <a:r>
              <a:rPr lang="da-DK" baseline="0" err="1"/>
              <a:t>message</a:t>
            </a:r>
            <a:r>
              <a:rPr lang="da-DK" baseline="0"/>
              <a:t>, </a:t>
            </a:r>
            <a:r>
              <a:rPr lang="da-DK" baseline="0" err="1"/>
              <a:t>if</a:t>
            </a:r>
            <a:r>
              <a:rPr lang="da-DK" baseline="0"/>
              <a:t> the </a:t>
            </a:r>
            <a:r>
              <a:rPr lang="da-DK" baseline="0" err="1"/>
              <a:t>thread</a:t>
            </a:r>
            <a:r>
              <a:rPr lang="da-DK" baseline="0"/>
              <a:t> </a:t>
            </a:r>
            <a:r>
              <a:rPr lang="da-DK" baseline="0" err="1"/>
              <a:t>consumes</a:t>
            </a:r>
            <a:r>
              <a:rPr lang="da-DK" baseline="0"/>
              <a:t> </a:t>
            </a:r>
            <a:r>
              <a:rPr lang="da-DK" baseline="0" err="1"/>
              <a:t>messages</a:t>
            </a:r>
            <a:r>
              <a:rPr lang="da-DK" baseline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23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483486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err="1"/>
              <a:t>You</a:t>
            </a:r>
            <a:r>
              <a:rPr lang="da-DK"/>
              <a:t> </a:t>
            </a:r>
            <a:r>
              <a:rPr lang="da-DK" err="1"/>
              <a:t>can</a:t>
            </a:r>
            <a:r>
              <a:rPr lang="da-DK"/>
              <a:t> run </a:t>
            </a:r>
            <a:r>
              <a:rPr lang="da-DK" err="1"/>
              <a:t>into</a:t>
            </a:r>
            <a:r>
              <a:rPr lang="da-DK"/>
              <a:t> </a:t>
            </a:r>
            <a:r>
              <a:rPr lang="da-DK" err="1"/>
              <a:t>strange</a:t>
            </a:r>
            <a:r>
              <a:rPr lang="da-DK"/>
              <a:t> </a:t>
            </a:r>
            <a:r>
              <a:rPr lang="da-DK" err="1"/>
              <a:t>behavior</a:t>
            </a:r>
            <a:r>
              <a:rPr lang="da-DK" baseline="0"/>
              <a:t> and </a:t>
            </a:r>
            <a:r>
              <a:rPr lang="da-DK" baseline="0" err="1"/>
              <a:t>thread</a:t>
            </a:r>
            <a:r>
              <a:rPr lang="da-DK" baseline="0"/>
              <a:t> </a:t>
            </a:r>
            <a:r>
              <a:rPr lang="da-DK" baseline="0" err="1"/>
              <a:t>starvation</a:t>
            </a:r>
            <a:r>
              <a:rPr lang="da-DK" baseline="0"/>
              <a:t>.</a:t>
            </a:r>
            <a:endParaRPr lang="da-DK"/>
          </a:p>
          <a:p>
            <a:r>
              <a:rPr lang="da-DK"/>
              <a:t>But </a:t>
            </a:r>
            <a:r>
              <a:rPr lang="da-DK" err="1"/>
              <a:t>if</a:t>
            </a:r>
            <a:r>
              <a:rPr lang="da-DK"/>
              <a:t> </a:t>
            </a:r>
            <a:r>
              <a:rPr lang="da-DK" err="1"/>
              <a:t>you</a:t>
            </a:r>
            <a:r>
              <a:rPr lang="da-DK"/>
              <a:t> </a:t>
            </a:r>
            <a:r>
              <a:rPr lang="da-DK" err="1"/>
              <a:t>write</a:t>
            </a:r>
            <a:r>
              <a:rPr lang="da-DK"/>
              <a:t> software</a:t>
            </a:r>
            <a:r>
              <a:rPr lang="da-DK" baseline="0"/>
              <a:t> with realtime </a:t>
            </a:r>
            <a:r>
              <a:rPr lang="da-DK" baseline="0" err="1"/>
              <a:t>requirements</a:t>
            </a:r>
            <a:r>
              <a:rPr lang="da-DK" baseline="0"/>
              <a:t>, it is </a:t>
            </a:r>
            <a:r>
              <a:rPr lang="da-DK" baseline="0" err="1"/>
              <a:t>essential</a:t>
            </a:r>
            <a:r>
              <a:rPr lang="da-DK" baseline="0"/>
              <a:t> to </a:t>
            </a:r>
            <a:r>
              <a:rPr lang="da-DK" baseline="0" err="1"/>
              <a:t>consider</a:t>
            </a:r>
            <a:r>
              <a:rPr lang="da-DK" baseline="0"/>
              <a:t> </a:t>
            </a:r>
            <a:r>
              <a:rPr lang="da-DK" baseline="0" err="1"/>
              <a:t>priorities</a:t>
            </a:r>
            <a:r>
              <a:rPr lang="da-DK" baseline="0"/>
              <a:t>.</a:t>
            </a:r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24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075680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25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03851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err="1"/>
              <a:t>Until</a:t>
            </a:r>
            <a:r>
              <a:rPr lang="da-DK" baseline="0"/>
              <a:t> </a:t>
            </a:r>
            <a:r>
              <a:rPr lang="da-DK" baseline="0" err="1"/>
              <a:t>now</a:t>
            </a:r>
            <a:r>
              <a:rPr lang="da-DK" baseline="0"/>
              <a:t>, </a:t>
            </a:r>
            <a:r>
              <a:rPr lang="da-DK" baseline="0" err="1"/>
              <a:t>everything</a:t>
            </a:r>
            <a:r>
              <a:rPr lang="da-DK" baseline="0"/>
              <a:t> </a:t>
            </a:r>
            <a:r>
              <a:rPr lang="da-DK" baseline="0" err="1"/>
              <a:t>happened</a:t>
            </a:r>
            <a:r>
              <a:rPr lang="da-DK" baseline="0"/>
              <a:t> </a:t>
            </a:r>
            <a:r>
              <a:rPr lang="da-DK" baseline="0" err="1"/>
              <a:t>nice</a:t>
            </a:r>
            <a:r>
              <a:rPr lang="da-DK" baseline="0"/>
              <a:t> and </a:t>
            </a:r>
            <a:r>
              <a:rPr lang="da-DK" baseline="0" err="1"/>
              <a:t>sequentially</a:t>
            </a:r>
            <a:r>
              <a:rPr lang="da-DK" baseline="0"/>
              <a:t> in </a:t>
            </a:r>
            <a:r>
              <a:rPr lang="da-DK" baseline="0" err="1"/>
              <a:t>our</a:t>
            </a:r>
            <a:r>
              <a:rPr lang="da-DK" baseline="0"/>
              <a:t> programs. </a:t>
            </a:r>
            <a:r>
              <a:rPr lang="da-DK" baseline="0" err="1"/>
              <a:t>Why</a:t>
            </a:r>
            <a:r>
              <a:rPr lang="da-DK" baseline="0"/>
              <a:t> </a:t>
            </a:r>
            <a:r>
              <a:rPr lang="da-DK" baseline="0" err="1"/>
              <a:t>would</a:t>
            </a:r>
            <a:r>
              <a:rPr lang="da-DK" baseline="0"/>
              <a:t> </a:t>
            </a:r>
            <a:r>
              <a:rPr lang="da-DK" baseline="0" err="1"/>
              <a:t>we</a:t>
            </a:r>
            <a:r>
              <a:rPr lang="da-DK" baseline="0"/>
              <a:t> </a:t>
            </a:r>
            <a:r>
              <a:rPr lang="da-DK" baseline="0" err="1"/>
              <a:t>want</a:t>
            </a:r>
            <a:r>
              <a:rPr lang="da-DK" baseline="0"/>
              <a:t> to </a:t>
            </a:r>
            <a:r>
              <a:rPr lang="da-DK" baseline="0" err="1"/>
              <a:t>change</a:t>
            </a:r>
            <a:r>
              <a:rPr lang="da-DK" baseline="0"/>
              <a:t> </a:t>
            </a:r>
            <a:r>
              <a:rPr lang="da-DK" baseline="0" err="1"/>
              <a:t>that</a:t>
            </a:r>
            <a:r>
              <a:rPr lang="da-DK" baseline="0"/>
              <a:t>?</a:t>
            </a:r>
          </a:p>
          <a:p>
            <a:endParaRPr lang="da-DK" baseline="0"/>
          </a:p>
          <a:p>
            <a:r>
              <a:rPr lang="da-DK" baseline="0" err="1"/>
              <a:t>We</a:t>
            </a:r>
            <a:r>
              <a:rPr lang="da-DK" baseline="0"/>
              <a:t> </a:t>
            </a:r>
            <a:r>
              <a:rPr lang="da-DK" baseline="0" err="1"/>
              <a:t>are</a:t>
            </a:r>
            <a:r>
              <a:rPr lang="da-DK" baseline="0"/>
              <a:t> </a:t>
            </a:r>
            <a:r>
              <a:rPr lang="da-DK" baseline="0" err="1"/>
              <a:t>going</a:t>
            </a:r>
            <a:r>
              <a:rPr lang="da-DK" baseline="0"/>
              <a:t> </a:t>
            </a:r>
            <a:r>
              <a:rPr lang="da-DK" baseline="0" err="1"/>
              <a:t>down</a:t>
            </a:r>
            <a:r>
              <a:rPr lang="da-DK" baseline="0"/>
              <a:t> the </a:t>
            </a:r>
            <a:r>
              <a:rPr lang="da-DK" baseline="0" err="1"/>
              <a:t>rabbit</a:t>
            </a:r>
            <a:r>
              <a:rPr lang="da-DK" baseline="0"/>
              <a:t> hole...</a:t>
            </a:r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2007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22167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err="1"/>
              <a:t>We</a:t>
            </a:r>
            <a:r>
              <a:rPr lang="da-DK"/>
              <a:t> </a:t>
            </a:r>
            <a:r>
              <a:rPr lang="da-DK" err="1"/>
              <a:t>tell</a:t>
            </a:r>
            <a:r>
              <a:rPr lang="da-DK"/>
              <a:t> the </a:t>
            </a:r>
            <a:r>
              <a:rPr lang="da-DK" err="1"/>
              <a:t>thread</a:t>
            </a:r>
            <a:r>
              <a:rPr lang="da-DK"/>
              <a:t> </a:t>
            </a:r>
            <a:r>
              <a:rPr lang="da-DK" err="1"/>
              <a:t>which</a:t>
            </a:r>
            <a:r>
              <a:rPr lang="da-DK" baseline="0"/>
              <a:t> </a:t>
            </a:r>
            <a:r>
              <a:rPr lang="da-DK" baseline="0" err="1"/>
              <a:t>method</a:t>
            </a:r>
            <a:r>
              <a:rPr lang="da-DK" baseline="0"/>
              <a:t> to run, by </a:t>
            </a:r>
            <a:r>
              <a:rPr lang="da-DK" baseline="0" err="1"/>
              <a:t>giving</a:t>
            </a:r>
            <a:r>
              <a:rPr lang="da-DK" baseline="0"/>
              <a:t> it the </a:t>
            </a:r>
            <a:r>
              <a:rPr lang="da-DK" baseline="0" err="1"/>
              <a:t>method</a:t>
            </a:r>
            <a:r>
              <a:rPr lang="da-DK" baseline="0"/>
              <a:t> in the </a:t>
            </a:r>
            <a:r>
              <a:rPr lang="da-DK" baseline="0" err="1"/>
              <a:t>constructor</a:t>
            </a:r>
            <a:r>
              <a:rPr lang="da-DK" baseline="0"/>
              <a:t>.</a:t>
            </a:r>
          </a:p>
          <a:p>
            <a:r>
              <a:rPr lang="da-DK" baseline="0"/>
              <a:t>The </a:t>
            </a:r>
            <a:r>
              <a:rPr lang="da-DK" baseline="0" err="1"/>
              <a:t>method</a:t>
            </a:r>
            <a:r>
              <a:rPr lang="da-DK" baseline="0"/>
              <a:t> </a:t>
            </a:r>
            <a:r>
              <a:rPr lang="da-DK" baseline="0" err="1"/>
              <a:t>will</a:t>
            </a:r>
            <a:r>
              <a:rPr lang="da-DK" baseline="0"/>
              <a:t> </a:t>
            </a:r>
            <a:r>
              <a:rPr lang="da-DK" baseline="0" err="1"/>
              <a:t>be</a:t>
            </a:r>
            <a:r>
              <a:rPr lang="da-DK" baseline="0"/>
              <a:t> run, </a:t>
            </a:r>
            <a:r>
              <a:rPr lang="da-DK" baseline="0" err="1"/>
              <a:t>when</a:t>
            </a:r>
            <a:r>
              <a:rPr lang="da-DK" baseline="0"/>
              <a:t> the </a:t>
            </a:r>
            <a:r>
              <a:rPr lang="da-DK" baseline="0" err="1"/>
              <a:t>thread</a:t>
            </a:r>
            <a:r>
              <a:rPr lang="da-DK" baseline="0"/>
              <a:t> is </a:t>
            </a:r>
            <a:r>
              <a:rPr lang="da-DK" baseline="0" err="1"/>
              <a:t>started</a:t>
            </a:r>
            <a:r>
              <a:rPr lang="da-DK" baseline="0"/>
              <a:t>.</a:t>
            </a:r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30088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err="1"/>
              <a:t>We</a:t>
            </a:r>
            <a:r>
              <a:rPr lang="da-DK"/>
              <a:t> </a:t>
            </a:r>
            <a:r>
              <a:rPr lang="da-DK" err="1"/>
              <a:t>tell</a:t>
            </a:r>
            <a:r>
              <a:rPr lang="da-DK"/>
              <a:t> the </a:t>
            </a:r>
            <a:r>
              <a:rPr lang="da-DK" err="1"/>
              <a:t>thread</a:t>
            </a:r>
            <a:r>
              <a:rPr lang="da-DK"/>
              <a:t> </a:t>
            </a:r>
            <a:r>
              <a:rPr lang="da-DK" err="1"/>
              <a:t>which</a:t>
            </a:r>
            <a:r>
              <a:rPr lang="da-DK" baseline="0"/>
              <a:t> </a:t>
            </a:r>
            <a:r>
              <a:rPr lang="da-DK" baseline="0" err="1"/>
              <a:t>method</a:t>
            </a:r>
            <a:r>
              <a:rPr lang="da-DK" baseline="0"/>
              <a:t> to run, by </a:t>
            </a:r>
            <a:r>
              <a:rPr lang="da-DK" baseline="0" err="1"/>
              <a:t>giving</a:t>
            </a:r>
            <a:r>
              <a:rPr lang="da-DK" baseline="0"/>
              <a:t> it the </a:t>
            </a:r>
            <a:r>
              <a:rPr lang="da-DK" baseline="0" err="1"/>
              <a:t>method</a:t>
            </a:r>
            <a:r>
              <a:rPr lang="da-DK" baseline="0"/>
              <a:t> in the </a:t>
            </a:r>
            <a:r>
              <a:rPr lang="da-DK" baseline="0" err="1"/>
              <a:t>constructor</a:t>
            </a:r>
            <a:r>
              <a:rPr lang="da-DK" baseline="0"/>
              <a:t>.</a:t>
            </a:r>
          </a:p>
          <a:p>
            <a:r>
              <a:rPr lang="da-DK" baseline="0"/>
              <a:t>The </a:t>
            </a:r>
            <a:r>
              <a:rPr lang="da-DK" baseline="0" err="1"/>
              <a:t>method</a:t>
            </a:r>
            <a:r>
              <a:rPr lang="da-DK" baseline="0"/>
              <a:t> </a:t>
            </a:r>
            <a:r>
              <a:rPr lang="da-DK" baseline="0" err="1"/>
              <a:t>will</a:t>
            </a:r>
            <a:r>
              <a:rPr lang="da-DK" baseline="0"/>
              <a:t> </a:t>
            </a:r>
            <a:r>
              <a:rPr lang="da-DK" baseline="0" err="1"/>
              <a:t>be</a:t>
            </a:r>
            <a:r>
              <a:rPr lang="da-DK" baseline="0"/>
              <a:t> run, </a:t>
            </a:r>
            <a:r>
              <a:rPr lang="da-DK" baseline="0" err="1"/>
              <a:t>when</a:t>
            </a:r>
            <a:r>
              <a:rPr lang="da-DK" baseline="0"/>
              <a:t> the </a:t>
            </a:r>
            <a:r>
              <a:rPr lang="da-DK" baseline="0" err="1"/>
              <a:t>thread</a:t>
            </a:r>
            <a:r>
              <a:rPr lang="da-DK" baseline="0"/>
              <a:t> is </a:t>
            </a:r>
            <a:r>
              <a:rPr lang="da-DK" baseline="0" err="1"/>
              <a:t>started</a:t>
            </a:r>
            <a:r>
              <a:rPr lang="da-DK" baseline="0"/>
              <a:t>.</a:t>
            </a:r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82159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err="1"/>
              <a:t>Pass</a:t>
            </a:r>
            <a:r>
              <a:rPr lang="da-DK"/>
              <a:t> a parameter to the </a:t>
            </a:r>
            <a:r>
              <a:rPr lang="da-DK" err="1"/>
              <a:t>thread</a:t>
            </a:r>
            <a:r>
              <a:rPr lang="da-DK"/>
              <a:t>.</a:t>
            </a:r>
          </a:p>
          <a:p>
            <a:endParaRPr lang="da-DK"/>
          </a:p>
          <a:p>
            <a:r>
              <a:rPr lang="da-DK"/>
              <a:t>NOTE: </a:t>
            </a:r>
            <a:r>
              <a:rPr lang="da-DK" err="1"/>
              <a:t>We</a:t>
            </a:r>
            <a:r>
              <a:rPr lang="da-DK"/>
              <a:t> </a:t>
            </a:r>
            <a:r>
              <a:rPr lang="da-DK" err="1"/>
              <a:t>could</a:t>
            </a:r>
            <a:r>
              <a:rPr lang="da-DK"/>
              <a:t> </a:t>
            </a:r>
            <a:r>
              <a:rPr lang="da-DK" err="1"/>
              <a:t>also</a:t>
            </a:r>
            <a:r>
              <a:rPr lang="da-DK"/>
              <a:t> </a:t>
            </a:r>
            <a:r>
              <a:rPr lang="da-DK" err="1"/>
              <a:t>use</a:t>
            </a:r>
            <a:r>
              <a:rPr lang="da-DK"/>
              <a:t> lambda </a:t>
            </a:r>
            <a:r>
              <a:rPr lang="da-DK" err="1"/>
              <a:t>expressions</a:t>
            </a:r>
            <a:r>
              <a:rPr lang="da-DK"/>
              <a:t> https://stackoverflow.com/questions/1195896/threadstart-with-parameters</a:t>
            </a:r>
          </a:p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11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97411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12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468875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14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810206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err="1"/>
              <a:t>We</a:t>
            </a:r>
            <a:r>
              <a:rPr lang="da-DK"/>
              <a:t> </a:t>
            </a:r>
            <a:r>
              <a:rPr lang="da-DK" err="1"/>
              <a:t>will</a:t>
            </a:r>
            <a:r>
              <a:rPr lang="da-DK"/>
              <a:t> talk </a:t>
            </a:r>
            <a:r>
              <a:rPr lang="da-DK" err="1"/>
              <a:t>about</a:t>
            </a:r>
            <a:r>
              <a:rPr lang="da-DK"/>
              <a:t> </a:t>
            </a:r>
            <a:r>
              <a:rPr lang="da-DK" err="1"/>
              <a:t>thread</a:t>
            </a:r>
            <a:r>
              <a:rPr lang="da-DK"/>
              <a:t> </a:t>
            </a:r>
            <a:r>
              <a:rPr lang="da-DK" err="1"/>
              <a:t>synchronization</a:t>
            </a:r>
            <a:r>
              <a:rPr lang="da-DK"/>
              <a:t> </a:t>
            </a:r>
            <a:r>
              <a:rPr lang="da-DK" err="1"/>
              <a:t>next</a:t>
            </a:r>
            <a:r>
              <a:rPr lang="da-DK"/>
              <a:t> </a:t>
            </a:r>
            <a:r>
              <a:rPr lang="da-DK" err="1"/>
              <a:t>week</a:t>
            </a:r>
            <a:r>
              <a:rPr lang="da-DK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15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1877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326"/>
            <a:ext cx="12192000" cy="6858001"/>
          </a:xfrm>
          <a:prstGeom prst="rect">
            <a:avLst/>
          </a:prstGeom>
        </p:spPr>
      </p:pic>
      <p:sp>
        <p:nvSpPr>
          <p:cNvPr id="12" name="Text Placeholder 3"/>
          <p:cNvSpPr txBox="1">
            <a:spLocks noGrp="1"/>
          </p:cNvSpPr>
          <p:nvPr>
            <p:ph type="body" idx="4294967295" hasCustomPrompt="1"/>
          </p:nvPr>
        </p:nvSpPr>
        <p:spPr>
          <a:xfrm>
            <a:off x="985842" y="3715426"/>
            <a:ext cx="7161215" cy="1746083"/>
          </a:xfrm>
        </p:spPr>
        <p:txBody>
          <a:bodyPr/>
          <a:lstStyle>
            <a:lvl1pPr>
              <a:lnSpc>
                <a:spcPct val="101000"/>
              </a:lnSpc>
              <a:buNone/>
              <a:defRPr sz="2700">
                <a:solidFill>
                  <a:srgbClr val="FFFFFF"/>
                </a:solidFill>
              </a:defRPr>
            </a:lvl1pPr>
          </a:lstStyle>
          <a:p>
            <a:pPr lvl="0"/>
            <a:r>
              <a:rPr lang="en-GB" dirty="0"/>
              <a:t>Subtitle</a:t>
            </a:r>
          </a:p>
        </p:txBody>
      </p:sp>
      <p:pic>
        <p:nvPicPr>
          <p:cNvPr id="13" name="Au 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2401" y="5997604"/>
            <a:ext cx="557564" cy="558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4" name="OFF_logo2Computed"/>
          <p:cNvSpPr txBox="1"/>
          <p:nvPr userDrawn="1"/>
        </p:nvSpPr>
        <p:spPr>
          <a:xfrm>
            <a:off x="971998" y="5997604"/>
            <a:ext cx="2350044" cy="67661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583204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600" b="0" i="0" u="none" strike="noStrike" kern="1200" cap="all" spc="40" baseline="0">
                <a:solidFill>
                  <a:srgbClr val="FFFFFF"/>
                </a:solidFill>
                <a:uFillTx/>
                <a:latin typeface="AU Passata Light" pitchFamily="34"/>
              </a:rPr>
              <a:t>Aarhus University School of Engineering</a:t>
            </a:r>
          </a:p>
        </p:txBody>
      </p:sp>
      <p:sp>
        <p:nvSpPr>
          <p:cNvPr id="16" name="OFF_logo1Computed"/>
          <p:cNvSpPr/>
          <p:nvPr userDrawn="1"/>
        </p:nvSpPr>
        <p:spPr>
          <a:xfrm>
            <a:off x="971998" y="5997604"/>
            <a:ext cx="64" cy="45111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309597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0" u="none" strike="noStrike" kern="1200" cap="all" spc="0" baseline="0">
                <a:solidFill>
                  <a:srgbClr val="FFFFFF"/>
                </a:solidFill>
                <a:uFillTx/>
                <a:latin typeface="AU Passata" pitchFamily="34"/>
              </a:rPr>
              <a:t>Aarhus University</a:t>
            </a:r>
          </a:p>
        </p:txBody>
      </p:sp>
      <p:pic>
        <p:nvPicPr>
          <p:cNvPr id="18" name="SecondaryLogo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06002" y="5997604"/>
            <a:ext cx="1658236" cy="558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0" name="USR_Title"/>
          <p:cNvSpPr txBox="1"/>
          <p:nvPr userDrawn="1"/>
        </p:nvSpPr>
        <p:spPr>
          <a:xfrm>
            <a:off x="6240048" y="5997604"/>
            <a:ext cx="2982416" cy="68451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475204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700" b="0" i="0" u="none" strike="noStrike" kern="1200" cap="all" spc="0" baseline="0">
                <a:solidFill>
                  <a:srgbClr val="FFFFFF"/>
                </a:solidFill>
                <a:uFillTx/>
                <a:latin typeface="Gill Sans MT" panose="020B0502020104020203" pitchFamily="34" charset="0"/>
              </a:rPr>
              <a:t>Michael Loft</a:t>
            </a:r>
          </a:p>
          <a:p>
            <a:pPr marL="0" marR="0" lvl="0" indent="0" algn="l" defTabSz="914400" rtl="0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700" b="0" i="0" u="none" strike="noStrike" kern="1200" cap="all" spc="0" baseline="0">
                <a:solidFill>
                  <a:srgbClr val="FFFFFF"/>
                </a:solidFill>
                <a:uFillTx/>
                <a:latin typeface="Gill Sans MT" panose="020B0502020104020203" pitchFamily="34" charset="0"/>
              </a:rPr>
              <a:t>ml@ase.au.dk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85842" y="1904999"/>
            <a:ext cx="9755188" cy="127433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4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28597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8827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51538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71607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326"/>
            <a:ext cx="12192000" cy="6858001"/>
          </a:xfrm>
          <a:prstGeom prst="rect">
            <a:avLst/>
          </a:prstGeom>
        </p:spPr>
      </p:pic>
      <p:pic>
        <p:nvPicPr>
          <p:cNvPr id="8" name="Logo white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18266" y="2864714"/>
            <a:ext cx="2228401" cy="111699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LAN_AUWBreak"/>
          <p:cNvSpPr/>
          <p:nvPr userDrawn="1"/>
        </p:nvSpPr>
        <p:spPr>
          <a:xfrm>
            <a:off x="6022613" y="2804400"/>
            <a:ext cx="64" cy="757571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183602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000" b="0" i="0" u="none" strike="noStrike" kern="1200" cap="all" spc="0" baseline="0">
                <a:solidFill>
                  <a:srgbClr val="FFFFFF"/>
                </a:solidFill>
                <a:uFillTx/>
                <a:latin typeface="AU Passata" pitchFamily="34"/>
              </a:rPr>
              <a:t>Aarhus University</a:t>
            </a:r>
          </a:p>
        </p:txBody>
      </p:sp>
    </p:spTree>
    <p:extLst>
      <p:ext uri="{BB962C8B-B14F-4D97-AF65-F5344CB8AC3E}">
        <p14:creationId xmlns:p14="http://schemas.microsoft.com/office/powerpoint/2010/main" val="3547753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33350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2026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84396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18474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53500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80572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39235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13983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11965"/>
            <a:ext cx="10515600" cy="4864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88037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api/system.threading.thread.start?view=net-6.0#system-threading-thread-start(system-object)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learn.microsoft.com/en-us/dotnet/api/system.threading.thread.resume?view=net-6.0#system-threading-thread-resume" TargetMode="External"/><Relationship Id="rId5" Type="http://schemas.openxmlformats.org/officeDocument/2006/relationships/hyperlink" Target="https://docs.microsoft.com/en-us/dotnet/api/system.threading.thread.resume?view=netframework-4.7" TargetMode="Externa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stockmedia.cc/computing_technology/slides/DSD_8790.jpg" TargetMode="External"/><Relationship Id="rId2" Type="http://schemas.openxmlformats.org/officeDocument/2006/relationships/hyperlink" Target="https://i.pinimg.com/originals/3b/a4/1c/3ba41c16b44edd7d9c5c9faeec965fad.gif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greenpeace.org/international/en/multimedia/photos/mushroom-cloud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B6A62B-8B62-4A2A-1B02-A870A061F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439" y="1311965"/>
            <a:ext cx="6606746" cy="329649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a-DK" dirty="0" err="1"/>
              <a:t>Multi-threading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22699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Passing</a:t>
            </a:r>
            <a:r>
              <a:rPr lang="da-DK" dirty="0"/>
              <a:t> parameters -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90" y="1303505"/>
            <a:ext cx="5543144" cy="4679006"/>
          </a:xfrm>
          <a:solidFill>
            <a:schemeClr val="bg2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class Program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</a:t>
            </a:r>
            <a:r>
              <a:rPr lang="da-DK" sz="1400" b="1" dirty="0" err="1">
                <a:latin typeface="Consolas" panose="020B0609020204030204" pitchFamily="49" charset="0"/>
              </a:rPr>
              <a:t>static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void</a:t>
            </a:r>
            <a:r>
              <a:rPr lang="da-DK" sz="1400" b="1" dirty="0">
                <a:latin typeface="Consolas" panose="020B0609020204030204" pitchFamily="49" charset="0"/>
              </a:rPr>
              <a:t> Main(</a:t>
            </a:r>
            <a:r>
              <a:rPr lang="da-DK" sz="1400" b="1" dirty="0" err="1">
                <a:latin typeface="Consolas" panose="020B0609020204030204" pitchFamily="49" charset="0"/>
              </a:rPr>
              <a:t>string</a:t>
            </a:r>
            <a:r>
              <a:rPr lang="da-DK" sz="1400" b="1" dirty="0">
                <a:latin typeface="Consolas" panose="020B0609020204030204" pitchFamily="49" charset="0"/>
              </a:rPr>
              <a:t>[] </a:t>
            </a:r>
            <a:r>
              <a:rPr lang="da-DK" sz="1400" b="1" dirty="0" err="1">
                <a:latin typeface="Consolas" panose="020B0609020204030204" pitchFamily="49" charset="0"/>
              </a:rPr>
              <a:t>args</a:t>
            </a:r>
            <a:r>
              <a:rPr lang="da-DK" sz="1400" b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LotsOfWork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work</a:t>
            </a:r>
            <a:r>
              <a:rPr lang="da-DK" sz="1400" b="1" dirty="0">
                <a:latin typeface="Consolas" panose="020B0609020204030204" pitchFamily="49" charset="0"/>
              </a:rPr>
              <a:t> = new </a:t>
            </a:r>
            <a:r>
              <a:rPr lang="da-DK" sz="1400" b="1" dirty="0" err="1">
                <a:latin typeface="Consolas" panose="020B0609020204030204" pitchFamily="49" charset="0"/>
              </a:rPr>
              <a:t>LotsOfWork</a:t>
            </a:r>
            <a:r>
              <a:rPr lang="da-DK" sz="14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Thread </a:t>
            </a:r>
            <a:r>
              <a:rPr lang="da-DK" sz="1400" b="1" dirty="0" err="1">
                <a:latin typeface="Consolas" panose="020B0609020204030204" pitchFamily="49" charset="0"/>
              </a:rPr>
              <a:t>myThread</a:t>
            </a:r>
            <a:r>
              <a:rPr lang="da-DK" sz="1400" b="1" dirty="0">
                <a:latin typeface="Consolas" panose="020B0609020204030204" pitchFamily="49" charset="0"/>
              </a:rPr>
              <a:t> = new Thread(</a:t>
            </a:r>
            <a:r>
              <a:rPr lang="da-DK" sz="1400" b="1" dirty="0" err="1">
                <a:latin typeface="Consolas" panose="020B0609020204030204" pitchFamily="49" charset="0"/>
              </a:rPr>
              <a:t>work.DoLotsOfWork</a:t>
            </a:r>
            <a:r>
              <a:rPr lang="da-DK" sz="1400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work.NumberOfIterations</a:t>
            </a:r>
            <a:r>
              <a:rPr lang="da-DK" sz="1400" b="1" dirty="0">
                <a:latin typeface="Consolas" panose="020B0609020204030204" pitchFamily="49" charset="0"/>
              </a:rPr>
              <a:t> = 500;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myThread.Start</a:t>
            </a:r>
            <a:r>
              <a:rPr lang="da-DK" sz="14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System.Console.ReadKey</a:t>
            </a:r>
            <a:r>
              <a:rPr lang="da-DK" sz="14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0" y="1303505"/>
            <a:ext cx="5504234" cy="4679006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1400" b="1">
                <a:latin typeface="Consolas" panose="020B0609020204030204" pitchFamily="49" charset="0"/>
              </a:rPr>
              <a:t>public class </a:t>
            </a:r>
            <a:r>
              <a:rPr lang="da-DK" sz="1400" b="1" err="1">
                <a:latin typeface="Consolas" panose="020B0609020204030204" pitchFamily="49" charset="0"/>
              </a:rPr>
              <a:t>LotsOfWork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1400" b="1">
                <a:latin typeface="Consolas" panose="020B0609020204030204" pitchFamily="49" charset="0"/>
              </a:rPr>
              <a:t>    public </a:t>
            </a:r>
            <a:r>
              <a:rPr lang="da-DK" sz="1400" b="1" err="1">
                <a:latin typeface="Consolas" panose="020B0609020204030204" pitchFamily="49" charset="0"/>
              </a:rPr>
              <a:t>int</a:t>
            </a: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err="1">
                <a:latin typeface="Consolas" panose="020B0609020204030204" pitchFamily="49" charset="0"/>
              </a:rPr>
              <a:t>NumberOfIterations</a:t>
            </a:r>
            <a:r>
              <a:rPr lang="da-DK" sz="1400" b="1">
                <a:latin typeface="Consolas" panose="020B0609020204030204" pitchFamily="49" charset="0"/>
              </a:rPr>
              <a:t> { </a:t>
            </a:r>
            <a:r>
              <a:rPr lang="da-DK" sz="1400" b="1" err="1">
                <a:latin typeface="Consolas" panose="020B0609020204030204" pitchFamily="49" charset="0"/>
              </a:rPr>
              <a:t>get</a:t>
            </a:r>
            <a:r>
              <a:rPr lang="da-DK" sz="1400" b="1">
                <a:latin typeface="Consolas" panose="020B0609020204030204" pitchFamily="49" charset="0"/>
              </a:rPr>
              <a:t>; set; } = 0;</a:t>
            </a:r>
          </a:p>
          <a:p>
            <a:pPr marL="0" indent="0"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>
                <a:latin typeface="Consolas" panose="020B0609020204030204" pitchFamily="49" charset="0"/>
              </a:rPr>
              <a:t>    public </a:t>
            </a:r>
            <a:r>
              <a:rPr lang="da-DK" sz="1400" b="1" err="1">
                <a:latin typeface="Consolas" panose="020B0609020204030204" pitchFamily="49" charset="0"/>
              </a:rPr>
              <a:t>void</a:t>
            </a: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err="1">
                <a:latin typeface="Consolas" panose="020B0609020204030204" pitchFamily="49" charset="0"/>
              </a:rPr>
              <a:t>DoLotsOfWork</a:t>
            </a:r>
            <a:r>
              <a:rPr lang="da-DK" sz="1400" b="1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da-DK" sz="1400" b="1"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da-DK" sz="1400" b="1">
                <a:latin typeface="Consolas" panose="020B0609020204030204" pitchFamily="49" charset="0"/>
              </a:rPr>
              <a:t>        for (</a:t>
            </a:r>
            <a:r>
              <a:rPr lang="da-DK" sz="1400" b="1" err="1">
                <a:latin typeface="Consolas" panose="020B0609020204030204" pitchFamily="49" charset="0"/>
              </a:rPr>
              <a:t>int</a:t>
            </a:r>
            <a:r>
              <a:rPr lang="da-DK" sz="1400" b="1">
                <a:latin typeface="Consolas" panose="020B0609020204030204" pitchFamily="49" charset="0"/>
              </a:rPr>
              <a:t> i = 0; i &lt; </a:t>
            </a:r>
            <a:r>
              <a:rPr lang="da-DK" sz="1400" b="1" err="1">
                <a:latin typeface="Consolas" panose="020B0609020204030204" pitchFamily="49" charset="0"/>
              </a:rPr>
              <a:t>NumberOfIterations</a:t>
            </a:r>
            <a:r>
              <a:rPr lang="da-DK" sz="1400" b="1"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da-DK" sz="1400" b="1"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da-DK" sz="1400" b="1">
                <a:latin typeface="Consolas" panose="020B0609020204030204" pitchFamily="49" charset="0"/>
              </a:rPr>
              <a:t>            // TODO: </a:t>
            </a:r>
            <a:r>
              <a:rPr lang="da-DK" sz="1400" b="1" err="1">
                <a:latin typeface="Consolas" panose="020B0609020204030204" pitchFamily="49" charset="0"/>
              </a:rPr>
              <a:t>add</a:t>
            </a:r>
            <a:r>
              <a:rPr lang="da-DK" sz="1400" b="1">
                <a:latin typeface="Consolas" panose="020B0609020204030204" pitchFamily="49" charset="0"/>
              </a:rPr>
              <a:t> a </a:t>
            </a:r>
            <a:r>
              <a:rPr lang="da-DK" sz="1400" b="1" err="1">
                <a:latin typeface="Consolas" panose="020B0609020204030204" pitchFamily="49" charset="0"/>
              </a:rPr>
              <a:t>lot</a:t>
            </a:r>
            <a:r>
              <a:rPr lang="da-DK" sz="1400" b="1">
                <a:latin typeface="Consolas" panose="020B0609020204030204" pitchFamily="49" charset="0"/>
              </a:rPr>
              <a:t> of </a:t>
            </a:r>
            <a:r>
              <a:rPr lang="da-DK" sz="1400" b="1" err="1">
                <a:latin typeface="Consolas" panose="020B0609020204030204" pitchFamily="49" charset="0"/>
              </a:rPr>
              <a:t>work</a:t>
            </a: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err="1">
                <a:latin typeface="Consolas" panose="020B0609020204030204" pitchFamily="49" charset="0"/>
              </a:rPr>
              <a:t>here</a:t>
            </a:r>
            <a:r>
              <a:rPr lang="da-DK" sz="1400" b="1">
                <a:latin typeface="Consolas" panose="020B0609020204030204" pitchFamily="49" charset="0"/>
              </a:rPr>
              <a:t>..</a:t>
            </a:r>
          </a:p>
          <a:p>
            <a:pPr marL="0" indent="0"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>
                <a:latin typeface="Consolas" panose="020B0609020204030204" pitchFamily="49" charset="0"/>
              </a:rPr>
              <a:t>            </a:t>
            </a:r>
            <a:r>
              <a:rPr lang="da-DK" sz="1400" b="1" err="1">
                <a:latin typeface="Consolas" panose="020B0609020204030204" pitchFamily="49" charset="0"/>
              </a:rPr>
              <a:t>Console.WriteLine</a:t>
            </a:r>
            <a:r>
              <a:rPr lang="da-DK" sz="1400" b="1">
                <a:latin typeface="Consolas" panose="020B0609020204030204" pitchFamily="49" charset="0"/>
              </a:rPr>
              <a:t>("</a:t>
            </a:r>
            <a:r>
              <a:rPr lang="da-DK" sz="1400" b="1" err="1">
                <a:latin typeface="Consolas" panose="020B0609020204030204" pitchFamily="49" charset="0"/>
              </a:rPr>
              <a:t>iteration</a:t>
            </a:r>
            <a:r>
              <a:rPr lang="da-DK" sz="1400" b="1">
                <a:latin typeface="Consolas" panose="020B0609020204030204" pitchFamily="49" charset="0"/>
              </a:rPr>
              <a:t>: {0}", i);</a:t>
            </a:r>
          </a:p>
          <a:p>
            <a:pPr marL="0" indent="0">
              <a:buNone/>
            </a:pPr>
            <a:r>
              <a:rPr lang="da-DK" sz="1400" b="1"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da-DK" sz="1400" b="1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da-DK" sz="14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49352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err="1"/>
              <a:t>Passing</a:t>
            </a:r>
            <a:r>
              <a:rPr lang="da-DK"/>
              <a:t> parameters – To the Start() </a:t>
            </a:r>
            <a:r>
              <a:rPr lang="da-DK" err="1"/>
              <a:t>method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90" y="1303505"/>
            <a:ext cx="5543144" cy="4679006"/>
          </a:xfrm>
          <a:solidFill>
            <a:schemeClr val="bg2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a-DK" sz="1400" b="1">
                <a:latin typeface="Consolas" panose="020B0609020204030204" pitchFamily="49" charset="0"/>
              </a:rPr>
              <a:t>class Program</a:t>
            </a:r>
          </a:p>
          <a:p>
            <a:pPr marL="0" indent="0">
              <a:buNone/>
            </a:pPr>
            <a:r>
              <a:rPr lang="da-DK" sz="1400" b="1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1400" b="1">
                <a:latin typeface="Consolas" panose="020B0609020204030204" pitchFamily="49" charset="0"/>
              </a:rPr>
              <a:t>  </a:t>
            </a:r>
            <a:r>
              <a:rPr lang="da-DK" sz="1400" b="1" err="1">
                <a:latin typeface="Consolas" panose="020B0609020204030204" pitchFamily="49" charset="0"/>
              </a:rPr>
              <a:t>static</a:t>
            </a: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err="1">
                <a:latin typeface="Consolas" panose="020B0609020204030204" pitchFamily="49" charset="0"/>
              </a:rPr>
              <a:t>void</a:t>
            </a:r>
            <a:r>
              <a:rPr lang="da-DK" sz="1400" b="1">
                <a:latin typeface="Consolas" panose="020B0609020204030204" pitchFamily="49" charset="0"/>
              </a:rPr>
              <a:t> Main(</a:t>
            </a:r>
            <a:r>
              <a:rPr lang="da-DK" sz="1400" b="1" err="1">
                <a:latin typeface="Consolas" panose="020B0609020204030204" pitchFamily="49" charset="0"/>
              </a:rPr>
              <a:t>string</a:t>
            </a:r>
            <a:r>
              <a:rPr lang="da-DK" sz="1400" b="1">
                <a:latin typeface="Consolas" panose="020B0609020204030204" pitchFamily="49" charset="0"/>
              </a:rPr>
              <a:t>[] </a:t>
            </a:r>
            <a:r>
              <a:rPr lang="da-DK" sz="1400" b="1" err="1">
                <a:latin typeface="Consolas" panose="020B0609020204030204" pitchFamily="49" charset="0"/>
              </a:rPr>
              <a:t>args</a:t>
            </a:r>
            <a:r>
              <a:rPr lang="da-DK" sz="1400" b="1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da-DK" sz="1400" b="1">
                <a:latin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da-DK" sz="1400" b="1">
                <a:latin typeface="Consolas" panose="020B0609020204030204" pitchFamily="49" charset="0"/>
              </a:rPr>
              <a:t>      </a:t>
            </a:r>
            <a:r>
              <a:rPr lang="da-DK" sz="1400" b="1" err="1">
                <a:latin typeface="Consolas" panose="020B0609020204030204" pitchFamily="49" charset="0"/>
              </a:rPr>
              <a:t>LotsOfWork</a:t>
            </a: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err="1">
                <a:latin typeface="Consolas" panose="020B0609020204030204" pitchFamily="49" charset="0"/>
              </a:rPr>
              <a:t>work</a:t>
            </a:r>
            <a:r>
              <a:rPr lang="da-DK" sz="1400" b="1">
                <a:latin typeface="Consolas" panose="020B0609020204030204" pitchFamily="49" charset="0"/>
              </a:rPr>
              <a:t> = new </a:t>
            </a:r>
            <a:r>
              <a:rPr lang="da-DK" sz="1400" b="1" err="1">
                <a:latin typeface="Consolas" panose="020B0609020204030204" pitchFamily="49" charset="0"/>
              </a:rPr>
              <a:t>LotsOfWork</a:t>
            </a:r>
            <a:r>
              <a:rPr lang="da-DK" sz="1400" b="1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>
                <a:latin typeface="Consolas" panose="020B0609020204030204" pitchFamily="49" charset="0"/>
              </a:rPr>
              <a:t>      Thread </a:t>
            </a:r>
            <a:r>
              <a:rPr lang="da-DK" sz="1400" b="1" err="1">
                <a:latin typeface="Consolas" panose="020B0609020204030204" pitchFamily="49" charset="0"/>
              </a:rPr>
              <a:t>myThread</a:t>
            </a:r>
            <a:r>
              <a:rPr lang="da-DK" sz="1400" b="1">
                <a:latin typeface="Consolas" panose="020B0609020204030204" pitchFamily="49" charset="0"/>
              </a:rPr>
              <a:t> = new Thread(</a:t>
            </a:r>
            <a:r>
              <a:rPr lang="da-DK" sz="1400" b="1" err="1">
                <a:latin typeface="Consolas" panose="020B0609020204030204" pitchFamily="49" charset="0"/>
              </a:rPr>
              <a:t>work.DoLotsOfWork</a:t>
            </a:r>
            <a:r>
              <a:rPr lang="da-DK" sz="1400" b="1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>
                <a:latin typeface="Consolas" panose="020B0609020204030204" pitchFamily="49" charset="0"/>
              </a:rPr>
              <a:t>      </a:t>
            </a:r>
            <a:r>
              <a:rPr lang="da-DK" sz="1400" b="1" err="1">
                <a:latin typeface="Consolas" panose="020B0609020204030204" pitchFamily="49" charset="0"/>
              </a:rPr>
              <a:t>myThread.Start</a:t>
            </a:r>
            <a:r>
              <a:rPr lang="da-DK" sz="1400" b="1">
                <a:latin typeface="Consolas" panose="020B0609020204030204" pitchFamily="49" charset="0"/>
              </a:rPr>
              <a:t>(500);</a:t>
            </a:r>
          </a:p>
          <a:p>
            <a:pPr marL="0" indent="0"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>
                <a:latin typeface="Consolas" panose="020B0609020204030204" pitchFamily="49" charset="0"/>
              </a:rPr>
              <a:t>      </a:t>
            </a:r>
            <a:r>
              <a:rPr lang="da-DK" sz="1400" b="1" err="1">
                <a:latin typeface="Consolas" panose="020B0609020204030204" pitchFamily="49" charset="0"/>
              </a:rPr>
              <a:t>System.Console.ReadKey</a:t>
            </a:r>
            <a:r>
              <a:rPr lang="da-DK" sz="1400" b="1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da-DK" sz="1400" b="1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da-DK" sz="14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0" y="1303505"/>
            <a:ext cx="5504234" cy="4679006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1400" b="1">
                <a:latin typeface="Consolas" panose="020B0609020204030204" pitchFamily="49" charset="0"/>
              </a:rPr>
              <a:t>public class </a:t>
            </a:r>
            <a:r>
              <a:rPr lang="da-DK" sz="1400" b="1" err="1">
                <a:latin typeface="Consolas" panose="020B0609020204030204" pitchFamily="49" charset="0"/>
              </a:rPr>
              <a:t>LotsOfWork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1400" b="1">
                <a:latin typeface="Consolas" panose="020B0609020204030204" pitchFamily="49" charset="0"/>
              </a:rPr>
              <a:t>    public </a:t>
            </a:r>
            <a:r>
              <a:rPr lang="da-DK" sz="1400" b="1" err="1">
                <a:latin typeface="Consolas" panose="020B0609020204030204" pitchFamily="49" charset="0"/>
              </a:rPr>
              <a:t>void</a:t>
            </a: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err="1">
                <a:latin typeface="Consolas" panose="020B0609020204030204" pitchFamily="49" charset="0"/>
              </a:rPr>
              <a:t>DoLotsOfWork</a:t>
            </a:r>
            <a:r>
              <a:rPr lang="da-DK" sz="1400" b="1">
                <a:latin typeface="Consolas" panose="020B0609020204030204" pitchFamily="49" charset="0"/>
              </a:rPr>
              <a:t>(</a:t>
            </a:r>
            <a:r>
              <a:rPr lang="da-DK" sz="1400" b="1" err="1">
                <a:latin typeface="Consolas" panose="020B0609020204030204" pitchFamily="49" charset="0"/>
              </a:rPr>
              <a:t>object</a:t>
            </a:r>
            <a:r>
              <a:rPr lang="da-DK" sz="1400" b="1">
                <a:latin typeface="Consolas" panose="020B0609020204030204" pitchFamily="49" charset="0"/>
              </a:rPr>
              <a:t> parameter)</a:t>
            </a:r>
          </a:p>
          <a:p>
            <a:pPr marL="0" indent="0">
              <a:buNone/>
            </a:pPr>
            <a:r>
              <a:rPr lang="da-DK" sz="1400" b="1"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da-DK" sz="1400" b="1">
                <a:latin typeface="Consolas" panose="020B0609020204030204" pitchFamily="49" charset="0"/>
              </a:rPr>
              <a:t>        </a:t>
            </a:r>
            <a:r>
              <a:rPr lang="da-DK" sz="1400" b="1" err="1">
                <a:latin typeface="Consolas" panose="020B0609020204030204" pitchFamily="49" charset="0"/>
              </a:rPr>
              <a:t>int</a:t>
            </a: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err="1">
                <a:latin typeface="Consolas" panose="020B0609020204030204" pitchFamily="49" charset="0"/>
              </a:rPr>
              <a:t>numberOfIterations</a:t>
            </a:r>
            <a:r>
              <a:rPr lang="da-DK" sz="1400" b="1">
                <a:latin typeface="Consolas" panose="020B0609020204030204" pitchFamily="49" charset="0"/>
              </a:rPr>
              <a:t> = (</a:t>
            </a:r>
            <a:r>
              <a:rPr lang="da-DK" sz="1400" b="1" err="1">
                <a:latin typeface="Consolas" panose="020B0609020204030204" pitchFamily="49" charset="0"/>
              </a:rPr>
              <a:t>int</a:t>
            </a:r>
            <a:r>
              <a:rPr lang="da-DK" sz="1400" b="1">
                <a:latin typeface="Consolas" panose="020B0609020204030204" pitchFamily="49" charset="0"/>
              </a:rPr>
              <a:t>) parameter;</a:t>
            </a:r>
          </a:p>
          <a:p>
            <a:pPr marL="0" indent="0">
              <a:buNone/>
            </a:pPr>
            <a:r>
              <a:rPr lang="da-DK" sz="1400" b="1">
                <a:latin typeface="Consolas" panose="020B0609020204030204" pitchFamily="49" charset="0"/>
              </a:rPr>
              <a:t>        for (</a:t>
            </a:r>
            <a:r>
              <a:rPr lang="da-DK" sz="1400" b="1" err="1">
                <a:latin typeface="Consolas" panose="020B0609020204030204" pitchFamily="49" charset="0"/>
              </a:rPr>
              <a:t>int</a:t>
            </a:r>
            <a:r>
              <a:rPr lang="da-DK" sz="1400" b="1">
                <a:latin typeface="Consolas" panose="020B0609020204030204" pitchFamily="49" charset="0"/>
              </a:rPr>
              <a:t> i = 0; i &lt; </a:t>
            </a:r>
            <a:r>
              <a:rPr lang="da-DK" sz="1400" b="1" err="1">
                <a:latin typeface="Consolas" panose="020B0609020204030204" pitchFamily="49" charset="0"/>
              </a:rPr>
              <a:t>numberOfIterations</a:t>
            </a:r>
            <a:r>
              <a:rPr lang="da-DK" sz="1400" b="1"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da-DK" sz="1400" b="1"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da-DK" sz="1400" b="1">
                <a:latin typeface="Consolas" panose="020B0609020204030204" pitchFamily="49" charset="0"/>
              </a:rPr>
              <a:t>            // TODO: </a:t>
            </a:r>
            <a:r>
              <a:rPr lang="da-DK" sz="1400" b="1" err="1">
                <a:latin typeface="Consolas" panose="020B0609020204030204" pitchFamily="49" charset="0"/>
              </a:rPr>
              <a:t>add</a:t>
            </a:r>
            <a:r>
              <a:rPr lang="da-DK" sz="1400" b="1">
                <a:latin typeface="Consolas" panose="020B0609020204030204" pitchFamily="49" charset="0"/>
              </a:rPr>
              <a:t> a </a:t>
            </a:r>
            <a:r>
              <a:rPr lang="da-DK" sz="1400" b="1" err="1">
                <a:latin typeface="Consolas" panose="020B0609020204030204" pitchFamily="49" charset="0"/>
              </a:rPr>
              <a:t>lot</a:t>
            </a:r>
            <a:r>
              <a:rPr lang="da-DK" sz="1400" b="1">
                <a:latin typeface="Consolas" panose="020B0609020204030204" pitchFamily="49" charset="0"/>
              </a:rPr>
              <a:t> of </a:t>
            </a:r>
            <a:r>
              <a:rPr lang="da-DK" sz="1400" b="1" err="1">
                <a:latin typeface="Consolas" panose="020B0609020204030204" pitchFamily="49" charset="0"/>
              </a:rPr>
              <a:t>work</a:t>
            </a: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err="1">
                <a:latin typeface="Consolas" panose="020B0609020204030204" pitchFamily="49" charset="0"/>
              </a:rPr>
              <a:t>here</a:t>
            </a:r>
            <a:r>
              <a:rPr lang="da-DK" sz="1400" b="1">
                <a:latin typeface="Consolas" panose="020B0609020204030204" pitchFamily="49" charset="0"/>
              </a:rPr>
              <a:t>..</a:t>
            </a:r>
          </a:p>
          <a:p>
            <a:pPr marL="0" indent="0"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>
                <a:latin typeface="Consolas" panose="020B0609020204030204" pitchFamily="49" charset="0"/>
              </a:rPr>
              <a:t>            </a:t>
            </a:r>
            <a:r>
              <a:rPr lang="da-DK" sz="1400" b="1" err="1">
                <a:latin typeface="Consolas" panose="020B0609020204030204" pitchFamily="49" charset="0"/>
              </a:rPr>
              <a:t>Console.WriteLine</a:t>
            </a:r>
            <a:r>
              <a:rPr lang="da-DK" sz="1400" b="1">
                <a:latin typeface="Consolas" panose="020B0609020204030204" pitchFamily="49" charset="0"/>
              </a:rPr>
              <a:t>("</a:t>
            </a:r>
            <a:r>
              <a:rPr lang="da-DK" sz="1400" b="1" err="1">
                <a:latin typeface="Consolas" panose="020B0609020204030204" pitchFamily="49" charset="0"/>
              </a:rPr>
              <a:t>iteration</a:t>
            </a:r>
            <a:r>
              <a:rPr lang="da-DK" sz="1400" b="1">
                <a:latin typeface="Consolas" panose="020B0609020204030204" pitchFamily="49" charset="0"/>
              </a:rPr>
              <a:t>: {0}", i);</a:t>
            </a:r>
          </a:p>
          <a:p>
            <a:pPr marL="0" indent="0">
              <a:buNone/>
            </a:pPr>
            <a:r>
              <a:rPr lang="da-DK" sz="1400" b="1"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da-DK" sz="1400" b="1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da-DK" sz="14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024EB4-5D50-27AD-B352-BF521936B2C1}"/>
              </a:ext>
            </a:extLst>
          </p:cNvPr>
          <p:cNvSpPr txBox="1"/>
          <p:nvPr/>
        </p:nvSpPr>
        <p:spPr>
          <a:xfrm>
            <a:off x="433633" y="6146276"/>
            <a:ext cx="9209988" cy="27337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70000" lnSpcReduction="20000"/>
          </a:bodyPr>
          <a:lstStyle/>
          <a:p>
            <a:r>
              <a:rPr lang="en-GB" dirty="0">
                <a:latin typeface="Gill Sans MT" panose="020B0502020104020203" pitchFamily="34" charset="0"/>
                <a:hlinkClick r:id="rId3"/>
              </a:rPr>
              <a:t>https://learn.microsoft.com/en-us/dotnet/api/system.threading.thread.start?view=net-6.0#system-threading-thread-start(system-object)</a:t>
            </a:r>
            <a:r>
              <a:rPr lang="en-GB" dirty="0">
                <a:latin typeface="Gill Sans MT" panose="020B0502020104020203" pitchFamily="34" charset="0"/>
              </a:rPr>
              <a:t> </a:t>
            </a:r>
            <a:endParaRPr lang="en-DK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835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 contras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465" y="-758636"/>
            <a:ext cx="12604930" cy="8375272"/>
          </a:xfrm>
          <a:prstGeom prst="rect">
            <a:avLst/>
          </a:prstGeom>
          <a:solidFill>
            <a:schemeClr val="tx1">
              <a:alpha val="43000"/>
            </a:schemeClr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a-DK" sz="540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Your</a:t>
            </a:r>
            <a:r>
              <a:rPr lang="da-DK" sz="540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540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turn</a:t>
            </a:r>
            <a:endParaRPr lang="da-DK" sz="5400">
              <a:ln w="127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da-DK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da-DK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da-DK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da-DK" sz="6000" b="1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Solve</a:t>
            </a:r>
            <a:r>
              <a:rPr lang="da-DK" sz="6000" b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6000" b="1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exercises</a:t>
            </a:r>
            <a:r>
              <a:rPr lang="da-DK" sz="6000" b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1 and 2</a:t>
            </a:r>
          </a:p>
          <a:p>
            <a:pPr marL="0" indent="0" algn="ctr">
              <a:buNone/>
            </a:pPr>
            <a:endParaRPr lang="da-DK" sz="6000" b="1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da-DK" sz="4800" b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and </a:t>
            </a:r>
            <a:r>
              <a:rPr lang="da-DK" sz="4800" b="1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when</a:t>
            </a:r>
            <a:r>
              <a:rPr lang="da-DK" sz="4800" b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done, jump to the </a:t>
            </a:r>
            <a:r>
              <a:rPr lang="da-DK" sz="4800" b="1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advanced</a:t>
            </a:r>
            <a:r>
              <a:rPr lang="da-DK" sz="4800" b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4800" b="1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exercises</a:t>
            </a:r>
            <a:r>
              <a:rPr lang="da-DK" sz="4800" b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4800" b="1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if</a:t>
            </a:r>
            <a:r>
              <a:rPr lang="da-DK" sz="4800" b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4800" b="1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you</a:t>
            </a:r>
            <a:r>
              <a:rPr lang="da-DK" sz="4800" b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4800" b="1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want</a:t>
            </a:r>
            <a:r>
              <a:rPr lang="da-DK" sz="4800" b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to</a:t>
            </a:r>
          </a:p>
        </p:txBody>
      </p:sp>
    </p:spTree>
    <p:extLst>
      <p:ext uri="{BB962C8B-B14F-4D97-AF65-F5344CB8AC3E}">
        <p14:creationId xmlns:p14="http://schemas.microsoft.com/office/powerpoint/2010/main" val="844392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err="1"/>
              <a:t>Pausing</a:t>
            </a:r>
            <a:r>
              <a:rPr lang="da-DK"/>
              <a:t> a </a:t>
            </a:r>
            <a:r>
              <a:rPr lang="da-DK" err="1"/>
              <a:t>thread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7200" y="1311965"/>
            <a:ext cx="4546600" cy="4864998"/>
          </a:xfrm>
        </p:spPr>
        <p:txBody>
          <a:bodyPr/>
          <a:lstStyle/>
          <a:p>
            <a:pPr marL="0" indent="0">
              <a:buNone/>
            </a:pPr>
            <a:r>
              <a:rPr lang="da-DK"/>
              <a:t>The </a:t>
            </a:r>
            <a:r>
              <a:rPr lang="da-DK" err="1"/>
              <a:t>thread</a:t>
            </a:r>
            <a:r>
              <a:rPr lang="da-DK"/>
              <a:t> </a:t>
            </a:r>
            <a:r>
              <a:rPr lang="da-DK" err="1"/>
              <a:t>will</a:t>
            </a:r>
            <a:r>
              <a:rPr lang="da-DK"/>
              <a:t> </a:t>
            </a:r>
            <a:r>
              <a:rPr lang="da-DK" err="1"/>
              <a:t>sleep</a:t>
            </a:r>
            <a:r>
              <a:rPr lang="da-DK"/>
              <a:t> for </a:t>
            </a:r>
          </a:p>
          <a:p>
            <a:pPr marL="0" indent="0">
              <a:buNone/>
            </a:pPr>
            <a:r>
              <a:rPr lang="da-DK" b="1" i="1"/>
              <a:t>at </a:t>
            </a:r>
            <a:r>
              <a:rPr lang="da-DK" b="1" i="1" err="1"/>
              <a:t>least</a:t>
            </a:r>
            <a:r>
              <a:rPr lang="da-DK"/>
              <a:t> 50 </a:t>
            </a:r>
            <a:r>
              <a:rPr lang="da-DK" err="1"/>
              <a:t>milliseconds</a:t>
            </a:r>
            <a:r>
              <a:rPr lang="da-DK"/>
              <a:t>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311965"/>
            <a:ext cx="5504234" cy="4679006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1400" b="1">
                <a:latin typeface="Consolas" panose="020B0609020204030204" pitchFamily="49" charset="0"/>
              </a:rPr>
              <a:t>public class </a:t>
            </a:r>
            <a:r>
              <a:rPr lang="da-DK" sz="1400" b="1" err="1">
                <a:latin typeface="Consolas" panose="020B0609020204030204" pitchFamily="49" charset="0"/>
              </a:rPr>
              <a:t>LotsOfWork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1400" b="1">
                <a:latin typeface="Consolas" panose="020B0609020204030204" pitchFamily="49" charset="0"/>
              </a:rPr>
              <a:t>    public </a:t>
            </a:r>
            <a:r>
              <a:rPr lang="da-DK" sz="1400" b="1" err="1">
                <a:latin typeface="Consolas" panose="020B0609020204030204" pitchFamily="49" charset="0"/>
              </a:rPr>
              <a:t>void</a:t>
            </a: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err="1">
                <a:latin typeface="Consolas" panose="020B0609020204030204" pitchFamily="49" charset="0"/>
              </a:rPr>
              <a:t>DoLotsOfWork</a:t>
            </a:r>
            <a:r>
              <a:rPr lang="da-DK" sz="1400" b="1">
                <a:latin typeface="Consolas" panose="020B0609020204030204" pitchFamily="49" charset="0"/>
              </a:rPr>
              <a:t>(</a:t>
            </a:r>
            <a:r>
              <a:rPr lang="da-DK" sz="1400" b="1" err="1">
                <a:latin typeface="Consolas" panose="020B0609020204030204" pitchFamily="49" charset="0"/>
              </a:rPr>
              <a:t>object</a:t>
            </a:r>
            <a:r>
              <a:rPr lang="da-DK" sz="1400" b="1">
                <a:latin typeface="Consolas" panose="020B0609020204030204" pitchFamily="49" charset="0"/>
              </a:rPr>
              <a:t> parameter)</a:t>
            </a:r>
          </a:p>
          <a:p>
            <a:pPr marL="0" indent="0">
              <a:buNone/>
            </a:pPr>
            <a:r>
              <a:rPr lang="da-DK" sz="1400" b="1"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da-DK" sz="1400" b="1">
                <a:latin typeface="Consolas" panose="020B0609020204030204" pitchFamily="49" charset="0"/>
              </a:rPr>
              <a:t>        </a:t>
            </a:r>
            <a:r>
              <a:rPr lang="da-DK" sz="1400" b="1" err="1">
                <a:latin typeface="Consolas" panose="020B0609020204030204" pitchFamily="49" charset="0"/>
              </a:rPr>
              <a:t>int</a:t>
            </a: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err="1">
                <a:latin typeface="Consolas" panose="020B0609020204030204" pitchFamily="49" charset="0"/>
              </a:rPr>
              <a:t>numberOfIterations</a:t>
            </a:r>
            <a:r>
              <a:rPr lang="da-DK" sz="1400" b="1">
                <a:latin typeface="Consolas" panose="020B0609020204030204" pitchFamily="49" charset="0"/>
              </a:rPr>
              <a:t> = (</a:t>
            </a:r>
            <a:r>
              <a:rPr lang="da-DK" sz="1400" b="1" err="1">
                <a:latin typeface="Consolas" panose="020B0609020204030204" pitchFamily="49" charset="0"/>
              </a:rPr>
              <a:t>int</a:t>
            </a:r>
            <a:r>
              <a:rPr lang="da-DK" sz="1400" b="1">
                <a:latin typeface="Consolas" panose="020B0609020204030204" pitchFamily="49" charset="0"/>
              </a:rPr>
              <a:t>) parameter;</a:t>
            </a:r>
          </a:p>
          <a:p>
            <a:pPr marL="0" indent="0">
              <a:buNone/>
            </a:pPr>
            <a:r>
              <a:rPr lang="da-DK" sz="1400" b="1">
                <a:latin typeface="Consolas" panose="020B0609020204030204" pitchFamily="49" charset="0"/>
              </a:rPr>
              <a:t>        for (</a:t>
            </a:r>
            <a:r>
              <a:rPr lang="da-DK" sz="1400" b="1" err="1">
                <a:latin typeface="Consolas" panose="020B0609020204030204" pitchFamily="49" charset="0"/>
              </a:rPr>
              <a:t>int</a:t>
            </a:r>
            <a:r>
              <a:rPr lang="da-DK" sz="1400" b="1">
                <a:latin typeface="Consolas" panose="020B0609020204030204" pitchFamily="49" charset="0"/>
              </a:rPr>
              <a:t> i = 0; i &lt; </a:t>
            </a:r>
            <a:r>
              <a:rPr lang="da-DK" sz="1400" b="1" err="1">
                <a:latin typeface="Consolas" panose="020B0609020204030204" pitchFamily="49" charset="0"/>
              </a:rPr>
              <a:t>numberOfIterations</a:t>
            </a:r>
            <a:r>
              <a:rPr lang="da-DK" sz="1400" b="1"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da-DK" sz="1400" b="1"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da-DK" sz="1400" b="1">
                <a:latin typeface="Consolas" panose="020B0609020204030204" pitchFamily="49" charset="0"/>
              </a:rPr>
              <a:t>            // TODO: </a:t>
            </a:r>
            <a:r>
              <a:rPr lang="da-DK" sz="1400" b="1" err="1">
                <a:latin typeface="Consolas" panose="020B0609020204030204" pitchFamily="49" charset="0"/>
              </a:rPr>
              <a:t>add</a:t>
            </a:r>
            <a:r>
              <a:rPr lang="da-DK" sz="1400" b="1">
                <a:latin typeface="Consolas" panose="020B0609020204030204" pitchFamily="49" charset="0"/>
              </a:rPr>
              <a:t> a </a:t>
            </a:r>
            <a:r>
              <a:rPr lang="da-DK" sz="1400" b="1" err="1">
                <a:latin typeface="Consolas" panose="020B0609020204030204" pitchFamily="49" charset="0"/>
              </a:rPr>
              <a:t>lot</a:t>
            </a:r>
            <a:r>
              <a:rPr lang="da-DK" sz="1400" b="1">
                <a:latin typeface="Consolas" panose="020B0609020204030204" pitchFamily="49" charset="0"/>
              </a:rPr>
              <a:t> of </a:t>
            </a:r>
            <a:r>
              <a:rPr lang="da-DK" sz="1400" b="1" err="1">
                <a:latin typeface="Consolas" panose="020B0609020204030204" pitchFamily="49" charset="0"/>
              </a:rPr>
              <a:t>work</a:t>
            </a: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err="1">
                <a:latin typeface="Consolas" panose="020B0609020204030204" pitchFamily="49" charset="0"/>
              </a:rPr>
              <a:t>here</a:t>
            </a:r>
            <a:r>
              <a:rPr lang="da-DK" sz="1400" b="1">
                <a:latin typeface="Consolas" panose="020B0609020204030204" pitchFamily="49" charset="0"/>
              </a:rPr>
              <a:t>..</a:t>
            </a:r>
          </a:p>
          <a:p>
            <a:pPr marL="0" indent="0"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>
                <a:latin typeface="Consolas" panose="020B0609020204030204" pitchFamily="49" charset="0"/>
              </a:rPr>
              <a:t>            </a:t>
            </a:r>
            <a:r>
              <a:rPr lang="da-DK" sz="1400" b="1" err="1">
                <a:latin typeface="Consolas" panose="020B0609020204030204" pitchFamily="49" charset="0"/>
              </a:rPr>
              <a:t>Console.WriteLine</a:t>
            </a:r>
            <a:r>
              <a:rPr lang="da-DK" sz="1400" b="1">
                <a:latin typeface="Consolas" panose="020B0609020204030204" pitchFamily="49" charset="0"/>
              </a:rPr>
              <a:t>("</a:t>
            </a:r>
            <a:r>
              <a:rPr lang="da-DK" sz="1400" b="1" err="1">
                <a:latin typeface="Consolas" panose="020B0609020204030204" pitchFamily="49" charset="0"/>
              </a:rPr>
              <a:t>iteration</a:t>
            </a:r>
            <a:r>
              <a:rPr lang="da-DK" sz="1400" b="1">
                <a:latin typeface="Consolas" panose="020B0609020204030204" pitchFamily="49" charset="0"/>
              </a:rPr>
              <a:t>: {0}", i);</a:t>
            </a:r>
          </a:p>
          <a:p>
            <a:pPr marL="0" indent="0"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>
                <a:latin typeface="Consolas" panose="020B0609020204030204" pitchFamily="49" charset="0"/>
              </a:rPr>
              <a:t>            </a:t>
            </a:r>
            <a:r>
              <a:rPr lang="da-DK" sz="1400" b="1" err="1">
                <a:latin typeface="Consolas" panose="020B0609020204030204" pitchFamily="49" charset="0"/>
              </a:rPr>
              <a:t>Thread.Sleep</a:t>
            </a:r>
            <a:r>
              <a:rPr lang="da-DK" sz="1400" b="1">
                <a:latin typeface="Consolas" panose="020B0609020204030204" pitchFamily="49" charset="0"/>
              </a:rPr>
              <a:t>(50); // 50 </a:t>
            </a:r>
            <a:r>
              <a:rPr lang="da-DK" sz="1400" b="1" err="1">
                <a:latin typeface="Consolas" panose="020B0609020204030204" pitchFamily="49" charset="0"/>
              </a:rPr>
              <a:t>milliseconds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da-DK" sz="1400" b="1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da-DK" sz="14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2356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err="1"/>
              <a:t>Yield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7200" y="1311965"/>
            <a:ext cx="4546600" cy="4864998"/>
          </a:xfrm>
        </p:spPr>
        <p:txBody>
          <a:bodyPr/>
          <a:lstStyle/>
          <a:p>
            <a:pPr marL="0" indent="0">
              <a:buNone/>
            </a:pPr>
            <a:r>
              <a:rPr lang="da-DK" err="1"/>
              <a:t>Sleep</a:t>
            </a:r>
            <a:r>
              <a:rPr lang="da-DK"/>
              <a:t>(0) </a:t>
            </a:r>
            <a:r>
              <a:rPr lang="da-DK" err="1"/>
              <a:t>means</a:t>
            </a:r>
            <a:r>
              <a:rPr lang="da-DK"/>
              <a:t> </a:t>
            </a:r>
            <a:r>
              <a:rPr lang="da-DK" err="1"/>
              <a:t>that</a:t>
            </a:r>
            <a:r>
              <a:rPr lang="da-DK"/>
              <a:t> the </a:t>
            </a:r>
            <a:r>
              <a:rPr lang="da-DK" err="1"/>
              <a:t>thread</a:t>
            </a:r>
            <a:r>
              <a:rPr lang="da-DK"/>
              <a:t> </a:t>
            </a:r>
            <a:r>
              <a:rPr lang="da-DK" b="1" err="1"/>
              <a:t>yields</a:t>
            </a:r>
            <a:r>
              <a:rPr lang="da-DK"/>
              <a:t>.</a:t>
            </a:r>
          </a:p>
          <a:p>
            <a:pPr marL="0" indent="0">
              <a:buNone/>
            </a:pPr>
            <a:endParaRPr lang="da-DK"/>
          </a:p>
          <a:p>
            <a:pPr marL="0" indent="0">
              <a:buNone/>
            </a:pPr>
            <a:r>
              <a:rPr lang="da-DK"/>
              <a:t>If </a:t>
            </a:r>
            <a:r>
              <a:rPr lang="da-DK" err="1"/>
              <a:t>another</a:t>
            </a:r>
            <a:r>
              <a:rPr lang="da-DK"/>
              <a:t> </a:t>
            </a:r>
            <a:r>
              <a:rPr lang="da-DK" err="1"/>
              <a:t>thread</a:t>
            </a:r>
            <a:r>
              <a:rPr lang="da-DK"/>
              <a:t> is </a:t>
            </a:r>
            <a:r>
              <a:rPr lang="da-DK" err="1"/>
              <a:t>ready</a:t>
            </a:r>
            <a:r>
              <a:rPr lang="da-DK"/>
              <a:t> to run, it </a:t>
            </a:r>
            <a:r>
              <a:rPr lang="da-DK" err="1"/>
              <a:t>will</a:t>
            </a:r>
            <a:r>
              <a:rPr lang="da-DK"/>
              <a:t> run.</a:t>
            </a:r>
          </a:p>
          <a:p>
            <a:pPr marL="0" indent="0">
              <a:buNone/>
            </a:pPr>
            <a:endParaRPr lang="da-DK"/>
          </a:p>
          <a:p>
            <a:pPr marL="0" indent="0">
              <a:buNone/>
            </a:pPr>
            <a:r>
              <a:rPr lang="da-DK"/>
              <a:t>If no </a:t>
            </a:r>
            <a:r>
              <a:rPr lang="da-DK" err="1"/>
              <a:t>other</a:t>
            </a:r>
            <a:r>
              <a:rPr lang="da-DK"/>
              <a:t> </a:t>
            </a:r>
            <a:r>
              <a:rPr lang="da-DK" err="1"/>
              <a:t>thread</a:t>
            </a:r>
            <a:r>
              <a:rPr lang="da-DK"/>
              <a:t> is </a:t>
            </a:r>
            <a:r>
              <a:rPr lang="da-DK" err="1"/>
              <a:t>ready</a:t>
            </a:r>
            <a:r>
              <a:rPr lang="da-DK"/>
              <a:t> to run, the </a:t>
            </a:r>
            <a:r>
              <a:rPr lang="da-DK" err="1"/>
              <a:t>thread</a:t>
            </a:r>
            <a:r>
              <a:rPr lang="da-DK"/>
              <a:t> </a:t>
            </a:r>
            <a:r>
              <a:rPr lang="da-DK" err="1"/>
              <a:t>that</a:t>
            </a:r>
            <a:r>
              <a:rPr lang="da-DK"/>
              <a:t> </a:t>
            </a:r>
            <a:r>
              <a:rPr lang="da-DK" err="1"/>
              <a:t>yielded</a:t>
            </a:r>
            <a:r>
              <a:rPr lang="da-DK"/>
              <a:t> </a:t>
            </a:r>
            <a:r>
              <a:rPr lang="da-DK" err="1"/>
              <a:t>will</a:t>
            </a:r>
            <a:r>
              <a:rPr lang="da-DK"/>
              <a:t> </a:t>
            </a:r>
            <a:r>
              <a:rPr lang="da-DK" err="1"/>
              <a:t>continue</a:t>
            </a:r>
            <a:r>
              <a:rPr lang="da-DK"/>
              <a:t>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311965"/>
            <a:ext cx="5504234" cy="4679006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1400" b="1">
                <a:latin typeface="Consolas" panose="020B0609020204030204" pitchFamily="49" charset="0"/>
              </a:rPr>
              <a:t>public class </a:t>
            </a:r>
            <a:r>
              <a:rPr lang="da-DK" sz="1400" b="1" err="1">
                <a:latin typeface="Consolas" panose="020B0609020204030204" pitchFamily="49" charset="0"/>
              </a:rPr>
              <a:t>LotsOfWork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1400" b="1">
                <a:latin typeface="Consolas" panose="020B0609020204030204" pitchFamily="49" charset="0"/>
              </a:rPr>
              <a:t>    public </a:t>
            </a:r>
            <a:r>
              <a:rPr lang="da-DK" sz="1400" b="1" err="1">
                <a:latin typeface="Consolas" panose="020B0609020204030204" pitchFamily="49" charset="0"/>
              </a:rPr>
              <a:t>void</a:t>
            </a: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err="1">
                <a:latin typeface="Consolas" panose="020B0609020204030204" pitchFamily="49" charset="0"/>
              </a:rPr>
              <a:t>DoLotsOfWork</a:t>
            </a:r>
            <a:r>
              <a:rPr lang="da-DK" sz="1400" b="1">
                <a:latin typeface="Consolas" panose="020B0609020204030204" pitchFamily="49" charset="0"/>
              </a:rPr>
              <a:t>(</a:t>
            </a:r>
            <a:r>
              <a:rPr lang="da-DK" sz="1400" b="1" err="1">
                <a:latin typeface="Consolas" panose="020B0609020204030204" pitchFamily="49" charset="0"/>
              </a:rPr>
              <a:t>object</a:t>
            </a:r>
            <a:r>
              <a:rPr lang="da-DK" sz="1400" b="1">
                <a:latin typeface="Consolas" panose="020B0609020204030204" pitchFamily="49" charset="0"/>
              </a:rPr>
              <a:t> parameter)</a:t>
            </a:r>
          </a:p>
          <a:p>
            <a:pPr marL="0" indent="0">
              <a:buNone/>
            </a:pPr>
            <a:r>
              <a:rPr lang="da-DK" sz="1400" b="1"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da-DK" sz="1400" b="1">
                <a:latin typeface="Consolas" panose="020B0609020204030204" pitchFamily="49" charset="0"/>
              </a:rPr>
              <a:t>        </a:t>
            </a:r>
            <a:r>
              <a:rPr lang="da-DK" sz="1400" b="1" err="1">
                <a:latin typeface="Consolas" panose="020B0609020204030204" pitchFamily="49" charset="0"/>
              </a:rPr>
              <a:t>int</a:t>
            </a: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err="1">
                <a:latin typeface="Consolas" panose="020B0609020204030204" pitchFamily="49" charset="0"/>
              </a:rPr>
              <a:t>numberOfIterations</a:t>
            </a:r>
            <a:r>
              <a:rPr lang="da-DK" sz="1400" b="1">
                <a:latin typeface="Consolas" panose="020B0609020204030204" pitchFamily="49" charset="0"/>
              </a:rPr>
              <a:t> = (</a:t>
            </a:r>
            <a:r>
              <a:rPr lang="da-DK" sz="1400" b="1" err="1">
                <a:latin typeface="Consolas" panose="020B0609020204030204" pitchFamily="49" charset="0"/>
              </a:rPr>
              <a:t>int</a:t>
            </a:r>
            <a:r>
              <a:rPr lang="da-DK" sz="1400" b="1">
                <a:latin typeface="Consolas" panose="020B0609020204030204" pitchFamily="49" charset="0"/>
              </a:rPr>
              <a:t>) parameter;</a:t>
            </a:r>
          </a:p>
          <a:p>
            <a:pPr marL="0" indent="0">
              <a:buNone/>
            </a:pPr>
            <a:r>
              <a:rPr lang="da-DK" sz="1400" b="1">
                <a:latin typeface="Consolas" panose="020B0609020204030204" pitchFamily="49" charset="0"/>
              </a:rPr>
              <a:t>        for (</a:t>
            </a:r>
            <a:r>
              <a:rPr lang="da-DK" sz="1400" b="1" err="1">
                <a:latin typeface="Consolas" panose="020B0609020204030204" pitchFamily="49" charset="0"/>
              </a:rPr>
              <a:t>int</a:t>
            </a:r>
            <a:r>
              <a:rPr lang="da-DK" sz="1400" b="1">
                <a:latin typeface="Consolas" panose="020B0609020204030204" pitchFamily="49" charset="0"/>
              </a:rPr>
              <a:t> i = 0; i &lt; </a:t>
            </a:r>
            <a:r>
              <a:rPr lang="da-DK" sz="1400" b="1" err="1">
                <a:latin typeface="Consolas" panose="020B0609020204030204" pitchFamily="49" charset="0"/>
              </a:rPr>
              <a:t>numberOfIterations</a:t>
            </a:r>
            <a:r>
              <a:rPr lang="da-DK" sz="1400" b="1"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da-DK" sz="1400" b="1"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da-DK" sz="1400" b="1">
                <a:latin typeface="Consolas" panose="020B0609020204030204" pitchFamily="49" charset="0"/>
              </a:rPr>
              <a:t>            // TODO: </a:t>
            </a:r>
            <a:r>
              <a:rPr lang="da-DK" sz="1400" b="1" err="1">
                <a:latin typeface="Consolas" panose="020B0609020204030204" pitchFamily="49" charset="0"/>
              </a:rPr>
              <a:t>add</a:t>
            </a:r>
            <a:r>
              <a:rPr lang="da-DK" sz="1400" b="1">
                <a:latin typeface="Consolas" panose="020B0609020204030204" pitchFamily="49" charset="0"/>
              </a:rPr>
              <a:t> a </a:t>
            </a:r>
            <a:r>
              <a:rPr lang="da-DK" sz="1400" b="1" err="1">
                <a:latin typeface="Consolas" panose="020B0609020204030204" pitchFamily="49" charset="0"/>
              </a:rPr>
              <a:t>lot</a:t>
            </a:r>
            <a:r>
              <a:rPr lang="da-DK" sz="1400" b="1">
                <a:latin typeface="Consolas" panose="020B0609020204030204" pitchFamily="49" charset="0"/>
              </a:rPr>
              <a:t> of </a:t>
            </a:r>
            <a:r>
              <a:rPr lang="da-DK" sz="1400" b="1" err="1">
                <a:latin typeface="Consolas" panose="020B0609020204030204" pitchFamily="49" charset="0"/>
              </a:rPr>
              <a:t>work</a:t>
            </a: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err="1">
                <a:latin typeface="Consolas" panose="020B0609020204030204" pitchFamily="49" charset="0"/>
              </a:rPr>
              <a:t>here</a:t>
            </a:r>
            <a:r>
              <a:rPr lang="da-DK" sz="1400" b="1">
                <a:latin typeface="Consolas" panose="020B0609020204030204" pitchFamily="49" charset="0"/>
              </a:rPr>
              <a:t>..</a:t>
            </a:r>
          </a:p>
          <a:p>
            <a:pPr marL="0" indent="0"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>
                <a:latin typeface="Consolas" panose="020B0609020204030204" pitchFamily="49" charset="0"/>
              </a:rPr>
              <a:t>            </a:t>
            </a:r>
            <a:r>
              <a:rPr lang="da-DK" sz="1400" b="1" err="1">
                <a:latin typeface="Consolas" panose="020B0609020204030204" pitchFamily="49" charset="0"/>
              </a:rPr>
              <a:t>Console.WriteLine</a:t>
            </a:r>
            <a:r>
              <a:rPr lang="da-DK" sz="1400" b="1">
                <a:latin typeface="Consolas" panose="020B0609020204030204" pitchFamily="49" charset="0"/>
              </a:rPr>
              <a:t>("</a:t>
            </a:r>
            <a:r>
              <a:rPr lang="da-DK" sz="1400" b="1" err="1">
                <a:latin typeface="Consolas" panose="020B0609020204030204" pitchFamily="49" charset="0"/>
              </a:rPr>
              <a:t>iteration</a:t>
            </a:r>
            <a:r>
              <a:rPr lang="da-DK" sz="1400" b="1">
                <a:latin typeface="Consolas" panose="020B0609020204030204" pitchFamily="49" charset="0"/>
              </a:rPr>
              <a:t>: {0}", i);</a:t>
            </a:r>
          </a:p>
          <a:p>
            <a:pPr marL="0" indent="0"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>
                <a:latin typeface="Consolas" panose="020B0609020204030204" pitchFamily="49" charset="0"/>
              </a:rPr>
              <a:t>            </a:t>
            </a:r>
            <a:r>
              <a:rPr lang="da-DK" sz="1400" b="1" err="1">
                <a:latin typeface="Consolas" panose="020B0609020204030204" pitchFamily="49" charset="0"/>
              </a:rPr>
              <a:t>Thread.Sleep</a:t>
            </a:r>
            <a:r>
              <a:rPr lang="da-DK" sz="1400" b="1">
                <a:latin typeface="Consolas" panose="020B0609020204030204" pitchFamily="49" charset="0"/>
              </a:rPr>
              <a:t>(0); // </a:t>
            </a:r>
            <a:r>
              <a:rPr lang="da-DK" sz="1400" b="1" err="1">
                <a:latin typeface="Consolas" panose="020B0609020204030204" pitchFamily="49" charset="0"/>
              </a:rPr>
              <a:t>Yield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da-DK" sz="1400" b="1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da-DK" sz="14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38904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err="1"/>
              <a:t>Don’t</a:t>
            </a:r>
            <a:r>
              <a:rPr lang="da-DK"/>
              <a:t> </a:t>
            </a:r>
            <a:r>
              <a:rPr lang="da-DK" err="1"/>
              <a:t>use</a:t>
            </a:r>
            <a:r>
              <a:rPr lang="da-DK"/>
              <a:t> </a:t>
            </a:r>
            <a:r>
              <a:rPr lang="da-DK" err="1"/>
              <a:t>Thread.Suspend</a:t>
            </a:r>
            <a:r>
              <a:rPr lang="da-DK"/>
              <a:t> and </a:t>
            </a:r>
            <a:r>
              <a:rPr lang="da-DK" err="1"/>
              <a:t>Thread.Resume</a:t>
            </a:r>
            <a:endParaRPr lang="da-DK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987" y="1039280"/>
            <a:ext cx="9344025" cy="2476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2562" y="3472392"/>
            <a:ext cx="9286875" cy="24193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2222" y="6233409"/>
            <a:ext cx="11071578" cy="46090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da-DK" sz="1600" dirty="0">
                <a:latin typeface="Gill Sans MT" panose="020B0502020104020203" pitchFamily="34" charset="0"/>
                <a:hlinkClick r:id="rId5"/>
              </a:rPr>
              <a:t>https://learn.microsoft.com/en-us/dotnet/api/system.threading.thread.suspend?view=net-6.0#system-threading-thread-suspend</a:t>
            </a:r>
          </a:p>
          <a:p>
            <a:r>
              <a:rPr lang="da-DK" sz="1600" dirty="0">
                <a:latin typeface="Gill Sans MT" panose="020B0502020104020203" pitchFamily="34" charset="0"/>
                <a:hlinkClick r:id="rId6"/>
              </a:rPr>
              <a:t>https://learn.microsoft.com/en-us/dotnet/api/system.threading.thread.resume?view=net-6.0#system-threading-thread-resume</a:t>
            </a:r>
            <a:r>
              <a:rPr lang="da-DK" sz="1600" dirty="0">
                <a:latin typeface="Gill Sans MT" panose="020B0502020104020203" pitchFamily="34" charset="0"/>
                <a:hlinkClick r:id="rId5"/>
              </a:rPr>
              <a:t> </a:t>
            </a:r>
            <a:endParaRPr lang="da-DK" sz="16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458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err="1"/>
              <a:t>When</a:t>
            </a:r>
            <a:r>
              <a:rPr lang="da-DK"/>
              <a:t> </a:t>
            </a:r>
            <a:r>
              <a:rPr lang="da-DK" err="1"/>
              <a:t>does</a:t>
            </a:r>
            <a:r>
              <a:rPr lang="da-DK"/>
              <a:t> the program exit?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90" y="1303505"/>
            <a:ext cx="5543144" cy="4679006"/>
          </a:xfrm>
          <a:solidFill>
            <a:schemeClr val="bg2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a-DK" sz="1400" b="1">
                <a:latin typeface="Consolas" panose="020B0609020204030204" pitchFamily="49" charset="0"/>
              </a:rPr>
              <a:t>class Program</a:t>
            </a:r>
          </a:p>
          <a:p>
            <a:pPr marL="0" indent="0">
              <a:buNone/>
            </a:pPr>
            <a:r>
              <a:rPr lang="da-DK" sz="1400" b="1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1400" b="1">
                <a:latin typeface="Consolas" panose="020B0609020204030204" pitchFamily="49" charset="0"/>
              </a:rPr>
              <a:t>  </a:t>
            </a:r>
            <a:r>
              <a:rPr lang="da-DK" sz="1400" b="1" err="1">
                <a:latin typeface="Consolas" panose="020B0609020204030204" pitchFamily="49" charset="0"/>
              </a:rPr>
              <a:t>static</a:t>
            </a: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err="1">
                <a:latin typeface="Consolas" panose="020B0609020204030204" pitchFamily="49" charset="0"/>
              </a:rPr>
              <a:t>void</a:t>
            </a:r>
            <a:r>
              <a:rPr lang="da-DK" sz="1400" b="1">
                <a:latin typeface="Consolas" panose="020B0609020204030204" pitchFamily="49" charset="0"/>
              </a:rPr>
              <a:t> Main(</a:t>
            </a:r>
            <a:r>
              <a:rPr lang="da-DK" sz="1400" b="1" err="1">
                <a:latin typeface="Consolas" panose="020B0609020204030204" pitchFamily="49" charset="0"/>
              </a:rPr>
              <a:t>string</a:t>
            </a:r>
            <a:r>
              <a:rPr lang="da-DK" sz="1400" b="1">
                <a:latin typeface="Consolas" panose="020B0609020204030204" pitchFamily="49" charset="0"/>
              </a:rPr>
              <a:t>[] </a:t>
            </a:r>
            <a:r>
              <a:rPr lang="da-DK" sz="1400" b="1" err="1">
                <a:latin typeface="Consolas" panose="020B0609020204030204" pitchFamily="49" charset="0"/>
              </a:rPr>
              <a:t>args</a:t>
            </a:r>
            <a:r>
              <a:rPr lang="da-DK" sz="1400" b="1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da-DK" sz="1400" b="1">
                <a:latin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da-DK" sz="1400" b="1">
                <a:latin typeface="Consolas" panose="020B0609020204030204" pitchFamily="49" charset="0"/>
              </a:rPr>
              <a:t>      </a:t>
            </a:r>
            <a:r>
              <a:rPr lang="da-DK" sz="1400" b="1" err="1">
                <a:latin typeface="Consolas" panose="020B0609020204030204" pitchFamily="49" charset="0"/>
              </a:rPr>
              <a:t>LotsOfWork</a:t>
            </a: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err="1">
                <a:latin typeface="Consolas" panose="020B0609020204030204" pitchFamily="49" charset="0"/>
              </a:rPr>
              <a:t>work</a:t>
            </a:r>
            <a:r>
              <a:rPr lang="da-DK" sz="1400" b="1">
                <a:latin typeface="Consolas" panose="020B0609020204030204" pitchFamily="49" charset="0"/>
              </a:rPr>
              <a:t> = new </a:t>
            </a:r>
            <a:r>
              <a:rPr lang="da-DK" sz="1400" b="1" err="1">
                <a:latin typeface="Consolas" panose="020B0609020204030204" pitchFamily="49" charset="0"/>
              </a:rPr>
              <a:t>LotsOfWork</a:t>
            </a:r>
            <a:r>
              <a:rPr lang="da-DK" sz="1400" b="1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>
                <a:latin typeface="Consolas" panose="020B0609020204030204" pitchFamily="49" charset="0"/>
              </a:rPr>
              <a:t>      Thread </a:t>
            </a:r>
            <a:r>
              <a:rPr lang="da-DK" sz="1400" b="1" err="1">
                <a:latin typeface="Consolas" panose="020B0609020204030204" pitchFamily="49" charset="0"/>
              </a:rPr>
              <a:t>myThread</a:t>
            </a:r>
            <a:r>
              <a:rPr lang="da-DK" sz="1400" b="1">
                <a:latin typeface="Consolas" panose="020B0609020204030204" pitchFamily="49" charset="0"/>
              </a:rPr>
              <a:t> = new Thread(</a:t>
            </a:r>
            <a:r>
              <a:rPr lang="da-DK" sz="1400" b="1" err="1">
                <a:latin typeface="Consolas" panose="020B0609020204030204" pitchFamily="49" charset="0"/>
              </a:rPr>
              <a:t>work.DoLotsOfWork</a:t>
            </a:r>
            <a:r>
              <a:rPr lang="da-DK" sz="1400" b="1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a-DK" sz="1400" b="1">
                <a:latin typeface="Consolas" panose="020B0609020204030204" pitchFamily="49" charset="0"/>
              </a:rPr>
              <a:t>        </a:t>
            </a:r>
          </a:p>
          <a:p>
            <a:pPr marL="0" indent="0">
              <a:buNone/>
            </a:pPr>
            <a:r>
              <a:rPr lang="da-DK" sz="1400" b="1">
                <a:latin typeface="Consolas" panose="020B0609020204030204" pitchFamily="49" charset="0"/>
              </a:rPr>
              <a:t>      </a:t>
            </a:r>
            <a:r>
              <a:rPr lang="da-DK" sz="1400" b="1" err="1">
                <a:latin typeface="Consolas" panose="020B0609020204030204" pitchFamily="49" charset="0"/>
              </a:rPr>
              <a:t>myThread.Start</a:t>
            </a:r>
            <a:r>
              <a:rPr lang="da-DK" sz="1400" b="1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>
                <a:latin typeface="Consolas" panose="020B0609020204030204" pitchFamily="49" charset="0"/>
              </a:rPr>
              <a:t>      </a:t>
            </a:r>
            <a:r>
              <a:rPr lang="da-DK" sz="1400" b="1" err="1">
                <a:latin typeface="Consolas" panose="020B0609020204030204" pitchFamily="49" charset="0"/>
              </a:rPr>
              <a:t>System.Console.WriteLine</a:t>
            </a:r>
            <a:r>
              <a:rPr lang="da-DK" sz="1400" b="1">
                <a:latin typeface="Consolas" panose="020B0609020204030204" pitchFamily="49" charset="0"/>
              </a:rPr>
              <a:t>(”</a:t>
            </a:r>
            <a:r>
              <a:rPr lang="da-DK" sz="1400" b="1" err="1">
                <a:latin typeface="Consolas" panose="020B0609020204030204" pitchFamily="49" charset="0"/>
              </a:rPr>
              <a:t>Goodbye</a:t>
            </a:r>
            <a:r>
              <a:rPr lang="da-DK" sz="1400" b="1">
                <a:latin typeface="Consolas" panose="020B0609020204030204" pitchFamily="49" charset="0"/>
              </a:rPr>
              <a:t> from </a:t>
            </a:r>
            <a:r>
              <a:rPr lang="da-DK" sz="1400" b="1" err="1">
                <a:latin typeface="Consolas" panose="020B0609020204030204" pitchFamily="49" charset="0"/>
              </a:rPr>
              <a:t>main</a:t>
            </a:r>
            <a:r>
              <a:rPr lang="da-DK" sz="1400" b="1">
                <a:latin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>
                <a:latin typeface="Consolas" panose="020B0609020204030204" pitchFamily="49" charset="0"/>
              </a:rPr>
              <a:t>      </a:t>
            </a:r>
            <a:r>
              <a:rPr lang="da-DK" sz="1400" b="1" err="1">
                <a:latin typeface="Consolas" panose="020B0609020204030204" pitchFamily="49" charset="0"/>
              </a:rPr>
              <a:t>System.Console.ReadKey</a:t>
            </a:r>
            <a:r>
              <a:rPr lang="da-DK" sz="1400" b="1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da-DK" sz="1400" b="1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da-DK" sz="14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0" y="1303505"/>
            <a:ext cx="5504234" cy="4679006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a-DK" sz="1400" b="1">
                <a:latin typeface="Consolas" panose="020B0609020204030204" pitchFamily="49" charset="0"/>
              </a:rPr>
              <a:t>public class </a:t>
            </a:r>
            <a:r>
              <a:rPr lang="da-DK" sz="1400" b="1" err="1">
                <a:latin typeface="Consolas" panose="020B0609020204030204" pitchFamily="49" charset="0"/>
              </a:rPr>
              <a:t>LotsOfWork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1400" b="1"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1400" b="1">
                <a:latin typeface="Consolas" panose="020B0609020204030204" pitchFamily="49" charset="0"/>
              </a:rPr>
              <a:t>    public </a:t>
            </a:r>
            <a:r>
              <a:rPr lang="da-DK" sz="1400" b="1" err="1">
                <a:latin typeface="Consolas" panose="020B0609020204030204" pitchFamily="49" charset="0"/>
              </a:rPr>
              <a:t>void</a:t>
            </a: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err="1">
                <a:latin typeface="Consolas" panose="020B0609020204030204" pitchFamily="49" charset="0"/>
              </a:rPr>
              <a:t>DoLotsOfWork</a:t>
            </a:r>
            <a:r>
              <a:rPr lang="da-DK" sz="1400" b="1">
                <a:latin typeface="Consolas" panose="020B0609020204030204" pitchFamily="49" charset="0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1400" b="1">
                <a:latin typeface="Consolas" panose="020B0609020204030204" pitchFamily="49" charset="0"/>
              </a:rPr>
              <a:t>   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1400" b="1">
                <a:latin typeface="Consolas" panose="020B0609020204030204" pitchFamily="49" charset="0"/>
              </a:rPr>
              <a:t>        for (</a:t>
            </a:r>
            <a:r>
              <a:rPr lang="da-DK" sz="1400" b="1" err="1">
                <a:latin typeface="Consolas" panose="020B0609020204030204" pitchFamily="49" charset="0"/>
              </a:rPr>
              <a:t>int</a:t>
            </a:r>
            <a:r>
              <a:rPr lang="da-DK" sz="1400" b="1">
                <a:latin typeface="Consolas" panose="020B0609020204030204" pitchFamily="49" charset="0"/>
              </a:rPr>
              <a:t> i = 0; i &lt; 1000; i++)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1400" b="1">
                <a:latin typeface="Consolas" panose="020B0609020204030204" pitchFamily="49" charset="0"/>
              </a:rPr>
              <a:t>       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1400" b="1">
                <a:latin typeface="Consolas" panose="020B0609020204030204" pitchFamily="49" charset="0"/>
              </a:rPr>
              <a:t>            // TODO: </a:t>
            </a:r>
            <a:r>
              <a:rPr lang="da-DK" sz="1400" b="1" err="1">
                <a:latin typeface="Consolas" panose="020B0609020204030204" pitchFamily="49" charset="0"/>
              </a:rPr>
              <a:t>add</a:t>
            </a:r>
            <a:r>
              <a:rPr lang="da-DK" sz="1400" b="1">
                <a:latin typeface="Consolas" panose="020B0609020204030204" pitchFamily="49" charset="0"/>
              </a:rPr>
              <a:t> a </a:t>
            </a:r>
            <a:r>
              <a:rPr lang="da-DK" sz="1400" b="1" err="1">
                <a:latin typeface="Consolas" panose="020B0609020204030204" pitchFamily="49" charset="0"/>
              </a:rPr>
              <a:t>lot</a:t>
            </a:r>
            <a:r>
              <a:rPr lang="da-DK" sz="1400" b="1">
                <a:latin typeface="Consolas" panose="020B0609020204030204" pitchFamily="49" charset="0"/>
              </a:rPr>
              <a:t> of </a:t>
            </a:r>
            <a:r>
              <a:rPr lang="da-DK" sz="1400" b="1" err="1">
                <a:latin typeface="Consolas" panose="020B0609020204030204" pitchFamily="49" charset="0"/>
              </a:rPr>
              <a:t>work</a:t>
            </a: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err="1">
                <a:latin typeface="Consolas" panose="020B0609020204030204" pitchFamily="49" charset="0"/>
              </a:rPr>
              <a:t>here</a:t>
            </a:r>
            <a:r>
              <a:rPr lang="da-DK" sz="1400" b="1">
                <a:latin typeface="Consolas" panose="020B0609020204030204" pitchFamily="49" charset="0"/>
              </a:rPr>
              <a:t>..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1400" b="1">
                <a:latin typeface="Consolas" panose="020B0609020204030204" pitchFamily="49" charset="0"/>
              </a:rPr>
              <a:t>            </a:t>
            </a:r>
            <a:r>
              <a:rPr lang="da-DK" sz="1400" b="1" err="1">
                <a:latin typeface="Consolas" panose="020B0609020204030204" pitchFamily="49" charset="0"/>
              </a:rPr>
              <a:t>Console.WriteLine</a:t>
            </a:r>
            <a:r>
              <a:rPr lang="da-DK" sz="1400" b="1">
                <a:latin typeface="Consolas" panose="020B0609020204030204" pitchFamily="49" charset="0"/>
              </a:rPr>
              <a:t>("</a:t>
            </a:r>
            <a:r>
              <a:rPr lang="da-DK" sz="1400" b="1" err="1">
                <a:latin typeface="Consolas" panose="020B0609020204030204" pitchFamily="49" charset="0"/>
              </a:rPr>
              <a:t>iteration</a:t>
            </a:r>
            <a:r>
              <a:rPr lang="da-DK" sz="1400" b="1">
                <a:latin typeface="Consolas" panose="020B0609020204030204" pitchFamily="49" charset="0"/>
              </a:rPr>
              <a:t>: {0}", i);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1400" b="1">
                <a:latin typeface="Consolas" panose="020B0609020204030204" pitchFamily="49" charset="0"/>
              </a:rPr>
              <a:t>    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1400" b="1">
                <a:latin typeface="Consolas" panose="020B0609020204030204" pitchFamily="49" charset="0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14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3227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Waiting for </a:t>
            </a:r>
            <a:r>
              <a:rPr lang="da-DK" err="1"/>
              <a:t>other</a:t>
            </a:r>
            <a:r>
              <a:rPr lang="da-DK"/>
              <a:t> </a:t>
            </a:r>
            <a:r>
              <a:rPr lang="da-DK" err="1"/>
              <a:t>threads</a:t>
            </a:r>
            <a:r>
              <a:rPr lang="da-DK"/>
              <a:t> to </a:t>
            </a:r>
            <a:r>
              <a:rPr lang="da-DK" err="1"/>
              <a:t>complete</a:t>
            </a:r>
            <a:r>
              <a:rPr lang="da-DK"/>
              <a:t> (</a:t>
            </a:r>
            <a:r>
              <a:rPr lang="da-DK" err="1"/>
              <a:t>join</a:t>
            </a:r>
            <a:r>
              <a:rPr lang="da-DK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9866" y="1311965"/>
            <a:ext cx="5223933" cy="4864998"/>
          </a:xfrm>
        </p:spPr>
        <p:txBody>
          <a:bodyPr/>
          <a:lstStyle/>
          <a:p>
            <a:pPr marL="0" indent="0">
              <a:buNone/>
            </a:pPr>
            <a:r>
              <a:rPr lang="da-DK"/>
              <a:t>The </a:t>
            </a:r>
            <a:r>
              <a:rPr lang="da-DK" err="1"/>
              <a:t>Join</a:t>
            </a:r>
            <a:r>
              <a:rPr lang="da-DK"/>
              <a:t>() </a:t>
            </a:r>
            <a:r>
              <a:rPr lang="da-DK" err="1"/>
              <a:t>method</a:t>
            </a:r>
            <a:r>
              <a:rPr lang="da-DK"/>
              <a:t> </a:t>
            </a:r>
            <a:r>
              <a:rPr lang="da-DK" err="1"/>
              <a:t>blocks</a:t>
            </a:r>
            <a:r>
              <a:rPr lang="da-DK"/>
              <a:t> the </a:t>
            </a:r>
            <a:r>
              <a:rPr lang="da-DK" err="1"/>
              <a:t>caller</a:t>
            </a:r>
            <a:r>
              <a:rPr lang="da-DK"/>
              <a:t> </a:t>
            </a:r>
            <a:r>
              <a:rPr lang="da-DK" err="1"/>
              <a:t>until</a:t>
            </a:r>
            <a:r>
              <a:rPr lang="da-DK"/>
              <a:t> the </a:t>
            </a:r>
            <a:r>
              <a:rPr lang="da-DK" err="1"/>
              <a:t>thread</a:t>
            </a:r>
            <a:r>
              <a:rPr lang="da-DK"/>
              <a:t> on </a:t>
            </a:r>
            <a:r>
              <a:rPr lang="da-DK" err="1"/>
              <a:t>which</a:t>
            </a:r>
            <a:r>
              <a:rPr lang="da-DK"/>
              <a:t> </a:t>
            </a:r>
            <a:r>
              <a:rPr lang="da-DK" err="1"/>
              <a:t>join</a:t>
            </a:r>
            <a:r>
              <a:rPr lang="da-DK"/>
              <a:t> </a:t>
            </a:r>
            <a:r>
              <a:rPr lang="da-DK" err="1"/>
              <a:t>was</a:t>
            </a:r>
            <a:r>
              <a:rPr lang="da-DK"/>
              <a:t> </a:t>
            </a:r>
            <a:r>
              <a:rPr lang="da-DK" err="1"/>
              <a:t>called</a:t>
            </a:r>
            <a:r>
              <a:rPr lang="da-DK"/>
              <a:t> </a:t>
            </a:r>
            <a:r>
              <a:rPr lang="da-DK" err="1"/>
              <a:t>completes</a:t>
            </a:r>
            <a:r>
              <a:rPr lang="da-DK"/>
              <a:t>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42090" y="1303504"/>
            <a:ext cx="5543144" cy="5018273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1400" b="1">
                <a:latin typeface="Consolas" panose="020B0609020204030204" pitchFamily="49" charset="0"/>
              </a:rPr>
              <a:t>class Program</a:t>
            </a:r>
          </a:p>
          <a:p>
            <a:pPr marL="0" indent="0">
              <a:buNone/>
            </a:pPr>
            <a:r>
              <a:rPr lang="da-DK" sz="1400" b="1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1400" b="1">
                <a:latin typeface="Consolas" panose="020B0609020204030204" pitchFamily="49" charset="0"/>
              </a:rPr>
              <a:t>  </a:t>
            </a:r>
            <a:r>
              <a:rPr lang="da-DK" sz="1400" b="1" err="1">
                <a:latin typeface="Consolas" panose="020B0609020204030204" pitchFamily="49" charset="0"/>
              </a:rPr>
              <a:t>static</a:t>
            </a: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err="1">
                <a:latin typeface="Consolas" panose="020B0609020204030204" pitchFamily="49" charset="0"/>
              </a:rPr>
              <a:t>void</a:t>
            </a:r>
            <a:r>
              <a:rPr lang="da-DK" sz="1400" b="1">
                <a:latin typeface="Consolas" panose="020B0609020204030204" pitchFamily="49" charset="0"/>
              </a:rPr>
              <a:t> Main(</a:t>
            </a:r>
            <a:r>
              <a:rPr lang="da-DK" sz="1400" b="1" err="1">
                <a:latin typeface="Consolas" panose="020B0609020204030204" pitchFamily="49" charset="0"/>
              </a:rPr>
              <a:t>string</a:t>
            </a:r>
            <a:r>
              <a:rPr lang="da-DK" sz="1400" b="1">
                <a:latin typeface="Consolas" panose="020B0609020204030204" pitchFamily="49" charset="0"/>
              </a:rPr>
              <a:t>[] </a:t>
            </a:r>
            <a:r>
              <a:rPr lang="da-DK" sz="1400" b="1" err="1">
                <a:latin typeface="Consolas" panose="020B0609020204030204" pitchFamily="49" charset="0"/>
              </a:rPr>
              <a:t>args</a:t>
            </a:r>
            <a:r>
              <a:rPr lang="da-DK" sz="1400" b="1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da-DK" sz="1400" b="1">
                <a:latin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da-DK" sz="1400" b="1">
                <a:latin typeface="Consolas" panose="020B0609020204030204" pitchFamily="49" charset="0"/>
              </a:rPr>
              <a:t>      </a:t>
            </a:r>
            <a:r>
              <a:rPr lang="da-DK" sz="1400" b="1" err="1">
                <a:latin typeface="Consolas" panose="020B0609020204030204" pitchFamily="49" charset="0"/>
              </a:rPr>
              <a:t>LotsOfWork</a:t>
            </a: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err="1">
                <a:latin typeface="Consolas" panose="020B0609020204030204" pitchFamily="49" charset="0"/>
              </a:rPr>
              <a:t>work</a:t>
            </a:r>
            <a:r>
              <a:rPr lang="da-DK" sz="1400" b="1">
                <a:latin typeface="Consolas" panose="020B0609020204030204" pitchFamily="49" charset="0"/>
              </a:rPr>
              <a:t> = new </a:t>
            </a:r>
            <a:r>
              <a:rPr lang="da-DK" sz="1400" b="1" err="1">
                <a:latin typeface="Consolas" panose="020B0609020204030204" pitchFamily="49" charset="0"/>
              </a:rPr>
              <a:t>LotsOfWork</a:t>
            </a:r>
            <a:r>
              <a:rPr lang="da-DK" sz="1400" b="1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>
                <a:latin typeface="Consolas" panose="020B0609020204030204" pitchFamily="49" charset="0"/>
              </a:rPr>
              <a:t>      Thread </a:t>
            </a:r>
            <a:r>
              <a:rPr lang="da-DK" sz="1400" b="1" err="1">
                <a:latin typeface="Consolas" panose="020B0609020204030204" pitchFamily="49" charset="0"/>
              </a:rPr>
              <a:t>myThread</a:t>
            </a:r>
            <a:r>
              <a:rPr lang="da-DK" sz="1400" b="1">
                <a:latin typeface="Consolas" panose="020B0609020204030204" pitchFamily="49" charset="0"/>
              </a:rPr>
              <a:t> = new Thread(</a:t>
            </a:r>
            <a:r>
              <a:rPr lang="da-DK" sz="1400" b="1" err="1">
                <a:latin typeface="Consolas" panose="020B0609020204030204" pitchFamily="49" charset="0"/>
              </a:rPr>
              <a:t>work.DoLotsOfWork</a:t>
            </a:r>
            <a:r>
              <a:rPr lang="da-DK" sz="1400" b="1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a-DK" sz="1400" b="1">
                <a:latin typeface="Consolas" panose="020B0609020204030204" pitchFamily="49" charset="0"/>
              </a:rPr>
              <a:t>      </a:t>
            </a:r>
            <a:r>
              <a:rPr lang="da-DK" sz="1400" b="1" err="1">
                <a:latin typeface="Consolas" panose="020B0609020204030204" pitchFamily="49" charset="0"/>
              </a:rPr>
              <a:t>myThread.Start</a:t>
            </a:r>
            <a:r>
              <a:rPr lang="da-DK" sz="1400" b="1">
                <a:latin typeface="Consolas" panose="020B0609020204030204" pitchFamily="49" charset="0"/>
              </a:rPr>
              <a:t>(50);</a:t>
            </a:r>
          </a:p>
          <a:p>
            <a:pPr marL="0" indent="0"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>
                <a:latin typeface="Consolas" panose="020B0609020204030204" pitchFamily="49" charset="0"/>
              </a:rPr>
              <a:t>      </a:t>
            </a:r>
            <a:r>
              <a:rPr lang="da-DK" sz="1400" b="1" err="1">
                <a:latin typeface="Consolas" panose="020B0609020204030204" pitchFamily="49" charset="0"/>
              </a:rPr>
              <a:t>myThread.Join</a:t>
            </a:r>
            <a:r>
              <a:rPr lang="da-DK" sz="1400" b="1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da-DK" sz="1400" b="1">
                <a:latin typeface="Consolas" panose="020B0609020204030204" pitchFamily="49" charset="0"/>
              </a:rPr>
              <a:t>      </a:t>
            </a:r>
            <a:r>
              <a:rPr lang="da-DK" sz="1400" b="1" err="1">
                <a:latin typeface="Consolas" panose="020B0609020204030204" pitchFamily="49" charset="0"/>
              </a:rPr>
              <a:t>System.Console.WriteLine</a:t>
            </a:r>
            <a:r>
              <a:rPr lang="da-DK" sz="1400" b="1">
                <a:latin typeface="Consolas" panose="020B0609020204030204" pitchFamily="49" charset="0"/>
              </a:rPr>
              <a:t>("</a:t>
            </a:r>
            <a:r>
              <a:rPr lang="da-DK" sz="1400" b="1" err="1">
                <a:latin typeface="Consolas" panose="020B0609020204030204" pitchFamily="49" charset="0"/>
              </a:rPr>
              <a:t>Hello</a:t>
            </a:r>
            <a:r>
              <a:rPr lang="da-DK" sz="1400" b="1">
                <a:latin typeface="Consolas" panose="020B0609020204030204" pitchFamily="49" charset="0"/>
              </a:rPr>
              <a:t> from </a:t>
            </a:r>
            <a:r>
              <a:rPr lang="da-DK" sz="1400" b="1" err="1">
                <a:latin typeface="Consolas" panose="020B0609020204030204" pitchFamily="49" charset="0"/>
              </a:rPr>
              <a:t>main</a:t>
            </a:r>
            <a:r>
              <a:rPr lang="da-DK" sz="1400" b="1">
                <a:latin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>
                <a:latin typeface="Consolas" panose="020B0609020204030204" pitchFamily="49" charset="0"/>
              </a:rPr>
              <a:t>      </a:t>
            </a:r>
            <a:r>
              <a:rPr lang="da-DK" sz="1400" b="1" err="1">
                <a:latin typeface="Consolas" panose="020B0609020204030204" pitchFamily="49" charset="0"/>
              </a:rPr>
              <a:t>System.Console.ReadKey</a:t>
            </a:r>
            <a:r>
              <a:rPr lang="da-DK" sz="1400" b="1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da-DK" sz="1400" b="1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da-DK" sz="14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04969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Waiting for </a:t>
            </a:r>
            <a:r>
              <a:rPr lang="da-DK" err="1"/>
              <a:t>other</a:t>
            </a:r>
            <a:r>
              <a:rPr lang="da-DK"/>
              <a:t> </a:t>
            </a:r>
            <a:r>
              <a:rPr lang="da-DK" err="1"/>
              <a:t>threads</a:t>
            </a:r>
            <a:r>
              <a:rPr lang="da-DK"/>
              <a:t> to </a:t>
            </a:r>
            <a:r>
              <a:rPr lang="da-DK" err="1"/>
              <a:t>complete</a:t>
            </a:r>
            <a:r>
              <a:rPr lang="da-DK"/>
              <a:t> (</a:t>
            </a:r>
            <a:r>
              <a:rPr lang="da-DK" err="1"/>
              <a:t>join</a:t>
            </a:r>
            <a:r>
              <a:rPr lang="da-DK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9866" y="1311965"/>
            <a:ext cx="5223933" cy="4864998"/>
          </a:xfrm>
        </p:spPr>
        <p:txBody>
          <a:bodyPr/>
          <a:lstStyle/>
          <a:p>
            <a:pPr marL="0" indent="0">
              <a:buNone/>
            </a:pPr>
            <a:r>
              <a:rPr lang="da-DK"/>
              <a:t>But </a:t>
            </a:r>
            <a:r>
              <a:rPr lang="da-DK" err="1"/>
              <a:t>you</a:t>
            </a:r>
            <a:r>
              <a:rPr lang="da-DK"/>
              <a:t> </a:t>
            </a:r>
            <a:r>
              <a:rPr lang="da-DK" err="1"/>
              <a:t>can</a:t>
            </a:r>
            <a:r>
              <a:rPr lang="da-DK"/>
              <a:t> </a:t>
            </a:r>
            <a:r>
              <a:rPr lang="da-DK" err="1"/>
              <a:t>specify</a:t>
            </a:r>
            <a:r>
              <a:rPr lang="da-DK"/>
              <a:t> a timeout.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42090" y="1303504"/>
            <a:ext cx="5543144" cy="5018273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1400" b="1">
                <a:latin typeface="Consolas" panose="020B0609020204030204" pitchFamily="49" charset="0"/>
              </a:rPr>
              <a:t>class Program</a:t>
            </a:r>
          </a:p>
          <a:p>
            <a:pPr marL="0" indent="0">
              <a:buNone/>
            </a:pPr>
            <a:r>
              <a:rPr lang="da-DK" sz="1400" b="1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1400" b="1">
                <a:latin typeface="Consolas" panose="020B0609020204030204" pitchFamily="49" charset="0"/>
              </a:rPr>
              <a:t>  </a:t>
            </a:r>
            <a:r>
              <a:rPr lang="da-DK" sz="1400" b="1" err="1">
                <a:latin typeface="Consolas" panose="020B0609020204030204" pitchFamily="49" charset="0"/>
              </a:rPr>
              <a:t>static</a:t>
            </a: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err="1">
                <a:latin typeface="Consolas" panose="020B0609020204030204" pitchFamily="49" charset="0"/>
              </a:rPr>
              <a:t>void</a:t>
            </a:r>
            <a:r>
              <a:rPr lang="da-DK" sz="1400" b="1">
                <a:latin typeface="Consolas" panose="020B0609020204030204" pitchFamily="49" charset="0"/>
              </a:rPr>
              <a:t> Main(</a:t>
            </a:r>
            <a:r>
              <a:rPr lang="da-DK" sz="1400" b="1" err="1">
                <a:latin typeface="Consolas" panose="020B0609020204030204" pitchFamily="49" charset="0"/>
              </a:rPr>
              <a:t>string</a:t>
            </a:r>
            <a:r>
              <a:rPr lang="da-DK" sz="1400" b="1">
                <a:latin typeface="Consolas" panose="020B0609020204030204" pitchFamily="49" charset="0"/>
              </a:rPr>
              <a:t>[] </a:t>
            </a:r>
            <a:r>
              <a:rPr lang="da-DK" sz="1400" b="1" err="1">
                <a:latin typeface="Consolas" panose="020B0609020204030204" pitchFamily="49" charset="0"/>
              </a:rPr>
              <a:t>args</a:t>
            </a:r>
            <a:r>
              <a:rPr lang="da-DK" sz="1400" b="1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da-DK" sz="1400" b="1">
                <a:latin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da-DK" sz="1400" b="1">
                <a:latin typeface="Consolas" panose="020B0609020204030204" pitchFamily="49" charset="0"/>
              </a:rPr>
              <a:t>      </a:t>
            </a:r>
            <a:r>
              <a:rPr lang="da-DK" sz="1400" b="1" err="1">
                <a:latin typeface="Consolas" panose="020B0609020204030204" pitchFamily="49" charset="0"/>
              </a:rPr>
              <a:t>LotsOfWork</a:t>
            </a: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err="1">
                <a:latin typeface="Consolas" panose="020B0609020204030204" pitchFamily="49" charset="0"/>
              </a:rPr>
              <a:t>work</a:t>
            </a:r>
            <a:r>
              <a:rPr lang="da-DK" sz="1400" b="1">
                <a:latin typeface="Consolas" panose="020B0609020204030204" pitchFamily="49" charset="0"/>
              </a:rPr>
              <a:t> = new </a:t>
            </a:r>
            <a:r>
              <a:rPr lang="da-DK" sz="1400" b="1" err="1">
                <a:latin typeface="Consolas" panose="020B0609020204030204" pitchFamily="49" charset="0"/>
              </a:rPr>
              <a:t>LotsOfWork</a:t>
            </a:r>
            <a:r>
              <a:rPr lang="da-DK" sz="1400" b="1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>
                <a:latin typeface="Consolas" panose="020B0609020204030204" pitchFamily="49" charset="0"/>
              </a:rPr>
              <a:t>      Thread </a:t>
            </a:r>
            <a:r>
              <a:rPr lang="da-DK" sz="1400" b="1" err="1">
                <a:latin typeface="Consolas" panose="020B0609020204030204" pitchFamily="49" charset="0"/>
              </a:rPr>
              <a:t>myThread</a:t>
            </a:r>
            <a:r>
              <a:rPr lang="da-DK" sz="1400" b="1">
                <a:latin typeface="Consolas" panose="020B0609020204030204" pitchFamily="49" charset="0"/>
              </a:rPr>
              <a:t> = new Thread(</a:t>
            </a:r>
            <a:r>
              <a:rPr lang="da-DK" sz="1400" b="1" err="1">
                <a:latin typeface="Consolas" panose="020B0609020204030204" pitchFamily="49" charset="0"/>
              </a:rPr>
              <a:t>work.DoLotsOfWork</a:t>
            </a:r>
            <a:r>
              <a:rPr lang="da-DK" sz="1400" b="1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a-DK" sz="1400" b="1">
                <a:latin typeface="Consolas" panose="020B0609020204030204" pitchFamily="49" charset="0"/>
              </a:rPr>
              <a:t>      </a:t>
            </a:r>
            <a:r>
              <a:rPr lang="da-DK" sz="1400" b="1" err="1">
                <a:latin typeface="Consolas" panose="020B0609020204030204" pitchFamily="49" charset="0"/>
              </a:rPr>
              <a:t>myThread.Start</a:t>
            </a:r>
            <a:r>
              <a:rPr lang="da-DK" sz="1400" b="1">
                <a:latin typeface="Consolas" panose="020B0609020204030204" pitchFamily="49" charset="0"/>
              </a:rPr>
              <a:t>(50);</a:t>
            </a:r>
          </a:p>
          <a:p>
            <a:pPr marL="0" indent="0"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>
                <a:latin typeface="Consolas" panose="020B0609020204030204" pitchFamily="49" charset="0"/>
              </a:rPr>
              <a:t>      </a:t>
            </a:r>
            <a:r>
              <a:rPr lang="da-DK" sz="1400" b="1" err="1">
                <a:latin typeface="Consolas" panose="020B0609020204030204" pitchFamily="49" charset="0"/>
              </a:rPr>
              <a:t>myThread.Join</a:t>
            </a:r>
            <a:r>
              <a:rPr lang="da-DK" sz="1400" b="1">
                <a:latin typeface="Consolas" panose="020B0609020204030204" pitchFamily="49" charset="0"/>
              </a:rPr>
              <a:t>(1000); // </a:t>
            </a:r>
            <a:r>
              <a:rPr lang="da-DK" sz="1400" b="1" err="1">
                <a:latin typeface="Consolas" panose="020B0609020204030204" pitchFamily="49" charset="0"/>
              </a:rPr>
              <a:t>continue</a:t>
            </a: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err="1">
                <a:latin typeface="Consolas" panose="020B0609020204030204" pitchFamily="49" charset="0"/>
              </a:rPr>
              <a:t>if</a:t>
            </a:r>
            <a:r>
              <a:rPr lang="da-DK" sz="1400" b="1">
                <a:latin typeface="Consolas" panose="020B0609020204030204" pitchFamily="49" charset="0"/>
              </a:rPr>
              <a:t> not </a:t>
            </a:r>
            <a:r>
              <a:rPr lang="da-DK" sz="1400" b="1" err="1">
                <a:latin typeface="Consolas" panose="020B0609020204030204" pitchFamily="49" charset="0"/>
              </a:rPr>
              <a:t>joined</a:t>
            </a: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err="1">
                <a:latin typeface="Consolas" panose="020B0609020204030204" pitchFamily="49" charset="0"/>
              </a:rPr>
              <a:t>after</a:t>
            </a:r>
            <a:r>
              <a:rPr lang="da-DK" sz="1400" b="1">
                <a:latin typeface="Consolas" panose="020B0609020204030204" pitchFamily="49" charset="0"/>
              </a:rPr>
              <a:t> 1000 ms</a:t>
            </a:r>
          </a:p>
          <a:p>
            <a:pPr marL="0" indent="0">
              <a:buNone/>
            </a:pPr>
            <a:r>
              <a:rPr lang="da-DK" sz="1400" b="1">
                <a:latin typeface="Consolas" panose="020B0609020204030204" pitchFamily="49" charset="0"/>
              </a:rPr>
              <a:t>      </a:t>
            </a:r>
            <a:r>
              <a:rPr lang="da-DK" sz="1400" b="1" err="1">
                <a:latin typeface="Consolas" panose="020B0609020204030204" pitchFamily="49" charset="0"/>
              </a:rPr>
              <a:t>System.Console.WriteLine</a:t>
            </a:r>
            <a:r>
              <a:rPr lang="da-DK" sz="1400" b="1">
                <a:latin typeface="Consolas" panose="020B0609020204030204" pitchFamily="49" charset="0"/>
              </a:rPr>
              <a:t>("</a:t>
            </a:r>
            <a:r>
              <a:rPr lang="da-DK" sz="1400" b="1" err="1">
                <a:latin typeface="Consolas" panose="020B0609020204030204" pitchFamily="49" charset="0"/>
              </a:rPr>
              <a:t>Hello</a:t>
            </a:r>
            <a:r>
              <a:rPr lang="da-DK" sz="1400" b="1">
                <a:latin typeface="Consolas" panose="020B0609020204030204" pitchFamily="49" charset="0"/>
              </a:rPr>
              <a:t> from </a:t>
            </a:r>
            <a:r>
              <a:rPr lang="da-DK" sz="1400" b="1" err="1">
                <a:latin typeface="Consolas" panose="020B0609020204030204" pitchFamily="49" charset="0"/>
              </a:rPr>
              <a:t>main</a:t>
            </a:r>
            <a:r>
              <a:rPr lang="da-DK" sz="1400" b="1">
                <a:latin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>
                <a:latin typeface="Consolas" panose="020B0609020204030204" pitchFamily="49" charset="0"/>
              </a:rPr>
              <a:t>      </a:t>
            </a:r>
            <a:r>
              <a:rPr lang="da-DK" sz="1400" b="1" err="1">
                <a:latin typeface="Consolas" panose="020B0609020204030204" pitchFamily="49" charset="0"/>
              </a:rPr>
              <a:t>System.Console.ReadKey</a:t>
            </a:r>
            <a:r>
              <a:rPr lang="da-DK" sz="1400" b="1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da-DK" sz="1400" b="1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da-DK" sz="14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46898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 contras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465" y="-758636"/>
            <a:ext cx="12604930" cy="8375272"/>
          </a:xfrm>
          <a:prstGeom prst="rect">
            <a:avLst/>
          </a:prstGeom>
          <a:solidFill>
            <a:schemeClr val="tx1">
              <a:alpha val="43000"/>
            </a:schemeClr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a-DK" sz="540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Your</a:t>
            </a:r>
            <a:r>
              <a:rPr lang="da-DK" sz="540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540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turn</a:t>
            </a:r>
            <a:endParaRPr lang="da-DK" sz="5400">
              <a:ln w="127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da-DK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da-DK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da-DK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da-DK" sz="6000" b="1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Solve</a:t>
            </a:r>
            <a:r>
              <a:rPr lang="da-DK" sz="6000" b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6000" b="1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exercises</a:t>
            </a:r>
            <a:r>
              <a:rPr lang="da-DK" sz="6000" b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3, 4, and 5</a:t>
            </a:r>
          </a:p>
          <a:p>
            <a:pPr marL="0" indent="0" algn="ctr">
              <a:buNone/>
            </a:pPr>
            <a:endParaRPr lang="da-DK" sz="6000" b="1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da-DK" sz="4800" b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and </a:t>
            </a:r>
            <a:r>
              <a:rPr lang="da-DK" sz="4800" b="1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when</a:t>
            </a:r>
            <a:r>
              <a:rPr lang="da-DK" sz="4800" b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done, jump to the </a:t>
            </a:r>
            <a:r>
              <a:rPr lang="da-DK" sz="4800" b="1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advanced</a:t>
            </a:r>
            <a:r>
              <a:rPr lang="da-DK" sz="4800" b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4800" b="1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exercises</a:t>
            </a:r>
            <a:r>
              <a:rPr lang="da-DK" sz="4800" b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4800" b="1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if</a:t>
            </a:r>
            <a:r>
              <a:rPr lang="da-DK" sz="4800" b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4800" b="1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you</a:t>
            </a:r>
            <a:r>
              <a:rPr lang="da-DK" sz="4800" b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4800" b="1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want</a:t>
            </a:r>
            <a:r>
              <a:rPr lang="da-DK" sz="4800" b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to</a:t>
            </a:r>
          </a:p>
        </p:txBody>
      </p:sp>
    </p:spTree>
    <p:extLst>
      <p:ext uri="{BB962C8B-B14F-4D97-AF65-F5344CB8AC3E}">
        <p14:creationId xmlns:p14="http://schemas.microsoft.com/office/powerpoint/2010/main" val="2377728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C# </a:t>
            </a:r>
            <a:r>
              <a:rPr lang="da-DK" err="1"/>
              <a:t>threads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err="1"/>
              <a:t>Concurrency</a:t>
            </a:r>
            <a:endParaRPr lang="da-DK"/>
          </a:p>
          <a:p>
            <a:r>
              <a:rPr lang="da-DK" err="1"/>
              <a:t>Creating</a:t>
            </a:r>
            <a:r>
              <a:rPr lang="da-DK"/>
              <a:t> and </a:t>
            </a:r>
            <a:r>
              <a:rPr lang="da-DK" err="1"/>
              <a:t>starting</a:t>
            </a:r>
            <a:r>
              <a:rPr lang="da-DK"/>
              <a:t> </a:t>
            </a:r>
            <a:r>
              <a:rPr lang="da-DK" err="1"/>
              <a:t>threads</a:t>
            </a:r>
            <a:endParaRPr lang="da-DK"/>
          </a:p>
          <a:p>
            <a:r>
              <a:rPr lang="da-DK" err="1"/>
              <a:t>Suspending</a:t>
            </a:r>
            <a:r>
              <a:rPr lang="da-DK"/>
              <a:t>, </a:t>
            </a:r>
            <a:r>
              <a:rPr lang="da-DK" err="1"/>
              <a:t>resuming</a:t>
            </a:r>
            <a:r>
              <a:rPr lang="da-DK"/>
              <a:t> and stopping </a:t>
            </a:r>
            <a:r>
              <a:rPr lang="da-DK" err="1"/>
              <a:t>threads</a:t>
            </a:r>
            <a:r>
              <a:rPr lang="da-DK"/>
              <a:t> </a:t>
            </a:r>
          </a:p>
          <a:p>
            <a:r>
              <a:rPr lang="da-DK"/>
              <a:t>Background and </a:t>
            </a:r>
            <a:r>
              <a:rPr lang="da-DK" err="1"/>
              <a:t>foreground</a:t>
            </a:r>
            <a:r>
              <a:rPr lang="da-DK"/>
              <a:t> </a:t>
            </a:r>
            <a:r>
              <a:rPr lang="da-DK" err="1"/>
              <a:t>threads</a:t>
            </a:r>
            <a:endParaRPr lang="da-DK"/>
          </a:p>
          <a:p>
            <a:r>
              <a:rPr lang="da-DK"/>
              <a:t>Thread </a:t>
            </a:r>
            <a:r>
              <a:rPr lang="da-DK" err="1"/>
              <a:t>priorities</a:t>
            </a:r>
            <a:endParaRPr lang="da-DK"/>
          </a:p>
          <a:p>
            <a:r>
              <a:rPr lang="da-DK"/>
              <a:t>Threads and Windows Forms</a:t>
            </a:r>
          </a:p>
          <a:p>
            <a:pPr lvl="1"/>
            <a:r>
              <a:rPr lang="da-DK" err="1"/>
              <a:t>BackgroundWorker</a:t>
            </a:r>
            <a:endParaRPr lang="da-DK"/>
          </a:p>
          <a:p>
            <a:pPr lvl="1"/>
            <a:r>
              <a:rPr lang="da-DK" err="1"/>
              <a:t>InvokeRequired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57163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Background and </a:t>
            </a:r>
            <a:r>
              <a:rPr lang="da-DK" err="1"/>
              <a:t>foreground</a:t>
            </a:r>
            <a:r>
              <a:rPr lang="da-DK"/>
              <a:t> </a:t>
            </a:r>
            <a:r>
              <a:rPr lang="da-DK" err="1"/>
              <a:t>threads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1311965"/>
            <a:ext cx="5257800" cy="4864998"/>
          </a:xfrm>
        </p:spPr>
        <p:txBody>
          <a:bodyPr/>
          <a:lstStyle/>
          <a:p>
            <a:pPr marL="0" indent="0">
              <a:buNone/>
            </a:pPr>
            <a:r>
              <a:rPr lang="da-DK"/>
              <a:t>The program </a:t>
            </a:r>
            <a:r>
              <a:rPr lang="da-DK" err="1"/>
              <a:t>will</a:t>
            </a:r>
            <a:r>
              <a:rPr lang="da-DK"/>
              <a:t> </a:t>
            </a:r>
            <a:r>
              <a:rPr lang="da-DK" err="1"/>
              <a:t>now</a:t>
            </a:r>
            <a:r>
              <a:rPr lang="da-DK"/>
              <a:t> </a:t>
            </a:r>
            <a:r>
              <a:rPr lang="da-DK" err="1"/>
              <a:t>terminate</a:t>
            </a:r>
            <a:r>
              <a:rPr lang="da-DK"/>
              <a:t> </a:t>
            </a:r>
            <a:r>
              <a:rPr lang="da-DK" err="1"/>
              <a:t>instantly</a:t>
            </a:r>
            <a:r>
              <a:rPr lang="da-DK"/>
              <a:t>, </a:t>
            </a:r>
            <a:r>
              <a:rPr lang="da-DK" err="1"/>
              <a:t>when</a:t>
            </a:r>
            <a:r>
              <a:rPr lang="da-DK"/>
              <a:t> a </a:t>
            </a:r>
            <a:r>
              <a:rPr lang="da-DK" err="1"/>
              <a:t>key</a:t>
            </a:r>
            <a:r>
              <a:rPr lang="da-DK"/>
              <a:t> is </a:t>
            </a:r>
            <a:r>
              <a:rPr lang="da-DK" err="1"/>
              <a:t>pressed</a:t>
            </a:r>
            <a:r>
              <a:rPr lang="da-DK"/>
              <a:t>, </a:t>
            </a:r>
            <a:r>
              <a:rPr lang="da-DK" err="1"/>
              <a:t>because</a:t>
            </a:r>
            <a:r>
              <a:rPr lang="da-DK"/>
              <a:t> </a:t>
            </a:r>
            <a:r>
              <a:rPr lang="da-DK" err="1"/>
              <a:t>myThread</a:t>
            </a:r>
            <a:r>
              <a:rPr lang="da-DK"/>
              <a:t> is a </a:t>
            </a:r>
            <a:r>
              <a:rPr lang="da-DK" err="1"/>
              <a:t>background</a:t>
            </a:r>
            <a:r>
              <a:rPr lang="da-DK"/>
              <a:t> </a:t>
            </a:r>
            <a:r>
              <a:rPr lang="da-DK" err="1"/>
              <a:t>thread</a:t>
            </a:r>
            <a:r>
              <a:rPr lang="da-DK"/>
              <a:t>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42090" y="1303504"/>
            <a:ext cx="5543144" cy="5018273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class Program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</a:t>
            </a:r>
            <a:r>
              <a:rPr lang="da-DK" sz="1400" b="1" dirty="0" err="1">
                <a:latin typeface="Consolas" panose="020B0609020204030204" pitchFamily="49" charset="0"/>
              </a:rPr>
              <a:t>static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void</a:t>
            </a:r>
            <a:r>
              <a:rPr lang="da-DK" sz="1400" b="1" dirty="0">
                <a:latin typeface="Consolas" panose="020B0609020204030204" pitchFamily="49" charset="0"/>
              </a:rPr>
              <a:t> Main(</a:t>
            </a:r>
            <a:r>
              <a:rPr lang="da-DK" sz="1400" b="1" dirty="0" err="1">
                <a:latin typeface="Consolas" panose="020B0609020204030204" pitchFamily="49" charset="0"/>
              </a:rPr>
              <a:t>string</a:t>
            </a:r>
            <a:r>
              <a:rPr lang="da-DK" sz="1400" b="1" dirty="0">
                <a:latin typeface="Consolas" panose="020B0609020204030204" pitchFamily="49" charset="0"/>
              </a:rPr>
              <a:t>[] </a:t>
            </a:r>
            <a:r>
              <a:rPr lang="da-DK" sz="1400" b="1" dirty="0" err="1">
                <a:latin typeface="Consolas" panose="020B0609020204030204" pitchFamily="49" charset="0"/>
              </a:rPr>
              <a:t>args</a:t>
            </a:r>
            <a:r>
              <a:rPr lang="da-DK" sz="1400" b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LotsOfWork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work</a:t>
            </a:r>
            <a:r>
              <a:rPr lang="da-DK" sz="1400" b="1" dirty="0">
                <a:latin typeface="Consolas" panose="020B0609020204030204" pitchFamily="49" charset="0"/>
              </a:rPr>
              <a:t> = new </a:t>
            </a:r>
            <a:r>
              <a:rPr lang="da-DK" sz="1400" b="1" dirty="0" err="1">
                <a:latin typeface="Consolas" panose="020B0609020204030204" pitchFamily="49" charset="0"/>
              </a:rPr>
              <a:t>LotsOfWork</a:t>
            </a:r>
            <a:r>
              <a:rPr lang="da-DK" sz="14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Thread </a:t>
            </a:r>
            <a:r>
              <a:rPr lang="da-DK" sz="1400" b="1" dirty="0" err="1">
                <a:latin typeface="Consolas" panose="020B0609020204030204" pitchFamily="49" charset="0"/>
              </a:rPr>
              <a:t>myThread</a:t>
            </a:r>
            <a:r>
              <a:rPr lang="da-DK" sz="1400" b="1" dirty="0">
                <a:latin typeface="Consolas" panose="020B0609020204030204" pitchFamily="49" charset="0"/>
              </a:rPr>
              <a:t> = new Thread(</a:t>
            </a:r>
            <a:r>
              <a:rPr lang="da-DK" sz="1400" b="1" dirty="0" err="1">
                <a:latin typeface="Consolas" panose="020B0609020204030204" pitchFamily="49" charset="0"/>
              </a:rPr>
              <a:t>work.DoLotsOfWork</a:t>
            </a:r>
            <a:r>
              <a:rPr lang="da-DK" sz="1400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myThread.IsBackground</a:t>
            </a:r>
            <a:r>
              <a:rPr lang="da-DK" sz="1400" b="1" dirty="0">
                <a:latin typeface="Consolas" panose="020B0609020204030204" pitchFamily="49" charset="0"/>
              </a:rPr>
              <a:t> = true;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myThread.Start</a:t>
            </a:r>
            <a:r>
              <a:rPr lang="da-DK" sz="1400" b="1" dirty="0">
                <a:latin typeface="Consolas" panose="020B0609020204030204" pitchFamily="49" charset="0"/>
              </a:rPr>
              <a:t>(50);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System.Console.ReadKey</a:t>
            </a:r>
            <a:r>
              <a:rPr lang="da-DK" sz="14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046560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err="1"/>
              <a:t>Stopping</a:t>
            </a:r>
            <a:r>
              <a:rPr lang="da-DK"/>
              <a:t> a </a:t>
            </a:r>
            <a:r>
              <a:rPr lang="da-DK" err="1"/>
              <a:t>thread</a:t>
            </a:r>
            <a:r>
              <a:rPr lang="da-DK"/>
              <a:t> - </a:t>
            </a:r>
            <a:r>
              <a:rPr lang="da-DK" err="1"/>
              <a:t>gracefully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90" y="1303505"/>
            <a:ext cx="5543144" cy="5063428"/>
          </a:xfrm>
          <a:solidFill>
            <a:schemeClr val="bg2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a-DK" sz="1400" b="1">
                <a:latin typeface="Consolas" panose="020B0609020204030204" pitchFamily="49" charset="0"/>
              </a:rPr>
              <a:t>class Program</a:t>
            </a:r>
          </a:p>
          <a:p>
            <a:pPr marL="0" indent="0">
              <a:buNone/>
            </a:pPr>
            <a:r>
              <a:rPr lang="da-DK" sz="1400" b="1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1400" b="1">
                <a:latin typeface="Consolas" panose="020B0609020204030204" pitchFamily="49" charset="0"/>
              </a:rPr>
              <a:t>  </a:t>
            </a:r>
            <a:r>
              <a:rPr lang="da-DK" sz="1400" b="1" err="1">
                <a:latin typeface="Consolas" panose="020B0609020204030204" pitchFamily="49" charset="0"/>
              </a:rPr>
              <a:t>static</a:t>
            </a: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err="1">
                <a:latin typeface="Consolas" panose="020B0609020204030204" pitchFamily="49" charset="0"/>
              </a:rPr>
              <a:t>void</a:t>
            </a:r>
            <a:r>
              <a:rPr lang="da-DK" sz="1400" b="1">
                <a:latin typeface="Consolas" panose="020B0609020204030204" pitchFamily="49" charset="0"/>
              </a:rPr>
              <a:t> Main(</a:t>
            </a:r>
            <a:r>
              <a:rPr lang="da-DK" sz="1400" b="1" err="1">
                <a:latin typeface="Consolas" panose="020B0609020204030204" pitchFamily="49" charset="0"/>
              </a:rPr>
              <a:t>string</a:t>
            </a:r>
            <a:r>
              <a:rPr lang="da-DK" sz="1400" b="1">
                <a:latin typeface="Consolas" panose="020B0609020204030204" pitchFamily="49" charset="0"/>
              </a:rPr>
              <a:t>[] </a:t>
            </a:r>
            <a:r>
              <a:rPr lang="da-DK" sz="1400" b="1" err="1">
                <a:latin typeface="Consolas" panose="020B0609020204030204" pitchFamily="49" charset="0"/>
              </a:rPr>
              <a:t>args</a:t>
            </a:r>
            <a:r>
              <a:rPr lang="da-DK" sz="1400" b="1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da-DK" sz="1400" b="1">
                <a:latin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da-DK" sz="1400" b="1">
                <a:latin typeface="Consolas" panose="020B0609020204030204" pitchFamily="49" charset="0"/>
              </a:rPr>
              <a:t>      </a:t>
            </a:r>
            <a:r>
              <a:rPr lang="da-DK" sz="1400" b="1" err="1">
                <a:latin typeface="Consolas" panose="020B0609020204030204" pitchFamily="49" charset="0"/>
              </a:rPr>
              <a:t>LotsOfWork</a:t>
            </a: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err="1">
                <a:latin typeface="Consolas" panose="020B0609020204030204" pitchFamily="49" charset="0"/>
              </a:rPr>
              <a:t>work</a:t>
            </a:r>
            <a:r>
              <a:rPr lang="da-DK" sz="1400" b="1">
                <a:latin typeface="Consolas" panose="020B0609020204030204" pitchFamily="49" charset="0"/>
              </a:rPr>
              <a:t> = new </a:t>
            </a:r>
            <a:r>
              <a:rPr lang="da-DK" sz="1400" b="1" err="1">
                <a:latin typeface="Consolas" panose="020B0609020204030204" pitchFamily="49" charset="0"/>
              </a:rPr>
              <a:t>LotsOfWork</a:t>
            </a:r>
            <a:r>
              <a:rPr lang="da-DK" sz="1400" b="1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>
                <a:latin typeface="Consolas" panose="020B0609020204030204" pitchFamily="49" charset="0"/>
              </a:rPr>
              <a:t>      Thread </a:t>
            </a:r>
            <a:r>
              <a:rPr lang="da-DK" sz="1400" b="1" err="1">
                <a:latin typeface="Consolas" panose="020B0609020204030204" pitchFamily="49" charset="0"/>
              </a:rPr>
              <a:t>myThread</a:t>
            </a:r>
            <a:r>
              <a:rPr lang="da-DK" sz="1400" b="1">
                <a:latin typeface="Consolas" panose="020B0609020204030204" pitchFamily="49" charset="0"/>
              </a:rPr>
              <a:t> = new Thread(</a:t>
            </a:r>
            <a:r>
              <a:rPr lang="da-DK" sz="1400" b="1" err="1">
                <a:latin typeface="Consolas" panose="020B0609020204030204" pitchFamily="49" charset="0"/>
              </a:rPr>
              <a:t>work.DoLotsOfWork</a:t>
            </a:r>
            <a:r>
              <a:rPr lang="da-DK" sz="1400" b="1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a-DK" sz="1400" b="1">
                <a:latin typeface="Consolas" panose="020B0609020204030204" pitchFamily="49" charset="0"/>
              </a:rPr>
              <a:t>      </a:t>
            </a:r>
            <a:r>
              <a:rPr lang="da-DK" sz="1400" b="1" err="1">
                <a:latin typeface="Consolas" panose="020B0609020204030204" pitchFamily="49" charset="0"/>
              </a:rPr>
              <a:t>myThread.Start</a:t>
            </a:r>
            <a:r>
              <a:rPr lang="da-DK" sz="1400" b="1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>
                <a:latin typeface="Consolas" panose="020B0609020204030204" pitchFamily="49" charset="0"/>
              </a:rPr>
              <a:t>      </a:t>
            </a:r>
            <a:r>
              <a:rPr lang="da-DK" sz="1400" b="1" err="1">
                <a:latin typeface="Consolas" panose="020B0609020204030204" pitchFamily="49" charset="0"/>
              </a:rPr>
              <a:t>System.Console.ReadKey</a:t>
            </a:r>
            <a:r>
              <a:rPr lang="da-DK" sz="1400" b="1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da-DK" sz="1400" b="1">
                <a:latin typeface="Consolas" panose="020B0609020204030204" pitchFamily="49" charset="0"/>
              </a:rPr>
              <a:t>      </a:t>
            </a:r>
            <a:r>
              <a:rPr lang="da-DK" sz="1400" b="1" err="1">
                <a:latin typeface="Consolas" panose="020B0609020204030204" pitchFamily="49" charset="0"/>
              </a:rPr>
              <a:t>work.ShallStop</a:t>
            </a:r>
            <a:r>
              <a:rPr lang="da-DK" sz="1400" b="1">
                <a:latin typeface="Consolas" panose="020B0609020204030204" pitchFamily="49" charset="0"/>
              </a:rPr>
              <a:t> = true;</a:t>
            </a:r>
          </a:p>
          <a:p>
            <a:pPr marL="0" indent="0">
              <a:buNone/>
            </a:pPr>
            <a:r>
              <a:rPr lang="da-DK" sz="1400" b="1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da-DK" sz="14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0" y="1303505"/>
            <a:ext cx="5504234" cy="5063428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1400" b="1">
                <a:latin typeface="Consolas" panose="020B0609020204030204" pitchFamily="49" charset="0"/>
              </a:rPr>
              <a:t>public class </a:t>
            </a:r>
            <a:r>
              <a:rPr lang="da-DK" sz="1400" b="1" err="1">
                <a:latin typeface="Consolas" panose="020B0609020204030204" pitchFamily="49" charset="0"/>
              </a:rPr>
              <a:t>LotsOfWork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1400" b="1">
                <a:latin typeface="Consolas" panose="020B0609020204030204" pitchFamily="49" charset="0"/>
              </a:rPr>
              <a:t>  public </a:t>
            </a:r>
            <a:r>
              <a:rPr lang="da-DK" sz="1400" b="1" err="1">
                <a:latin typeface="Consolas" panose="020B0609020204030204" pitchFamily="49" charset="0"/>
              </a:rPr>
              <a:t>bool</a:t>
            </a: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err="1">
                <a:latin typeface="Consolas" panose="020B0609020204030204" pitchFamily="49" charset="0"/>
              </a:rPr>
              <a:t>ShallStop</a:t>
            </a:r>
            <a:r>
              <a:rPr lang="da-DK" sz="1400" b="1">
                <a:latin typeface="Consolas" panose="020B0609020204030204" pitchFamily="49" charset="0"/>
              </a:rPr>
              <a:t> { </a:t>
            </a:r>
            <a:r>
              <a:rPr lang="da-DK" sz="1400" b="1" err="1">
                <a:latin typeface="Consolas" panose="020B0609020204030204" pitchFamily="49" charset="0"/>
              </a:rPr>
              <a:t>get</a:t>
            </a:r>
            <a:r>
              <a:rPr lang="da-DK" sz="1400" b="1">
                <a:latin typeface="Consolas" panose="020B0609020204030204" pitchFamily="49" charset="0"/>
              </a:rPr>
              <a:t>; set; } = false;</a:t>
            </a:r>
          </a:p>
          <a:p>
            <a:pPr marL="0" indent="0">
              <a:buNone/>
            </a:pPr>
            <a:r>
              <a:rPr lang="da-DK" sz="1400" b="1">
                <a:latin typeface="Consolas" panose="020B0609020204030204" pitchFamily="49" charset="0"/>
              </a:rPr>
              <a:t>  public </a:t>
            </a:r>
            <a:r>
              <a:rPr lang="da-DK" sz="1400" b="1" err="1">
                <a:latin typeface="Consolas" panose="020B0609020204030204" pitchFamily="49" charset="0"/>
              </a:rPr>
              <a:t>void</a:t>
            </a: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err="1">
                <a:latin typeface="Consolas" panose="020B0609020204030204" pitchFamily="49" charset="0"/>
              </a:rPr>
              <a:t>DoLotsOfWork</a:t>
            </a:r>
            <a:r>
              <a:rPr lang="da-DK" sz="1400" b="1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da-DK" sz="1400" b="1">
                <a:latin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da-DK" sz="1400" b="1">
                <a:latin typeface="Consolas" panose="020B0609020204030204" pitchFamily="49" charset="0"/>
              </a:rPr>
              <a:t>     </a:t>
            </a:r>
            <a:r>
              <a:rPr lang="da-DK" sz="1400" b="1" err="1">
                <a:latin typeface="Consolas" panose="020B0609020204030204" pitchFamily="49" charset="0"/>
              </a:rPr>
              <a:t>int</a:t>
            </a: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err="1">
                <a:latin typeface="Consolas" panose="020B0609020204030204" pitchFamily="49" charset="0"/>
              </a:rPr>
              <a:t>iteration</a:t>
            </a:r>
            <a:r>
              <a:rPr lang="da-DK" sz="1400" b="1">
                <a:latin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r>
              <a:rPr lang="da-DK" sz="1400" b="1">
                <a:latin typeface="Consolas" panose="020B0609020204030204" pitchFamily="49" charset="0"/>
              </a:rPr>
              <a:t>     </a:t>
            </a:r>
            <a:r>
              <a:rPr lang="da-DK" sz="1400" b="1" err="1">
                <a:latin typeface="Consolas" panose="020B0609020204030204" pitchFamily="49" charset="0"/>
              </a:rPr>
              <a:t>while</a:t>
            </a:r>
            <a:r>
              <a:rPr lang="da-DK" sz="1400" b="1">
                <a:latin typeface="Consolas" panose="020B0609020204030204" pitchFamily="49" charset="0"/>
              </a:rPr>
              <a:t> (!</a:t>
            </a:r>
            <a:r>
              <a:rPr lang="da-DK" sz="1400" b="1" err="1">
                <a:latin typeface="Consolas" panose="020B0609020204030204" pitchFamily="49" charset="0"/>
              </a:rPr>
              <a:t>ShallStop</a:t>
            </a:r>
            <a:r>
              <a:rPr lang="da-DK" sz="1400" b="1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da-DK" sz="1400" b="1">
                <a:latin typeface="Consolas" panose="020B0609020204030204" pitchFamily="49" charset="0"/>
              </a:rPr>
              <a:t>     {</a:t>
            </a:r>
          </a:p>
          <a:p>
            <a:pPr marL="0" indent="0">
              <a:buNone/>
            </a:pPr>
            <a:r>
              <a:rPr lang="da-DK" sz="1400" b="1">
                <a:latin typeface="Consolas" panose="020B0609020204030204" pitchFamily="49" charset="0"/>
              </a:rPr>
              <a:t>         </a:t>
            </a:r>
            <a:r>
              <a:rPr lang="da-DK" sz="1400" b="1" err="1">
                <a:latin typeface="Consolas" panose="020B0609020204030204" pitchFamily="49" charset="0"/>
              </a:rPr>
              <a:t>Console.WriteLine</a:t>
            </a:r>
            <a:r>
              <a:rPr lang="da-DK" sz="1400" b="1">
                <a:latin typeface="Consolas" panose="020B0609020204030204" pitchFamily="49" charset="0"/>
              </a:rPr>
              <a:t>("</a:t>
            </a:r>
            <a:r>
              <a:rPr lang="da-DK" sz="1400" b="1" err="1">
                <a:latin typeface="Consolas" panose="020B0609020204030204" pitchFamily="49" charset="0"/>
              </a:rPr>
              <a:t>iteration</a:t>
            </a:r>
            <a:r>
              <a:rPr lang="da-DK" sz="1400" b="1">
                <a:latin typeface="Consolas" panose="020B0609020204030204" pitchFamily="49" charset="0"/>
              </a:rPr>
              <a:t>: {0}", </a:t>
            </a:r>
            <a:r>
              <a:rPr lang="da-DK" sz="1400" b="1" err="1">
                <a:latin typeface="Consolas" panose="020B0609020204030204" pitchFamily="49" charset="0"/>
              </a:rPr>
              <a:t>iteration</a:t>
            </a:r>
            <a:r>
              <a:rPr lang="da-DK" sz="1400" b="1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a-DK" sz="1400" b="1">
                <a:latin typeface="Consolas" panose="020B0609020204030204" pitchFamily="49" charset="0"/>
              </a:rPr>
              <a:t>         </a:t>
            </a:r>
            <a:r>
              <a:rPr lang="da-DK" sz="1400" b="1" err="1">
                <a:latin typeface="Consolas" panose="020B0609020204030204" pitchFamily="49" charset="0"/>
              </a:rPr>
              <a:t>Thread.Sleep</a:t>
            </a:r>
            <a:r>
              <a:rPr lang="da-DK" sz="1400" b="1">
                <a:latin typeface="Consolas" panose="020B0609020204030204" pitchFamily="49" charset="0"/>
              </a:rPr>
              <a:t>(50); // 50 </a:t>
            </a:r>
            <a:r>
              <a:rPr lang="da-DK" sz="1400" b="1" err="1">
                <a:latin typeface="Consolas" panose="020B0609020204030204" pitchFamily="49" charset="0"/>
              </a:rPr>
              <a:t>milliseconds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>
                <a:latin typeface="Consolas" panose="020B0609020204030204" pitchFamily="49" charset="0"/>
              </a:rPr>
              <a:t>         </a:t>
            </a:r>
            <a:r>
              <a:rPr lang="da-DK" sz="1400" b="1" err="1">
                <a:latin typeface="Consolas" panose="020B0609020204030204" pitchFamily="49" charset="0"/>
              </a:rPr>
              <a:t>iteration</a:t>
            </a:r>
            <a:r>
              <a:rPr lang="da-DK" sz="1400" b="1">
                <a:latin typeface="Consolas" panose="020B0609020204030204" pitchFamily="49" charset="0"/>
              </a:rPr>
              <a:t>++;</a:t>
            </a:r>
          </a:p>
          <a:p>
            <a:pPr marL="0" indent="0">
              <a:buNone/>
            </a:pPr>
            <a:r>
              <a:rPr lang="da-DK" sz="1400" b="1">
                <a:latin typeface="Consolas" panose="020B0609020204030204" pitchFamily="49" charset="0"/>
              </a:rPr>
              <a:t>     }</a:t>
            </a:r>
          </a:p>
          <a:p>
            <a:pPr marL="0" indent="0">
              <a:buNone/>
            </a:pPr>
            <a:r>
              <a:rPr lang="da-DK" sz="1400" b="1">
                <a:latin typeface="Consolas" panose="020B0609020204030204" pitchFamily="49" charset="0"/>
              </a:rPr>
              <a:t>     </a:t>
            </a:r>
            <a:r>
              <a:rPr lang="da-DK" sz="1400" b="1" err="1">
                <a:latin typeface="Consolas" panose="020B0609020204030204" pitchFamily="49" charset="0"/>
              </a:rPr>
              <a:t>Console.WriteLine</a:t>
            </a:r>
            <a:r>
              <a:rPr lang="da-DK" sz="1400" b="1">
                <a:latin typeface="Consolas" panose="020B0609020204030204" pitchFamily="49" charset="0"/>
              </a:rPr>
              <a:t>("Thread is done!");</a:t>
            </a:r>
          </a:p>
          <a:p>
            <a:pPr marL="0" indent="0">
              <a:buNone/>
            </a:pPr>
            <a:r>
              <a:rPr lang="da-DK" sz="1400" b="1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da-DK" sz="14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68468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Aborting</a:t>
            </a:r>
            <a:r>
              <a:rPr lang="da-DK" dirty="0"/>
              <a:t> a </a:t>
            </a:r>
            <a:r>
              <a:rPr lang="da-DK" dirty="0" err="1"/>
              <a:t>thread</a:t>
            </a:r>
            <a:r>
              <a:rPr lang="da-DK" dirty="0"/>
              <a:t> (not so graceful)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90" y="1303505"/>
            <a:ext cx="5543144" cy="4380858"/>
          </a:xfrm>
          <a:solidFill>
            <a:schemeClr val="bg2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a-DK" sz="1200" b="1" dirty="0">
                <a:latin typeface="Consolas" panose="020B0609020204030204" pitchFamily="49" charset="0"/>
              </a:rPr>
              <a:t>class Program</a:t>
            </a:r>
          </a:p>
          <a:p>
            <a:pPr marL="0" indent="0">
              <a:buNone/>
            </a:pPr>
            <a:r>
              <a:rPr lang="da-DK" sz="12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1200" b="1" dirty="0">
                <a:latin typeface="Consolas" panose="020B0609020204030204" pitchFamily="49" charset="0"/>
              </a:rPr>
              <a:t>  </a:t>
            </a:r>
            <a:r>
              <a:rPr lang="da-DK" sz="1200" b="1" dirty="0" err="1">
                <a:latin typeface="Consolas" panose="020B0609020204030204" pitchFamily="49" charset="0"/>
              </a:rPr>
              <a:t>static</a:t>
            </a:r>
            <a:r>
              <a:rPr lang="da-DK" sz="1200" b="1" dirty="0">
                <a:latin typeface="Consolas" panose="020B0609020204030204" pitchFamily="49" charset="0"/>
              </a:rPr>
              <a:t> </a:t>
            </a:r>
            <a:r>
              <a:rPr lang="da-DK" sz="1200" b="1" dirty="0" err="1">
                <a:latin typeface="Consolas" panose="020B0609020204030204" pitchFamily="49" charset="0"/>
              </a:rPr>
              <a:t>void</a:t>
            </a:r>
            <a:r>
              <a:rPr lang="da-DK" sz="1200" b="1" dirty="0">
                <a:latin typeface="Consolas" panose="020B0609020204030204" pitchFamily="49" charset="0"/>
              </a:rPr>
              <a:t> Main(</a:t>
            </a:r>
            <a:r>
              <a:rPr lang="da-DK" sz="1200" b="1" dirty="0" err="1">
                <a:latin typeface="Consolas" panose="020B0609020204030204" pitchFamily="49" charset="0"/>
              </a:rPr>
              <a:t>string</a:t>
            </a:r>
            <a:r>
              <a:rPr lang="da-DK" sz="1200" b="1" dirty="0">
                <a:latin typeface="Consolas" panose="020B0609020204030204" pitchFamily="49" charset="0"/>
              </a:rPr>
              <a:t>[] </a:t>
            </a:r>
            <a:r>
              <a:rPr lang="da-DK" sz="1200" b="1" dirty="0" err="1">
                <a:latin typeface="Consolas" panose="020B0609020204030204" pitchFamily="49" charset="0"/>
              </a:rPr>
              <a:t>args</a:t>
            </a:r>
            <a:r>
              <a:rPr lang="da-DK" sz="1200" b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da-DK" sz="1200" b="1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da-DK" sz="1200" b="1" dirty="0">
                <a:latin typeface="Consolas" panose="020B0609020204030204" pitchFamily="49" charset="0"/>
              </a:rPr>
              <a:t>      </a:t>
            </a:r>
            <a:r>
              <a:rPr lang="da-DK" sz="1200" b="1" dirty="0" err="1">
                <a:latin typeface="Consolas" panose="020B0609020204030204" pitchFamily="49" charset="0"/>
              </a:rPr>
              <a:t>LotsOfWork</a:t>
            </a:r>
            <a:r>
              <a:rPr lang="da-DK" sz="1200" b="1" dirty="0">
                <a:latin typeface="Consolas" panose="020B0609020204030204" pitchFamily="49" charset="0"/>
              </a:rPr>
              <a:t> </a:t>
            </a:r>
            <a:r>
              <a:rPr lang="da-DK" sz="1200" b="1" dirty="0" err="1">
                <a:latin typeface="Consolas" panose="020B0609020204030204" pitchFamily="49" charset="0"/>
              </a:rPr>
              <a:t>work</a:t>
            </a:r>
            <a:r>
              <a:rPr lang="da-DK" sz="1200" b="1" dirty="0">
                <a:latin typeface="Consolas" panose="020B0609020204030204" pitchFamily="49" charset="0"/>
              </a:rPr>
              <a:t> = new </a:t>
            </a:r>
            <a:r>
              <a:rPr lang="da-DK" sz="1200" b="1" dirty="0" err="1">
                <a:latin typeface="Consolas" panose="020B0609020204030204" pitchFamily="49" charset="0"/>
              </a:rPr>
              <a:t>LotsOfWork</a:t>
            </a:r>
            <a:r>
              <a:rPr lang="da-DK" sz="12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da-DK" sz="12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200" b="1" dirty="0">
                <a:latin typeface="Consolas" panose="020B0609020204030204" pitchFamily="49" charset="0"/>
              </a:rPr>
              <a:t>      Thread </a:t>
            </a:r>
            <a:r>
              <a:rPr lang="da-DK" sz="1200" b="1" dirty="0" err="1">
                <a:latin typeface="Consolas" panose="020B0609020204030204" pitchFamily="49" charset="0"/>
              </a:rPr>
              <a:t>myThread</a:t>
            </a:r>
            <a:r>
              <a:rPr lang="da-DK" sz="1200" b="1" dirty="0">
                <a:latin typeface="Consolas" panose="020B0609020204030204" pitchFamily="49" charset="0"/>
              </a:rPr>
              <a:t> = new Thread(</a:t>
            </a:r>
            <a:r>
              <a:rPr lang="da-DK" sz="1200" b="1" dirty="0" err="1">
                <a:latin typeface="Consolas" panose="020B0609020204030204" pitchFamily="49" charset="0"/>
              </a:rPr>
              <a:t>work.DoLotsOfWork</a:t>
            </a:r>
            <a:r>
              <a:rPr lang="da-DK" sz="1200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a-DK" sz="1200" b="1" dirty="0">
                <a:latin typeface="Consolas" panose="020B0609020204030204" pitchFamily="49" charset="0"/>
              </a:rPr>
              <a:t>      </a:t>
            </a:r>
            <a:r>
              <a:rPr lang="da-DK" sz="1200" b="1" dirty="0" err="1">
                <a:latin typeface="Consolas" panose="020B0609020204030204" pitchFamily="49" charset="0"/>
              </a:rPr>
              <a:t>myThread.Start</a:t>
            </a:r>
            <a:r>
              <a:rPr lang="da-DK" sz="12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da-DK" sz="12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200" b="1" dirty="0">
                <a:latin typeface="Consolas" panose="020B0609020204030204" pitchFamily="49" charset="0"/>
              </a:rPr>
              <a:t>      </a:t>
            </a:r>
            <a:r>
              <a:rPr lang="da-DK" sz="1200" b="1" dirty="0" err="1">
                <a:latin typeface="Consolas" panose="020B0609020204030204" pitchFamily="49" charset="0"/>
              </a:rPr>
              <a:t>System.Console.ReadKey</a:t>
            </a:r>
            <a:r>
              <a:rPr lang="da-DK" sz="12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da-DK" sz="1200" b="1" dirty="0">
                <a:latin typeface="Consolas" panose="020B0609020204030204" pitchFamily="49" charset="0"/>
              </a:rPr>
              <a:t>      </a:t>
            </a:r>
            <a:r>
              <a:rPr lang="da-DK" sz="1200" b="1" dirty="0" err="1">
                <a:latin typeface="Consolas" panose="020B0609020204030204" pitchFamily="49" charset="0"/>
              </a:rPr>
              <a:t>myThread.Abort</a:t>
            </a:r>
            <a:r>
              <a:rPr lang="da-DK" sz="12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da-DK" sz="1200" b="1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da-DK" sz="12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0" y="1303505"/>
            <a:ext cx="5504234" cy="4380858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1200" b="1" dirty="0">
                <a:latin typeface="Consolas" panose="020B0609020204030204" pitchFamily="49" charset="0"/>
              </a:rPr>
              <a:t>public class </a:t>
            </a:r>
            <a:r>
              <a:rPr lang="da-DK" sz="1200" b="1" dirty="0" err="1">
                <a:latin typeface="Consolas" panose="020B0609020204030204" pitchFamily="49" charset="0"/>
              </a:rPr>
              <a:t>LotsOfWork</a:t>
            </a:r>
            <a:endParaRPr lang="da-DK" sz="12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2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1200" b="1" dirty="0">
                <a:latin typeface="Consolas" panose="020B0609020204030204" pitchFamily="49" charset="0"/>
              </a:rPr>
              <a:t>  public </a:t>
            </a:r>
            <a:r>
              <a:rPr lang="da-DK" sz="1200" b="1" dirty="0" err="1">
                <a:latin typeface="Consolas" panose="020B0609020204030204" pitchFamily="49" charset="0"/>
              </a:rPr>
              <a:t>bool</a:t>
            </a:r>
            <a:r>
              <a:rPr lang="da-DK" sz="1200" b="1" dirty="0">
                <a:latin typeface="Consolas" panose="020B0609020204030204" pitchFamily="49" charset="0"/>
              </a:rPr>
              <a:t> </a:t>
            </a:r>
            <a:r>
              <a:rPr lang="da-DK" sz="1200" b="1" dirty="0" err="1">
                <a:latin typeface="Consolas" panose="020B0609020204030204" pitchFamily="49" charset="0"/>
              </a:rPr>
              <a:t>ShallStop</a:t>
            </a:r>
            <a:r>
              <a:rPr lang="da-DK" sz="1200" b="1" dirty="0">
                <a:latin typeface="Consolas" panose="020B0609020204030204" pitchFamily="49" charset="0"/>
              </a:rPr>
              <a:t> { </a:t>
            </a:r>
            <a:r>
              <a:rPr lang="da-DK" sz="1200" b="1" dirty="0" err="1">
                <a:latin typeface="Consolas" panose="020B0609020204030204" pitchFamily="49" charset="0"/>
              </a:rPr>
              <a:t>get</a:t>
            </a:r>
            <a:r>
              <a:rPr lang="da-DK" sz="1200" b="1" dirty="0">
                <a:latin typeface="Consolas" panose="020B0609020204030204" pitchFamily="49" charset="0"/>
              </a:rPr>
              <a:t>; set; } = false;</a:t>
            </a:r>
          </a:p>
          <a:p>
            <a:pPr marL="0" indent="0">
              <a:buNone/>
            </a:pPr>
            <a:r>
              <a:rPr lang="da-DK" sz="1200" b="1" dirty="0">
                <a:latin typeface="Consolas" panose="020B0609020204030204" pitchFamily="49" charset="0"/>
              </a:rPr>
              <a:t>  public </a:t>
            </a:r>
            <a:r>
              <a:rPr lang="da-DK" sz="1200" b="1" dirty="0" err="1">
                <a:latin typeface="Consolas" panose="020B0609020204030204" pitchFamily="49" charset="0"/>
              </a:rPr>
              <a:t>void</a:t>
            </a:r>
            <a:r>
              <a:rPr lang="da-DK" sz="1200" b="1" dirty="0">
                <a:latin typeface="Consolas" panose="020B0609020204030204" pitchFamily="49" charset="0"/>
              </a:rPr>
              <a:t> </a:t>
            </a:r>
            <a:r>
              <a:rPr lang="da-DK" sz="1200" b="1" dirty="0" err="1">
                <a:latin typeface="Consolas" panose="020B0609020204030204" pitchFamily="49" charset="0"/>
              </a:rPr>
              <a:t>DoLotsOfWork</a:t>
            </a:r>
            <a:r>
              <a:rPr lang="da-DK" sz="1200" b="1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da-DK" sz="1200" b="1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da-DK" sz="1200" b="1" dirty="0">
                <a:latin typeface="Consolas" panose="020B0609020204030204" pitchFamily="49" charset="0"/>
              </a:rPr>
              <a:t>     </a:t>
            </a:r>
            <a:r>
              <a:rPr lang="da-DK" sz="1200" b="1" dirty="0" err="1">
                <a:latin typeface="Consolas" panose="020B0609020204030204" pitchFamily="49" charset="0"/>
              </a:rPr>
              <a:t>int</a:t>
            </a:r>
            <a:r>
              <a:rPr lang="da-DK" sz="1200" b="1" dirty="0">
                <a:latin typeface="Consolas" panose="020B0609020204030204" pitchFamily="49" charset="0"/>
              </a:rPr>
              <a:t> iteration = 0;</a:t>
            </a:r>
          </a:p>
          <a:p>
            <a:pPr marL="0" indent="0">
              <a:buNone/>
            </a:pPr>
            <a:r>
              <a:rPr lang="da-DK" sz="1200" b="1" dirty="0">
                <a:latin typeface="Consolas" panose="020B0609020204030204" pitchFamily="49" charset="0"/>
              </a:rPr>
              <a:t>     </a:t>
            </a:r>
            <a:r>
              <a:rPr lang="da-DK" sz="1200" b="1" dirty="0" err="1">
                <a:latin typeface="Consolas" panose="020B0609020204030204" pitchFamily="49" charset="0"/>
              </a:rPr>
              <a:t>while</a:t>
            </a:r>
            <a:r>
              <a:rPr lang="da-DK" sz="1200" b="1" dirty="0">
                <a:latin typeface="Consolas" panose="020B0609020204030204" pitchFamily="49" charset="0"/>
              </a:rPr>
              <a:t> (!</a:t>
            </a:r>
            <a:r>
              <a:rPr lang="da-DK" sz="1200" b="1" dirty="0" err="1">
                <a:latin typeface="Consolas" panose="020B0609020204030204" pitchFamily="49" charset="0"/>
              </a:rPr>
              <a:t>ShallStop</a:t>
            </a:r>
            <a:r>
              <a:rPr lang="da-DK" sz="1200" b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da-DK" sz="1200" b="1" dirty="0">
                <a:latin typeface="Consolas" panose="020B0609020204030204" pitchFamily="49" charset="0"/>
              </a:rPr>
              <a:t>     {</a:t>
            </a:r>
          </a:p>
          <a:p>
            <a:pPr marL="0" indent="0">
              <a:buNone/>
            </a:pPr>
            <a:r>
              <a:rPr lang="da-DK" sz="1200" b="1" dirty="0">
                <a:latin typeface="Consolas" panose="020B0609020204030204" pitchFamily="49" charset="0"/>
              </a:rPr>
              <a:t>         </a:t>
            </a:r>
            <a:r>
              <a:rPr lang="da-DK" sz="1200" b="1" dirty="0" err="1">
                <a:latin typeface="Consolas" panose="020B0609020204030204" pitchFamily="49" charset="0"/>
              </a:rPr>
              <a:t>Console.WriteLine</a:t>
            </a:r>
            <a:r>
              <a:rPr lang="da-DK" sz="1200" b="1" dirty="0">
                <a:latin typeface="Consolas" panose="020B0609020204030204" pitchFamily="49" charset="0"/>
              </a:rPr>
              <a:t>("iteration: {0}", iteration);</a:t>
            </a:r>
          </a:p>
          <a:p>
            <a:pPr marL="0" indent="0">
              <a:buNone/>
            </a:pPr>
            <a:r>
              <a:rPr lang="da-DK" sz="1200" b="1" dirty="0">
                <a:latin typeface="Consolas" panose="020B0609020204030204" pitchFamily="49" charset="0"/>
              </a:rPr>
              <a:t>         </a:t>
            </a:r>
            <a:r>
              <a:rPr lang="da-DK" sz="1200" b="1" dirty="0" err="1">
                <a:latin typeface="Consolas" panose="020B0609020204030204" pitchFamily="49" charset="0"/>
              </a:rPr>
              <a:t>Thread.Sleep</a:t>
            </a:r>
            <a:r>
              <a:rPr lang="da-DK" sz="1200" b="1" dirty="0">
                <a:latin typeface="Consolas" panose="020B0609020204030204" pitchFamily="49" charset="0"/>
              </a:rPr>
              <a:t>(50); // 50 </a:t>
            </a:r>
            <a:r>
              <a:rPr lang="da-DK" sz="1200" b="1" dirty="0" err="1">
                <a:latin typeface="Consolas" panose="020B0609020204030204" pitchFamily="49" charset="0"/>
              </a:rPr>
              <a:t>milliseconds</a:t>
            </a:r>
            <a:endParaRPr lang="da-DK" sz="12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200" b="1" dirty="0">
                <a:latin typeface="Consolas" panose="020B0609020204030204" pitchFamily="49" charset="0"/>
              </a:rPr>
              <a:t>         iteration++;</a:t>
            </a:r>
          </a:p>
          <a:p>
            <a:pPr marL="0" indent="0">
              <a:buNone/>
            </a:pPr>
            <a:r>
              <a:rPr lang="da-DK" sz="1200" b="1" dirty="0">
                <a:latin typeface="Consolas" panose="020B0609020204030204" pitchFamily="49" charset="0"/>
              </a:rPr>
              <a:t>     }</a:t>
            </a:r>
          </a:p>
          <a:p>
            <a:pPr marL="0" indent="0">
              <a:buNone/>
            </a:pPr>
            <a:r>
              <a:rPr lang="da-DK" sz="1200" b="1" dirty="0">
                <a:latin typeface="Consolas" panose="020B0609020204030204" pitchFamily="49" charset="0"/>
              </a:rPr>
              <a:t>     </a:t>
            </a:r>
            <a:r>
              <a:rPr lang="da-DK" sz="1200" b="1" dirty="0" err="1">
                <a:latin typeface="Consolas" panose="020B0609020204030204" pitchFamily="49" charset="0"/>
              </a:rPr>
              <a:t>Console.WriteLine</a:t>
            </a:r>
            <a:r>
              <a:rPr lang="da-DK" sz="1200" b="1" dirty="0">
                <a:latin typeface="Consolas" panose="020B0609020204030204" pitchFamily="49" charset="0"/>
              </a:rPr>
              <a:t>("Thread is done!");</a:t>
            </a:r>
          </a:p>
          <a:p>
            <a:pPr marL="0" indent="0">
              <a:buNone/>
            </a:pPr>
            <a:r>
              <a:rPr lang="da-DK" sz="1200" b="1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da-DK" sz="12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98AB93-8C0B-E9F6-EBA1-8F188A823E82}"/>
              </a:ext>
            </a:extLst>
          </p:cNvPr>
          <p:cNvSpPr txBox="1"/>
          <p:nvPr/>
        </p:nvSpPr>
        <p:spPr>
          <a:xfrm>
            <a:off x="342090" y="5844619"/>
            <a:ext cx="11258144" cy="66930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GB" b="1" dirty="0">
                <a:latin typeface="Gill Sans MT" panose="020B0502020104020203" pitchFamily="34" charset="0"/>
              </a:rPr>
              <a:t>Obsolete:</a:t>
            </a:r>
            <a:r>
              <a:rPr lang="en-GB" dirty="0">
                <a:latin typeface="Gill Sans MT" panose="020B0502020104020203" pitchFamily="34" charset="0"/>
              </a:rPr>
              <a:t> From .NET 5.0 and will add a compile time warning. So close threads in gracefully</a:t>
            </a:r>
          </a:p>
        </p:txBody>
      </p:sp>
    </p:spTree>
    <p:extLst>
      <p:ext uri="{BB962C8B-B14F-4D97-AF65-F5344CB8AC3E}">
        <p14:creationId xmlns:p14="http://schemas.microsoft.com/office/powerpoint/2010/main" val="40141975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err="1"/>
              <a:t>Aborting</a:t>
            </a:r>
            <a:r>
              <a:rPr lang="da-DK"/>
              <a:t> a </a:t>
            </a:r>
            <a:r>
              <a:rPr lang="da-DK" err="1"/>
              <a:t>thread</a:t>
            </a:r>
            <a:r>
              <a:rPr lang="da-DK"/>
              <a:t> (not so graceful)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90" y="1303505"/>
            <a:ext cx="5543144" cy="5063428"/>
          </a:xfrm>
          <a:solidFill>
            <a:schemeClr val="bg2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a-DK" sz="1400" b="1">
                <a:latin typeface="Consolas" panose="020B0609020204030204" pitchFamily="49" charset="0"/>
              </a:rPr>
              <a:t>class Program</a:t>
            </a:r>
          </a:p>
          <a:p>
            <a:pPr marL="0" indent="0">
              <a:buNone/>
            </a:pPr>
            <a:r>
              <a:rPr lang="da-DK" sz="1400" b="1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1400" b="1">
                <a:latin typeface="Consolas" panose="020B0609020204030204" pitchFamily="49" charset="0"/>
              </a:rPr>
              <a:t>  </a:t>
            </a:r>
            <a:r>
              <a:rPr lang="da-DK" sz="1400" b="1" err="1">
                <a:latin typeface="Consolas" panose="020B0609020204030204" pitchFamily="49" charset="0"/>
              </a:rPr>
              <a:t>static</a:t>
            </a: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err="1">
                <a:latin typeface="Consolas" panose="020B0609020204030204" pitchFamily="49" charset="0"/>
              </a:rPr>
              <a:t>void</a:t>
            </a:r>
            <a:r>
              <a:rPr lang="da-DK" sz="1400" b="1">
                <a:latin typeface="Consolas" panose="020B0609020204030204" pitchFamily="49" charset="0"/>
              </a:rPr>
              <a:t> Main(</a:t>
            </a:r>
            <a:r>
              <a:rPr lang="da-DK" sz="1400" b="1" err="1">
                <a:latin typeface="Consolas" panose="020B0609020204030204" pitchFamily="49" charset="0"/>
              </a:rPr>
              <a:t>string</a:t>
            </a:r>
            <a:r>
              <a:rPr lang="da-DK" sz="1400" b="1">
                <a:latin typeface="Consolas" panose="020B0609020204030204" pitchFamily="49" charset="0"/>
              </a:rPr>
              <a:t>[] </a:t>
            </a:r>
            <a:r>
              <a:rPr lang="da-DK" sz="1400" b="1" err="1">
                <a:latin typeface="Consolas" panose="020B0609020204030204" pitchFamily="49" charset="0"/>
              </a:rPr>
              <a:t>args</a:t>
            </a:r>
            <a:r>
              <a:rPr lang="da-DK" sz="1400" b="1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da-DK" sz="1400" b="1">
                <a:latin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da-DK" sz="1400" b="1">
                <a:latin typeface="Consolas" panose="020B0609020204030204" pitchFamily="49" charset="0"/>
              </a:rPr>
              <a:t>      </a:t>
            </a:r>
            <a:r>
              <a:rPr lang="da-DK" sz="1400" b="1" err="1">
                <a:latin typeface="Consolas" panose="020B0609020204030204" pitchFamily="49" charset="0"/>
              </a:rPr>
              <a:t>LotsOfWork</a:t>
            </a: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err="1">
                <a:latin typeface="Consolas" panose="020B0609020204030204" pitchFamily="49" charset="0"/>
              </a:rPr>
              <a:t>work</a:t>
            </a:r>
            <a:r>
              <a:rPr lang="da-DK" sz="1400" b="1">
                <a:latin typeface="Consolas" panose="020B0609020204030204" pitchFamily="49" charset="0"/>
              </a:rPr>
              <a:t> = new </a:t>
            </a:r>
            <a:r>
              <a:rPr lang="da-DK" sz="1400" b="1" err="1">
                <a:latin typeface="Consolas" panose="020B0609020204030204" pitchFamily="49" charset="0"/>
              </a:rPr>
              <a:t>LotsOfWork</a:t>
            </a:r>
            <a:r>
              <a:rPr lang="da-DK" sz="1400" b="1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>
                <a:latin typeface="Consolas" panose="020B0609020204030204" pitchFamily="49" charset="0"/>
              </a:rPr>
              <a:t>      Thread </a:t>
            </a:r>
            <a:r>
              <a:rPr lang="da-DK" sz="1400" b="1" err="1">
                <a:latin typeface="Consolas" panose="020B0609020204030204" pitchFamily="49" charset="0"/>
              </a:rPr>
              <a:t>myThread</a:t>
            </a:r>
            <a:r>
              <a:rPr lang="da-DK" sz="1400" b="1">
                <a:latin typeface="Consolas" panose="020B0609020204030204" pitchFamily="49" charset="0"/>
              </a:rPr>
              <a:t> = new Thread(</a:t>
            </a:r>
            <a:r>
              <a:rPr lang="da-DK" sz="1400" b="1" err="1">
                <a:latin typeface="Consolas" panose="020B0609020204030204" pitchFamily="49" charset="0"/>
              </a:rPr>
              <a:t>work.DoLotsOfWork</a:t>
            </a:r>
            <a:r>
              <a:rPr lang="da-DK" sz="1400" b="1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a-DK" sz="1400" b="1">
                <a:latin typeface="Consolas" panose="020B0609020204030204" pitchFamily="49" charset="0"/>
              </a:rPr>
              <a:t>      </a:t>
            </a:r>
            <a:r>
              <a:rPr lang="da-DK" sz="1400" b="1" err="1">
                <a:latin typeface="Consolas" panose="020B0609020204030204" pitchFamily="49" charset="0"/>
              </a:rPr>
              <a:t>myThread.Start</a:t>
            </a:r>
            <a:r>
              <a:rPr lang="da-DK" sz="1400" b="1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>
                <a:latin typeface="Consolas" panose="020B0609020204030204" pitchFamily="49" charset="0"/>
              </a:rPr>
              <a:t>      </a:t>
            </a:r>
            <a:r>
              <a:rPr lang="da-DK" sz="1400" b="1" err="1">
                <a:latin typeface="Consolas" panose="020B0609020204030204" pitchFamily="49" charset="0"/>
              </a:rPr>
              <a:t>System.Console.ReadKey</a:t>
            </a:r>
            <a:r>
              <a:rPr lang="da-DK" sz="1400" b="1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da-DK" sz="1400" b="1">
                <a:latin typeface="Consolas" panose="020B0609020204030204" pitchFamily="49" charset="0"/>
              </a:rPr>
              <a:t>      </a:t>
            </a:r>
            <a:r>
              <a:rPr lang="da-DK" sz="1400" b="1" err="1">
                <a:latin typeface="Consolas" panose="020B0609020204030204" pitchFamily="49" charset="0"/>
              </a:rPr>
              <a:t>myThread.Abort</a:t>
            </a:r>
            <a:r>
              <a:rPr lang="da-DK" sz="1400" b="1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da-DK" sz="1400" b="1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da-DK" sz="14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0" y="1311965"/>
            <a:ext cx="5257800" cy="505496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a-DK" err="1"/>
              <a:t>Avoid</a:t>
            </a:r>
            <a:r>
              <a:rPr lang="da-DK"/>
              <a:t> Abort() </a:t>
            </a:r>
            <a:r>
              <a:rPr lang="da-DK" err="1"/>
              <a:t>if</a:t>
            </a:r>
            <a:r>
              <a:rPr lang="da-DK"/>
              <a:t> </a:t>
            </a:r>
            <a:r>
              <a:rPr lang="da-DK" err="1"/>
              <a:t>you</a:t>
            </a:r>
            <a:r>
              <a:rPr lang="da-DK"/>
              <a:t> </a:t>
            </a:r>
            <a:r>
              <a:rPr lang="da-DK" err="1"/>
              <a:t>can</a:t>
            </a:r>
            <a:r>
              <a:rPr lang="da-DK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a-DK"/>
          </a:p>
          <a:p>
            <a:pPr marL="0" indent="0">
              <a:buFont typeface="Arial" panose="020B0604020202020204" pitchFamily="34" charset="0"/>
              <a:buNone/>
            </a:pPr>
            <a:r>
              <a:rPr lang="da-DK"/>
              <a:t>Abort() </a:t>
            </a:r>
            <a:r>
              <a:rPr lang="da-DK" err="1"/>
              <a:t>throws</a:t>
            </a:r>
            <a:r>
              <a:rPr lang="da-DK"/>
              <a:t> an </a:t>
            </a:r>
            <a:r>
              <a:rPr lang="da-DK" err="1"/>
              <a:t>exception</a:t>
            </a:r>
            <a:r>
              <a:rPr lang="da-DK"/>
              <a:t> on the </a:t>
            </a:r>
            <a:r>
              <a:rPr lang="da-DK" err="1"/>
              <a:t>thread</a:t>
            </a:r>
            <a:r>
              <a:rPr lang="da-DK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a-DK"/>
          </a:p>
          <a:p>
            <a:pPr marL="0" indent="0">
              <a:buFont typeface="Arial" panose="020B0604020202020204" pitchFamily="34" charset="0"/>
              <a:buNone/>
            </a:pPr>
            <a:r>
              <a:rPr lang="da-DK" err="1"/>
              <a:t>You</a:t>
            </a:r>
            <a:r>
              <a:rPr lang="da-DK"/>
              <a:t> </a:t>
            </a:r>
            <a:r>
              <a:rPr lang="da-DK" err="1"/>
              <a:t>don’t</a:t>
            </a:r>
            <a:r>
              <a:rPr lang="da-DK"/>
              <a:t> </a:t>
            </a:r>
            <a:r>
              <a:rPr lang="da-DK" err="1"/>
              <a:t>know</a:t>
            </a:r>
            <a:r>
              <a:rPr lang="da-DK"/>
              <a:t> </a:t>
            </a:r>
            <a:r>
              <a:rPr lang="da-DK" err="1"/>
              <a:t>what</a:t>
            </a:r>
            <a:r>
              <a:rPr lang="da-DK"/>
              <a:t> the </a:t>
            </a:r>
            <a:r>
              <a:rPr lang="da-DK" err="1"/>
              <a:t>thread</a:t>
            </a:r>
            <a:r>
              <a:rPr lang="da-DK"/>
              <a:t> </a:t>
            </a:r>
            <a:r>
              <a:rPr lang="da-DK" err="1"/>
              <a:t>was</a:t>
            </a:r>
            <a:r>
              <a:rPr lang="da-DK"/>
              <a:t> </a:t>
            </a:r>
            <a:r>
              <a:rPr lang="da-DK" err="1"/>
              <a:t>doing</a:t>
            </a:r>
            <a:r>
              <a:rPr lang="da-DK"/>
              <a:t>, </a:t>
            </a:r>
            <a:r>
              <a:rPr lang="da-DK" err="1"/>
              <a:t>when</a:t>
            </a:r>
            <a:r>
              <a:rPr lang="da-DK"/>
              <a:t> it </a:t>
            </a:r>
            <a:r>
              <a:rPr lang="da-DK" err="1"/>
              <a:t>was</a:t>
            </a:r>
            <a:r>
              <a:rPr lang="da-DK"/>
              <a:t> </a:t>
            </a:r>
            <a:r>
              <a:rPr lang="da-DK" err="1"/>
              <a:t>aborted</a:t>
            </a:r>
            <a:r>
              <a:rPr lang="da-DK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a-DK"/>
          </a:p>
          <a:p>
            <a:pPr marL="0" indent="0">
              <a:buFont typeface="Arial" panose="020B0604020202020204" pitchFamily="34" charset="0"/>
              <a:buNone/>
            </a:pPr>
            <a:r>
              <a:rPr lang="da-DK"/>
              <a:t>The </a:t>
            </a:r>
            <a:r>
              <a:rPr lang="da-DK" err="1"/>
              <a:t>exception</a:t>
            </a:r>
            <a:r>
              <a:rPr lang="da-DK"/>
              <a:t> </a:t>
            </a:r>
            <a:r>
              <a:rPr lang="da-DK" err="1"/>
              <a:t>can</a:t>
            </a:r>
            <a:r>
              <a:rPr lang="da-DK"/>
              <a:t> </a:t>
            </a:r>
            <a:r>
              <a:rPr lang="da-DK" err="1"/>
              <a:t>be</a:t>
            </a:r>
            <a:r>
              <a:rPr lang="da-DK"/>
              <a:t> </a:t>
            </a:r>
            <a:r>
              <a:rPr lang="da-DK" err="1"/>
              <a:t>caught</a:t>
            </a:r>
            <a:r>
              <a:rPr lang="da-DK"/>
              <a:t> by the </a:t>
            </a:r>
            <a:r>
              <a:rPr lang="da-DK" err="1"/>
              <a:t>thread</a:t>
            </a:r>
            <a:r>
              <a:rPr lang="da-DK"/>
              <a:t> (and the </a:t>
            </a:r>
            <a:r>
              <a:rPr lang="da-DK" err="1"/>
              <a:t>thread</a:t>
            </a:r>
            <a:r>
              <a:rPr lang="da-DK"/>
              <a:t> </a:t>
            </a:r>
            <a:r>
              <a:rPr lang="da-DK" err="1"/>
              <a:t>keeps</a:t>
            </a:r>
            <a:r>
              <a:rPr lang="da-DK"/>
              <a:t> </a:t>
            </a:r>
            <a:r>
              <a:rPr lang="da-DK" err="1"/>
              <a:t>running</a:t>
            </a:r>
            <a:r>
              <a:rPr lang="da-DK"/>
              <a:t>...).</a:t>
            </a:r>
          </a:p>
        </p:txBody>
      </p:sp>
    </p:spTree>
    <p:extLst>
      <p:ext uri="{BB962C8B-B14F-4D97-AF65-F5344CB8AC3E}">
        <p14:creationId xmlns:p14="http://schemas.microsoft.com/office/powerpoint/2010/main" val="26189309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890" y="-478552"/>
            <a:ext cx="10142220" cy="61613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>
                <a:solidFill>
                  <a:schemeClr val="bg1"/>
                </a:solidFill>
              </a:rPr>
              <a:t>Thread </a:t>
            </a:r>
            <a:r>
              <a:rPr lang="da-DK" err="1">
                <a:solidFill>
                  <a:schemeClr val="bg1"/>
                </a:solidFill>
              </a:rPr>
              <a:t>priorities</a:t>
            </a:r>
            <a:r>
              <a:rPr lang="da-DK">
                <a:solidFill>
                  <a:schemeClr val="bg1"/>
                </a:solidFill>
              </a:rPr>
              <a:t> - </a:t>
            </a:r>
            <a:r>
              <a:rPr lang="da-DK" err="1">
                <a:solidFill>
                  <a:schemeClr val="bg1"/>
                </a:solidFill>
              </a:rPr>
              <a:t>Danger</a:t>
            </a:r>
            <a:r>
              <a:rPr lang="da-DK">
                <a:solidFill>
                  <a:schemeClr val="bg1"/>
                </a:solidFill>
              </a:rPr>
              <a:t>, </a:t>
            </a:r>
            <a:r>
              <a:rPr lang="da-DK" err="1">
                <a:solidFill>
                  <a:schemeClr val="bg1"/>
                </a:solidFill>
              </a:rPr>
              <a:t>beware</a:t>
            </a:r>
            <a:r>
              <a:rPr lang="da-DK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007796"/>
            <a:ext cx="10515600" cy="233453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da-DK" sz="3600" b="1">
              <a:ln w="127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da-DK" sz="3600" b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The .NET </a:t>
            </a:r>
            <a:r>
              <a:rPr lang="da-DK" sz="3600" b="1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scheduler</a:t>
            </a:r>
            <a:r>
              <a:rPr lang="da-DK" sz="3600" b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3600" b="1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uses</a:t>
            </a:r>
            <a:r>
              <a:rPr lang="da-DK" sz="3600" b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3600" b="1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thread</a:t>
            </a:r>
            <a:r>
              <a:rPr lang="da-DK" sz="3600" b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3600" b="1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priorities</a:t>
            </a:r>
            <a:r>
              <a:rPr lang="da-DK" sz="3600" b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3600" b="1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when</a:t>
            </a:r>
            <a:r>
              <a:rPr lang="da-DK" sz="3600" b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3600" b="1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deciding</a:t>
            </a:r>
            <a:r>
              <a:rPr lang="da-DK" sz="3600" b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3600" b="1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which</a:t>
            </a:r>
            <a:r>
              <a:rPr lang="da-DK" sz="3600" b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3600" b="1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thread</a:t>
            </a:r>
            <a:r>
              <a:rPr lang="da-DK" sz="3600" b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to run.</a:t>
            </a:r>
          </a:p>
          <a:p>
            <a:pPr marL="0" indent="0">
              <a:buNone/>
            </a:pPr>
            <a:r>
              <a:rPr lang="da-DK" sz="3600" b="1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You</a:t>
            </a:r>
            <a:r>
              <a:rPr lang="da-DK" sz="3600" b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3600" b="1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almost</a:t>
            </a:r>
            <a:r>
              <a:rPr lang="da-DK" sz="3600" b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never </a:t>
            </a:r>
            <a:r>
              <a:rPr lang="da-DK" sz="3600" b="1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want</a:t>
            </a:r>
            <a:r>
              <a:rPr lang="da-DK" sz="3600" b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to </a:t>
            </a:r>
            <a:r>
              <a:rPr lang="da-DK" sz="3600" b="1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mess</a:t>
            </a:r>
            <a:r>
              <a:rPr lang="da-DK" sz="3600" b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with </a:t>
            </a:r>
            <a:r>
              <a:rPr lang="da-DK" sz="3600" b="1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this</a:t>
            </a:r>
            <a:r>
              <a:rPr lang="da-DK" sz="3600" b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. So </a:t>
            </a:r>
            <a:r>
              <a:rPr lang="da-DK" sz="3600" b="1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don’t</a:t>
            </a:r>
            <a:r>
              <a:rPr lang="da-DK" sz="3600" b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14516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 contras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465" y="-758636"/>
            <a:ext cx="12604930" cy="8375272"/>
          </a:xfrm>
          <a:prstGeom prst="rect">
            <a:avLst/>
          </a:prstGeom>
          <a:solidFill>
            <a:schemeClr val="tx1">
              <a:alpha val="43000"/>
            </a:schemeClr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a-DK" sz="540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Your</a:t>
            </a:r>
            <a:r>
              <a:rPr lang="da-DK" sz="540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540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turn</a:t>
            </a:r>
            <a:endParaRPr lang="da-DK" sz="5400">
              <a:ln w="127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da-DK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da-DK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da-DK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da-DK" sz="6000" b="1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Solve</a:t>
            </a:r>
            <a:r>
              <a:rPr lang="da-DK" sz="6000" b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6000" b="1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exercises</a:t>
            </a:r>
            <a:r>
              <a:rPr lang="da-DK" sz="6000" b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6, 7, and 8</a:t>
            </a:r>
          </a:p>
          <a:p>
            <a:pPr marL="0" indent="0" algn="ctr">
              <a:buNone/>
            </a:pPr>
            <a:endParaRPr lang="da-DK" sz="6000" b="1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da-DK" sz="4800" b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and </a:t>
            </a:r>
            <a:r>
              <a:rPr lang="da-DK" sz="4800" b="1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when</a:t>
            </a:r>
            <a:r>
              <a:rPr lang="da-DK" sz="4800" b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done, jump to the </a:t>
            </a:r>
            <a:r>
              <a:rPr lang="da-DK" sz="4800" b="1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advanced</a:t>
            </a:r>
            <a:r>
              <a:rPr lang="da-DK" sz="4800" b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4800" b="1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exercises</a:t>
            </a:r>
            <a:r>
              <a:rPr lang="da-DK" sz="4800" b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4800" b="1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if</a:t>
            </a:r>
            <a:r>
              <a:rPr lang="da-DK" sz="4800" b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4800" b="1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you</a:t>
            </a:r>
            <a:r>
              <a:rPr lang="da-DK" sz="4800" b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4800" b="1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want</a:t>
            </a:r>
            <a:r>
              <a:rPr lang="da-DK" sz="4800" b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to</a:t>
            </a:r>
          </a:p>
        </p:txBody>
      </p:sp>
    </p:spTree>
    <p:extLst>
      <p:ext uri="{BB962C8B-B14F-4D97-AF65-F5344CB8AC3E}">
        <p14:creationId xmlns:p14="http://schemas.microsoft.com/office/powerpoint/2010/main" val="8679258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Threads and Windows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69973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083754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References and image </a:t>
            </a:r>
            <a:r>
              <a:rPr lang="da-DK" err="1"/>
              <a:t>sources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sz="1800"/>
              <a:t>Images:</a:t>
            </a:r>
          </a:p>
          <a:p>
            <a:pPr marL="0" indent="0">
              <a:buNone/>
            </a:pPr>
            <a:r>
              <a:rPr lang="da-DK" sz="1800"/>
              <a:t>Down the </a:t>
            </a:r>
            <a:r>
              <a:rPr lang="da-DK" sz="1800" err="1"/>
              <a:t>rabbit</a:t>
            </a:r>
            <a:r>
              <a:rPr lang="da-DK" sz="1800"/>
              <a:t> hole: </a:t>
            </a:r>
            <a:r>
              <a:rPr lang="da-DK" sz="1800">
                <a:hlinkClick r:id="rId2"/>
              </a:rPr>
              <a:t>https://i.pinimg.com/originals/3b/a4/1c/3ba41c16b44edd7d9c5c9faeec965fad.gif</a:t>
            </a:r>
            <a:endParaRPr lang="da-DK" sz="1800"/>
          </a:p>
          <a:p>
            <a:pPr marL="0" indent="0">
              <a:buNone/>
            </a:pPr>
            <a:r>
              <a:rPr lang="da-DK" sz="1800"/>
              <a:t>Computer keyboard: </a:t>
            </a:r>
            <a:r>
              <a:rPr lang="da-DK" sz="1800">
                <a:hlinkClick r:id="rId3"/>
              </a:rPr>
              <a:t>http://stockmedia.cc/computing_technology/slides/DSD_8790.jpg</a:t>
            </a:r>
            <a:endParaRPr lang="da-DK" sz="1800"/>
          </a:p>
          <a:p>
            <a:pPr marL="0" indent="0">
              <a:buNone/>
            </a:pPr>
            <a:r>
              <a:rPr lang="da-DK" sz="1800" err="1"/>
              <a:t>Nuclear</a:t>
            </a:r>
            <a:r>
              <a:rPr lang="da-DK" sz="1800"/>
              <a:t> </a:t>
            </a:r>
            <a:r>
              <a:rPr lang="da-DK" sz="1800" err="1"/>
              <a:t>explosion</a:t>
            </a:r>
            <a:r>
              <a:rPr lang="da-DK" sz="1800"/>
              <a:t>: </a:t>
            </a:r>
            <a:r>
              <a:rPr lang="da-DK" sz="1800">
                <a:hlinkClick r:id="rId4"/>
              </a:rPr>
              <a:t>http://www.greenpeace.org/international/en/multimedia/photos/mushroom-cloud/</a:t>
            </a:r>
            <a:endParaRPr lang="da-DK" sz="1800"/>
          </a:p>
          <a:p>
            <a:pPr marL="0" indent="0">
              <a:buNone/>
            </a:pP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36927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err="1"/>
              <a:t>Concurrency</a:t>
            </a:r>
            <a:r>
              <a:rPr lang="da-DK"/>
              <a:t> – </a:t>
            </a:r>
            <a:r>
              <a:rPr lang="da-DK" err="1"/>
              <a:t>What</a:t>
            </a:r>
            <a:r>
              <a:rPr lang="da-DK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da-DK" sz="3200"/>
          </a:p>
          <a:p>
            <a:pPr marL="0" indent="0" algn="ctr">
              <a:buNone/>
            </a:pPr>
            <a:endParaRPr lang="da-DK" sz="3200"/>
          </a:p>
          <a:p>
            <a:pPr marL="0" indent="0" algn="ctr">
              <a:buNone/>
            </a:pPr>
            <a:r>
              <a:rPr lang="da-DK" sz="4000"/>
              <a:t>Things happening at the same time.</a:t>
            </a:r>
          </a:p>
          <a:p>
            <a:pPr marL="0" indent="0" algn="ctr">
              <a:buNone/>
            </a:pPr>
            <a:endParaRPr lang="da-DK" sz="3200"/>
          </a:p>
          <a:p>
            <a:pPr marL="0" indent="0" algn="ctr">
              <a:buNone/>
            </a:pPr>
            <a:endParaRPr lang="da-DK" sz="3200"/>
          </a:p>
          <a:p>
            <a:pPr marL="0" indent="0" algn="ctr">
              <a:buNone/>
            </a:pPr>
            <a:r>
              <a:rPr lang="da-DK" sz="3200"/>
              <a:t>(or </a:t>
            </a:r>
            <a:r>
              <a:rPr lang="da-DK" sz="3200" err="1"/>
              <a:t>switching</a:t>
            </a:r>
            <a:r>
              <a:rPr lang="da-DK" sz="3200"/>
              <a:t> tasks so fast, </a:t>
            </a:r>
            <a:r>
              <a:rPr lang="da-DK" sz="3200" err="1"/>
              <a:t>that</a:t>
            </a:r>
            <a:r>
              <a:rPr lang="da-DK" sz="3200"/>
              <a:t> </a:t>
            </a:r>
            <a:r>
              <a:rPr lang="da-DK" sz="3200" err="1"/>
              <a:t>we</a:t>
            </a:r>
            <a:r>
              <a:rPr lang="da-DK" sz="3200"/>
              <a:t> </a:t>
            </a:r>
            <a:r>
              <a:rPr lang="da-DK" sz="3200" err="1"/>
              <a:t>get</a:t>
            </a:r>
            <a:r>
              <a:rPr lang="da-DK" sz="3200"/>
              <a:t> the illusion </a:t>
            </a:r>
          </a:p>
          <a:p>
            <a:pPr marL="0" indent="0" algn="ctr">
              <a:buNone/>
            </a:pPr>
            <a:r>
              <a:rPr lang="da-DK" sz="3200"/>
              <a:t>of </a:t>
            </a:r>
            <a:r>
              <a:rPr lang="da-DK" sz="3200" err="1"/>
              <a:t>things</a:t>
            </a:r>
            <a:r>
              <a:rPr lang="da-DK" sz="3200"/>
              <a:t> happening at the same time)</a:t>
            </a:r>
          </a:p>
          <a:p>
            <a:pPr algn="ctr"/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2618521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625" y="943390"/>
            <a:ext cx="5238750" cy="390810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4844" y="5241928"/>
            <a:ext cx="7202312" cy="740106"/>
          </a:xfrm>
        </p:spPr>
        <p:txBody>
          <a:bodyPr>
            <a:noAutofit/>
          </a:bodyPr>
          <a:lstStyle/>
          <a:p>
            <a:pPr algn="ctr"/>
            <a:r>
              <a:rPr lang="da-DK" sz="4800" err="1">
                <a:solidFill>
                  <a:schemeClr val="bg1"/>
                </a:solidFill>
              </a:rPr>
              <a:t>Concurrency</a:t>
            </a:r>
            <a:r>
              <a:rPr lang="da-DK" sz="4800">
                <a:solidFill>
                  <a:schemeClr val="bg1"/>
                </a:solidFill>
              </a:rPr>
              <a:t> – </a:t>
            </a:r>
            <a:r>
              <a:rPr lang="da-DK" sz="4800" err="1">
                <a:solidFill>
                  <a:schemeClr val="bg1"/>
                </a:solidFill>
              </a:rPr>
              <a:t>Why</a:t>
            </a:r>
            <a:r>
              <a:rPr lang="da-DK" sz="480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01682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err="1"/>
              <a:t>Concurrency</a:t>
            </a:r>
            <a:r>
              <a:rPr lang="da-DK"/>
              <a:t> – </a:t>
            </a:r>
            <a:r>
              <a:rPr lang="da-DK" err="1"/>
              <a:t>Why</a:t>
            </a:r>
            <a:r>
              <a:rPr lang="da-DK"/>
              <a:t>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DE3543-AC15-FBC4-93CC-115AB5B85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157" y="3132965"/>
            <a:ext cx="7489686" cy="59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881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err="1"/>
              <a:t>Concurrency</a:t>
            </a:r>
            <a:r>
              <a:rPr lang="da-DK"/>
              <a:t>  - 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/>
              <a:t>Threads - </a:t>
            </a:r>
            <a:r>
              <a:rPr lang="da-DK" err="1"/>
              <a:t>today</a:t>
            </a:r>
            <a:r>
              <a:rPr lang="da-DK"/>
              <a:t> and </a:t>
            </a:r>
            <a:r>
              <a:rPr lang="da-DK" err="1"/>
              <a:t>next</a:t>
            </a:r>
            <a:r>
              <a:rPr lang="da-DK"/>
              <a:t> </a:t>
            </a:r>
            <a:r>
              <a:rPr lang="da-DK" err="1"/>
              <a:t>week</a:t>
            </a:r>
            <a:r>
              <a:rPr lang="da-DK"/>
              <a:t>(s)</a:t>
            </a:r>
          </a:p>
          <a:p>
            <a:pPr marL="0" indent="0">
              <a:buNone/>
            </a:pPr>
            <a:endParaRPr lang="da-DK"/>
          </a:p>
          <a:p>
            <a:pPr marL="0" indent="0">
              <a:buNone/>
            </a:pPr>
            <a:r>
              <a:rPr lang="da-DK"/>
              <a:t>Tasks – </a:t>
            </a:r>
            <a:r>
              <a:rPr lang="da-DK" err="1"/>
              <a:t>when</a:t>
            </a:r>
            <a:r>
              <a:rPr lang="da-DK"/>
              <a:t> </a:t>
            </a:r>
            <a:r>
              <a:rPr lang="da-DK" err="1"/>
              <a:t>you</a:t>
            </a:r>
            <a:r>
              <a:rPr lang="da-DK"/>
              <a:t> </a:t>
            </a:r>
            <a:r>
              <a:rPr lang="da-DK" err="1"/>
              <a:t>chose</a:t>
            </a:r>
            <a:r>
              <a:rPr lang="da-DK"/>
              <a:t> Software Design in </a:t>
            </a:r>
            <a:r>
              <a:rPr lang="da-DK" err="1"/>
              <a:t>your</a:t>
            </a:r>
            <a:r>
              <a:rPr lang="da-DK"/>
              <a:t> 6th semester</a:t>
            </a:r>
          </a:p>
        </p:txBody>
      </p:sp>
    </p:spTree>
    <p:extLst>
      <p:ext uri="{BB962C8B-B14F-4D97-AF65-F5344CB8AC3E}">
        <p14:creationId xmlns:p14="http://schemas.microsoft.com/office/powerpoint/2010/main" val="1217739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err="1"/>
              <a:t>Creating</a:t>
            </a:r>
            <a:r>
              <a:rPr lang="da-DK"/>
              <a:t> and </a:t>
            </a:r>
            <a:r>
              <a:rPr lang="da-DK" err="1"/>
              <a:t>starting</a:t>
            </a:r>
            <a:r>
              <a:rPr lang="da-DK"/>
              <a:t> </a:t>
            </a:r>
            <a:r>
              <a:rPr lang="da-DK" err="1"/>
              <a:t>threads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1055"/>
            <a:ext cx="7196847" cy="4591455"/>
          </a:xfrm>
          <a:solidFill>
            <a:schemeClr val="bg2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a-DK" sz="1800" b="1">
                <a:latin typeface="Consolas" panose="020B0609020204030204" pitchFamily="49" charset="0"/>
              </a:rPr>
              <a:t>public class </a:t>
            </a:r>
            <a:r>
              <a:rPr lang="da-DK" sz="1800" b="1" err="1">
                <a:latin typeface="Consolas" panose="020B0609020204030204" pitchFamily="49" charset="0"/>
              </a:rPr>
              <a:t>LotsOfWork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800" b="1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1800" b="1">
                <a:latin typeface="Consolas" panose="020B0609020204030204" pitchFamily="49" charset="0"/>
              </a:rPr>
              <a:t>    public </a:t>
            </a:r>
            <a:r>
              <a:rPr lang="da-DK" sz="1800" b="1" err="1">
                <a:latin typeface="Consolas" panose="020B0609020204030204" pitchFamily="49" charset="0"/>
              </a:rPr>
              <a:t>void</a:t>
            </a: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err="1">
                <a:latin typeface="Consolas" panose="020B0609020204030204" pitchFamily="49" charset="0"/>
              </a:rPr>
              <a:t>DoLotsOfWork</a:t>
            </a:r>
            <a:r>
              <a:rPr lang="da-DK" sz="1800" b="1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da-DK" sz="1800" b="1"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da-DK" sz="1800" b="1">
                <a:latin typeface="Consolas" panose="020B0609020204030204" pitchFamily="49" charset="0"/>
              </a:rPr>
              <a:t>        for (</a:t>
            </a:r>
            <a:r>
              <a:rPr lang="da-DK" sz="1800" b="1" err="1">
                <a:latin typeface="Consolas" panose="020B0609020204030204" pitchFamily="49" charset="0"/>
              </a:rPr>
              <a:t>int</a:t>
            </a:r>
            <a:r>
              <a:rPr lang="da-DK" sz="1800" b="1">
                <a:latin typeface="Consolas" panose="020B0609020204030204" pitchFamily="49" charset="0"/>
              </a:rPr>
              <a:t> i = 0; i &lt; 1000; i++)</a:t>
            </a:r>
          </a:p>
          <a:p>
            <a:pPr marL="0" indent="0">
              <a:buNone/>
            </a:pPr>
            <a:r>
              <a:rPr lang="da-DK" sz="1800" b="1"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da-DK" sz="1800" b="1">
                <a:latin typeface="Consolas" panose="020B0609020204030204" pitchFamily="49" charset="0"/>
              </a:rPr>
              <a:t>            // TODO: </a:t>
            </a:r>
            <a:r>
              <a:rPr lang="da-DK" sz="1800" b="1" err="1">
                <a:latin typeface="Consolas" panose="020B0609020204030204" pitchFamily="49" charset="0"/>
              </a:rPr>
              <a:t>add</a:t>
            </a:r>
            <a:r>
              <a:rPr lang="da-DK" sz="1800" b="1">
                <a:latin typeface="Consolas" panose="020B0609020204030204" pitchFamily="49" charset="0"/>
              </a:rPr>
              <a:t> a </a:t>
            </a:r>
            <a:r>
              <a:rPr lang="da-DK" sz="1800" b="1" err="1">
                <a:latin typeface="Consolas" panose="020B0609020204030204" pitchFamily="49" charset="0"/>
              </a:rPr>
              <a:t>lot</a:t>
            </a:r>
            <a:r>
              <a:rPr lang="da-DK" sz="1800" b="1">
                <a:latin typeface="Consolas" panose="020B0609020204030204" pitchFamily="49" charset="0"/>
              </a:rPr>
              <a:t> of </a:t>
            </a:r>
            <a:r>
              <a:rPr lang="da-DK" sz="1800" b="1" err="1">
                <a:latin typeface="Consolas" panose="020B0609020204030204" pitchFamily="49" charset="0"/>
              </a:rPr>
              <a:t>work</a:t>
            </a: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err="1">
                <a:latin typeface="Consolas" panose="020B0609020204030204" pitchFamily="49" charset="0"/>
              </a:rPr>
              <a:t>here</a:t>
            </a:r>
            <a:r>
              <a:rPr lang="da-DK" sz="1800" b="1">
                <a:latin typeface="Consolas" panose="020B0609020204030204" pitchFamily="49" charset="0"/>
              </a:rPr>
              <a:t>..</a:t>
            </a:r>
          </a:p>
          <a:p>
            <a:pPr marL="0" indent="0"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800" b="1">
                <a:latin typeface="Consolas" panose="020B0609020204030204" pitchFamily="49" charset="0"/>
              </a:rPr>
              <a:t>            </a:t>
            </a:r>
            <a:r>
              <a:rPr lang="da-DK" sz="1800" b="1" err="1">
                <a:latin typeface="Consolas" panose="020B0609020204030204" pitchFamily="49" charset="0"/>
              </a:rPr>
              <a:t>Console.WriteLine</a:t>
            </a:r>
            <a:r>
              <a:rPr lang="da-DK" sz="1800" b="1">
                <a:latin typeface="Consolas" panose="020B0609020204030204" pitchFamily="49" charset="0"/>
              </a:rPr>
              <a:t>("</a:t>
            </a:r>
            <a:r>
              <a:rPr lang="da-DK" sz="1800" b="1" err="1">
                <a:latin typeface="Consolas" panose="020B0609020204030204" pitchFamily="49" charset="0"/>
              </a:rPr>
              <a:t>iteration</a:t>
            </a:r>
            <a:r>
              <a:rPr lang="da-DK" sz="1800" b="1">
                <a:latin typeface="Consolas" panose="020B0609020204030204" pitchFamily="49" charset="0"/>
              </a:rPr>
              <a:t>: {0}", i);</a:t>
            </a:r>
          </a:p>
          <a:p>
            <a:pPr marL="0" indent="0">
              <a:buNone/>
            </a:pPr>
            <a:r>
              <a:rPr lang="da-DK" sz="1800" b="1"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da-DK" sz="1800" b="1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da-DK" sz="18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33045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err="1"/>
              <a:t>Creating</a:t>
            </a:r>
            <a:r>
              <a:rPr lang="da-DK"/>
              <a:t> and </a:t>
            </a:r>
            <a:r>
              <a:rPr lang="da-DK" err="1"/>
              <a:t>starting</a:t>
            </a:r>
            <a:r>
              <a:rPr lang="da-DK"/>
              <a:t> </a:t>
            </a:r>
            <a:r>
              <a:rPr lang="da-DK" err="1"/>
              <a:t>threads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1056"/>
            <a:ext cx="7371945" cy="4951378"/>
          </a:xfrm>
          <a:solidFill>
            <a:schemeClr val="bg2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a-DK" sz="1800" b="1">
                <a:latin typeface="Consolas" panose="020B0609020204030204" pitchFamily="49" charset="0"/>
              </a:rPr>
              <a:t>class Program</a:t>
            </a:r>
          </a:p>
          <a:p>
            <a:pPr marL="0" indent="0">
              <a:buNone/>
            </a:pPr>
            <a:r>
              <a:rPr lang="da-DK" sz="1800" b="1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1800" b="1">
                <a:latin typeface="Consolas" panose="020B0609020204030204" pitchFamily="49" charset="0"/>
              </a:rPr>
              <a:t>    </a:t>
            </a:r>
            <a:r>
              <a:rPr lang="da-DK" sz="1800" b="1" err="1">
                <a:latin typeface="Consolas" panose="020B0609020204030204" pitchFamily="49" charset="0"/>
              </a:rPr>
              <a:t>static</a:t>
            </a: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err="1">
                <a:latin typeface="Consolas" panose="020B0609020204030204" pitchFamily="49" charset="0"/>
              </a:rPr>
              <a:t>void</a:t>
            </a:r>
            <a:r>
              <a:rPr lang="da-DK" sz="1800" b="1">
                <a:latin typeface="Consolas" panose="020B0609020204030204" pitchFamily="49" charset="0"/>
              </a:rPr>
              <a:t> Main(</a:t>
            </a:r>
            <a:r>
              <a:rPr lang="da-DK" sz="1800" b="1" err="1">
                <a:latin typeface="Consolas" panose="020B0609020204030204" pitchFamily="49" charset="0"/>
              </a:rPr>
              <a:t>string</a:t>
            </a:r>
            <a:r>
              <a:rPr lang="da-DK" sz="1800" b="1">
                <a:latin typeface="Consolas" panose="020B0609020204030204" pitchFamily="49" charset="0"/>
              </a:rPr>
              <a:t>[] </a:t>
            </a:r>
            <a:r>
              <a:rPr lang="da-DK" sz="1800" b="1" err="1">
                <a:latin typeface="Consolas" panose="020B0609020204030204" pitchFamily="49" charset="0"/>
              </a:rPr>
              <a:t>args</a:t>
            </a:r>
            <a:r>
              <a:rPr lang="da-DK" sz="1800" b="1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da-DK" sz="1800" b="1"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da-DK" sz="1800" b="1">
                <a:latin typeface="Consolas" panose="020B0609020204030204" pitchFamily="49" charset="0"/>
              </a:rPr>
              <a:t>        </a:t>
            </a:r>
            <a:r>
              <a:rPr lang="da-DK" sz="1800" b="1" err="1">
                <a:latin typeface="Consolas" panose="020B0609020204030204" pitchFamily="49" charset="0"/>
              </a:rPr>
              <a:t>LotsOfWork</a:t>
            </a: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err="1">
                <a:latin typeface="Consolas" panose="020B0609020204030204" pitchFamily="49" charset="0"/>
              </a:rPr>
              <a:t>work</a:t>
            </a:r>
            <a:r>
              <a:rPr lang="da-DK" sz="1800" b="1">
                <a:latin typeface="Consolas" panose="020B0609020204030204" pitchFamily="49" charset="0"/>
              </a:rPr>
              <a:t> = new </a:t>
            </a:r>
            <a:r>
              <a:rPr lang="da-DK" sz="1800" b="1" err="1">
                <a:latin typeface="Consolas" panose="020B0609020204030204" pitchFamily="49" charset="0"/>
              </a:rPr>
              <a:t>LotsOfWork</a:t>
            </a:r>
            <a:r>
              <a:rPr lang="da-DK" sz="1800" b="1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800" b="1">
                <a:latin typeface="Consolas" panose="020B0609020204030204" pitchFamily="49" charset="0"/>
              </a:rPr>
              <a:t>        Thread </a:t>
            </a:r>
            <a:r>
              <a:rPr lang="da-DK" sz="1800" b="1" err="1">
                <a:latin typeface="Consolas" panose="020B0609020204030204" pitchFamily="49" charset="0"/>
              </a:rPr>
              <a:t>myThread</a:t>
            </a:r>
            <a:r>
              <a:rPr lang="da-DK" sz="1800" b="1">
                <a:latin typeface="Consolas" panose="020B0609020204030204" pitchFamily="49" charset="0"/>
              </a:rPr>
              <a:t> = new Thread(</a:t>
            </a:r>
            <a:r>
              <a:rPr lang="da-DK" sz="1800" b="1" err="1">
                <a:latin typeface="Consolas" panose="020B0609020204030204" pitchFamily="49" charset="0"/>
              </a:rPr>
              <a:t>work.DoLotsOfWork</a:t>
            </a:r>
            <a:r>
              <a:rPr lang="da-DK" sz="1800" b="1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a-DK" sz="1800" b="1">
                <a:latin typeface="Consolas" panose="020B0609020204030204" pitchFamily="49" charset="0"/>
              </a:rPr>
              <a:t>        </a:t>
            </a:r>
          </a:p>
          <a:p>
            <a:pPr marL="0" indent="0">
              <a:buNone/>
            </a:pPr>
            <a:r>
              <a:rPr lang="da-DK" sz="1800" b="1">
                <a:latin typeface="Consolas" panose="020B0609020204030204" pitchFamily="49" charset="0"/>
              </a:rPr>
              <a:t>        </a:t>
            </a:r>
            <a:r>
              <a:rPr lang="da-DK" sz="1800" b="1" err="1">
                <a:latin typeface="Consolas" panose="020B0609020204030204" pitchFamily="49" charset="0"/>
              </a:rPr>
              <a:t>myThread.Start</a:t>
            </a:r>
            <a:r>
              <a:rPr lang="da-DK" sz="1800" b="1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800" b="1">
                <a:latin typeface="Consolas" panose="020B0609020204030204" pitchFamily="49" charset="0"/>
              </a:rPr>
              <a:t>        </a:t>
            </a:r>
            <a:r>
              <a:rPr lang="da-DK" sz="1800" b="1" err="1">
                <a:latin typeface="Consolas" panose="020B0609020204030204" pitchFamily="49" charset="0"/>
              </a:rPr>
              <a:t>System.Console.ReadKey</a:t>
            </a:r>
            <a:r>
              <a:rPr lang="da-DK" sz="1800" b="1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da-DK" sz="1800" b="1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da-DK" sz="18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52527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err="1"/>
              <a:t>Creating</a:t>
            </a:r>
            <a:r>
              <a:rPr lang="da-DK"/>
              <a:t> and </a:t>
            </a:r>
            <a:r>
              <a:rPr lang="da-DK" err="1"/>
              <a:t>starting</a:t>
            </a:r>
            <a:r>
              <a:rPr lang="da-DK"/>
              <a:t> </a:t>
            </a:r>
            <a:r>
              <a:rPr lang="da-DK" err="1"/>
              <a:t>threads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90" y="1303505"/>
            <a:ext cx="5543144" cy="4679006"/>
          </a:xfrm>
          <a:solidFill>
            <a:schemeClr val="bg2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a-DK" sz="1400" b="1">
                <a:latin typeface="Consolas" panose="020B0609020204030204" pitchFamily="49" charset="0"/>
              </a:rPr>
              <a:t>class Program</a:t>
            </a:r>
          </a:p>
          <a:p>
            <a:pPr marL="0" indent="0">
              <a:buNone/>
            </a:pPr>
            <a:r>
              <a:rPr lang="da-DK" sz="1400" b="1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1400" b="1">
                <a:latin typeface="Consolas" panose="020B0609020204030204" pitchFamily="49" charset="0"/>
              </a:rPr>
              <a:t>  </a:t>
            </a:r>
            <a:r>
              <a:rPr lang="da-DK" sz="1400" b="1" err="1">
                <a:latin typeface="Consolas" panose="020B0609020204030204" pitchFamily="49" charset="0"/>
              </a:rPr>
              <a:t>static</a:t>
            </a: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err="1">
                <a:latin typeface="Consolas" panose="020B0609020204030204" pitchFamily="49" charset="0"/>
              </a:rPr>
              <a:t>void</a:t>
            </a:r>
            <a:r>
              <a:rPr lang="da-DK" sz="1400" b="1">
                <a:latin typeface="Consolas" panose="020B0609020204030204" pitchFamily="49" charset="0"/>
              </a:rPr>
              <a:t> Main(</a:t>
            </a:r>
            <a:r>
              <a:rPr lang="da-DK" sz="1400" b="1" err="1">
                <a:latin typeface="Consolas" panose="020B0609020204030204" pitchFamily="49" charset="0"/>
              </a:rPr>
              <a:t>string</a:t>
            </a:r>
            <a:r>
              <a:rPr lang="da-DK" sz="1400" b="1">
                <a:latin typeface="Consolas" panose="020B0609020204030204" pitchFamily="49" charset="0"/>
              </a:rPr>
              <a:t>[] </a:t>
            </a:r>
            <a:r>
              <a:rPr lang="da-DK" sz="1400" b="1" err="1">
                <a:latin typeface="Consolas" panose="020B0609020204030204" pitchFamily="49" charset="0"/>
              </a:rPr>
              <a:t>args</a:t>
            </a:r>
            <a:r>
              <a:rPr lang="da-DK" sz="1400" b="1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da-DK" sz="1400" b="1">
                <a:latin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da-DK" sz="1400" b="1">
                <a:latin typeface="Consolas" panose="020B0609020204030204" pitchFamily="49" charset="0"/>
              </a:rPr>
              <a:t>      </a:t>
            </a:r>
            <a:r>
              <a:rPr lang="da-DK" sz="1400" b="1" err="1">
                <a:latin typeface="Consolas" panose="020B0609020204030204" pitchFamily="49" charset="0"/>
              </a:rPr>
              <a:t>LotsOfWork</a:t>
            </a: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err="1">
                <a:latin typeface="Consolas" panose="020B0609020204030204" pitchFamily="49" charset="0"/>
              </a:rPr>
              <a:t>work</a:t>
            </a:r>
            <a:r>
              <a:rPr lang="da-DK" sz="1400" b="1">
                <a:latin typeface="Consolas" panose="020B0609020204030204" pitchFamily="49" charset="0"/>
              </a:rPr>
              <a:t> = new </a:t>
            </a:r>
            <a:r>
              <a:rPr lang="da-DK" sz="1400" b="1" err="1">
                <a:latin typeface="Consolas" panose="020B0609020204030204" pitchFamily="49" charset="0"/>
              </a:rPr>
              <a:t>LotsOfWork</a:t>
            </a:r>
            <a:r>
              <a:rPr lang="da-DK" sz="1400" b="1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>
                <a:latin typeface="Consolas" panose="020B0609020204030204" pitchFamily="49" charset="0"/>
              </a:rPr>
              <a:t>      Thread </a:t>
            </a:r>
            <a:r>
              <a:rPr lang="da-DK" sz="1400" b="1" err="1">
                <a:latin typeface="Consolas" panose="020B0609020204030204" pitchFamily="49" charset="0"/>
              </a:rPr>
              <a:t>myThread</a:t>
            </a:r>
            <a:r>
              <a:rPr lang="da-DK" sz="1400" b="1">
                <a:latin typeface="Consolas" panose="020B0609020204030204" pitchFamily="49" charset="0"/>
              </a:rPr>
              <a:t> = new Thread(</a:t>
            </a:r>
            <a:r>
              <a:rPr lang="da-DK" sz="1400" b="1" err="1">
                <a:latin typeface="Consolas" panose="020B0609020204030204" pitchFamily="49" charset="0"/>
              </a:rPr>
              <a:t>work.DoLotsOfWork</a:t>
            </a:r>
            <a:r>
              <a:rPr lang="da-DK" sz="1400" b="1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a-DK" sz="1400" b="1">
                <a:latin typeface="Consolas" panose="020B0609020204030204" pitchFamily="49" charset="0"/>
              </a:rPr>
              <a:t>        </a:t>
            </a:r>
          </a:p>
          <a:p>
            <a:pPr marL="0" indent="0">
              <a:buNone/>
            </a:pPr>
            <a:r>
              <a:rPr lang="da-DK" sz="1400" b="1">
                <a:latin typeface="Consolas" panose="020B0609020204030204" pitchFamily="49" charset="0"/>
              </a:rPr>
              <a:t>      </a:t>
            </a:r>
            <a:r>
              <a:rPr lang="da-DK" sz="1400" b="1" err="1">
                <a:latin typeface="Consolas" panose="020B0609020204030204" pitchFamily="49" charset="0"/>
              </a:rPr>
              <a:t>myThread.Start</a:t>
            </a:r>
            <a:r>
              <a:rPr lang="da-DK" sz="1400" b="1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>
                <a:latin typeface="Consolas" panose="020B0609020204030204" pitchFamily="49" charset="0"/>
              </a:rPr>
              <a:t>      </a:t>
            </a:r>
            <a:r>
              <a:rPr lang="da-DK" sz="1400" b="1" err="1">
                <a:latin typeface="Consolas" panose="020B0609020204030204" pitchFamily="49" charset="0"/>
              </a:rPr>
              <a:t>System.Console.ReadKey</a:t>
            </a:r>
            <a:r>
              <a:rPr lang="da-DK" sz="1400" b="1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da-DK" sz="1400" b="1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da-DK" sz="14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0" y="1303505"/>
            <a:ext cx="5504234" cy="4679006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a-DK" sz="1400" b="1">
                <a:latin typeface="Consolas" panose="020B0609020204030204" pitchFamily="49" charset="0"/>
              </a:rPr>
              <a:t>public class </a:t>
            </a:r>
            <a:r>
              <a:rPr lang="da-DK" sz="1400" b="1" err="1">
                <a:latin typeface="Consolas" panose="020B0609020204030204" pitchFamily="49" charset="0"/>
              </a:rPr>
              <a:t>LotsOfWork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1400" b="1"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1400" b="1">
                <a:latin typeface="Consolas" panose="020B0609020204030204" pitchFamily="49" charset="0"/>
              </a:rPr>
              <a:t>    public </a:t>
            </a:r>
            <a:r>
              <a:rPr lang="da-DK" sz="1400" b="1" err="1">
                <a:latin typeface="Consolas" panose="020B0609020204030204" pitchFamily="49" charset="0"/>
              </a:rPr>
              <a:t>void</a:t>
            </a: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err="1">
                <a:latin typeface="Consolas" panose="020B0609020204030204" pitchFamily="49" charset="0"/>
              </a:rPr>
              <a:t>DoLotsOfWork</a:t>
            </a:r>
            <a:r>
              <a:rPr lang="da-DK" sz="1400" b="1">
                <a:latin typeface="Consolas" panose="020B0609020204030204" pitchFamily="49" charset="0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1400" b="1">
                <a:latin typeface="Consolas" panose="020B0609020204030204" pitchFamily="49" charset="0"/>
              </a:rPr>
              <a:t>   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1400" b="1">
                <a:latin typeface="Consolas" panose="020B0609020204030204" pitchFamily="49" charset="0"/>
              </a:rPr>
              <a:t>        for (</a:t>
            </a:r>
            <a:r>
              <a:rPr lang="da-DK" sz="1400" b="1" err="1">
                <a:latin typeface="Consolas" panose="020B0609020204030204" pitchFamily="49" charset="0"/>
              </a:rPr>
              <a:t>int</a:t>
            </a:r>
            <a:r>
              <a:rPr lang="da-DK" sz="1400" b="1">
                <a:latin typeface="Consolas" panose="020B0609020204030204" pitchFamily="49" charset="0"/>
              </a:rPr>
              <a:t> i = 0; i &lt; 1000; i++)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1400" b="1">
                <a:latin typeface="Consolas" panose="020B0609020204030204" pitchFamily="49" charset="0"/>
              </a:rPr>
              <a:t>       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1400" b="1">
                <a:latin typeface="Consolas" panose="020B0609020204030204" pitchFamily="49" charset="0"/>
              </a:rPr>
              <a:t>            // TODO: </a:t>
            </a:r>
            <a:r>
              <a:rPr lang="da-DK" sz="1400" b="1" err="1">
                <a:latin typeface="Consolas" panose="020B0609020204030204" pitchFamily="49" charset="0"/>
              </a:rPr>
              <a:t>add</a:t>
            </a:r>
            <a:r>
              <a:rPr lang="da-DK" sz="1400" b="1">
                <a:latin typeface="Consolas" panose="020B0609020204030204" pitchFamily="49" charset="0"/>
              </a:rPr>
              <a:t> a </a:t>
            </a:r>
            <a:r>
              <a:rPr lang="da-DK" sz="1400" b="1" err="1">
                <a:latin typeface="Consolas" panose="020B0609020204030204" pitchFamily="49" charset="0"/>
              </a:rPr>
              <a:t>lot</a:t>
            </a:r>
            <a:r>
              <a:rPr lang="da-DK" sz="1400" b="1">
                <a:latin typeface="Consolas" panose="020B0609020204030204" pitchFamily="49" charset="0"/>
              </a:rPr>
              <a:t> of </a:t>
            </a:r>
            <a:r>
              <a:rPr lang="da-DK" sz="1400" b="1" err="1">
                <a:latin typeface="Consolas" panose="020B0609020204030204" pitchFamily="49" charset="0"/>
              </a:rPr>
              <a:t>work</a:t>
            </a: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err="1">
                <a:latin typeface="Consolas" panose="020B0609020204030204" pitchFamily="49" charset="0"/>
              </a:rPr>
              <a:t>here</a:t>
            </a:r>
            <a:r>
              <a:rPr lang="da-DK" sz="1400" b="1">
                <a:latin typeface="Consolas" panose="020B0609020204030204" pitchFamily="49" charset="0"/>
              </a:rPr>
              <a:t>..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1400" b="1">
                <a:latin typeface="Consolas" panose="020B0609020204030204" pitchFamily="49" charset="0"/>
              </a:rPr>
              <a:t>            </a:t>
            </a:r>
            <a:r>
              <a:rPr lang="da-DK" sz="1400" b="1" err="1">
                <a:latin typeface="Consolas" panose="020B0609020204030204" pitchFamily="49" charset="0"/>
              </a:rPr>
              <a:t>Console.WriteLine</a:t>
            </a:r>
            <a:r>
              <a:rPr lang="da-DK" sz="1400" b="1">
                <a:latin typeface="Consolas" panose="020B0609020204030204" pitchFamily="49" charset="0"/>
              </a:rPr>
              <a:t>("</a:t>
            </a:r>
            <a:r>
              <a:rPr lang="da-DK" sz="1400" b="1" err="1">
                <a:latin typeface="Consolas" panose="020B0609020204030204" pitchFamily="49" charset="0"/>
              </a:rPr>
              <a:t>iteration</a:t>
            </a:r>
            <a:r>
              <a:rPr lang="da-DK" sz="1400" b="1">
                <a:latin typeface="Consolas" panose="020B0609020204030204" pitchFamily="49" charset="0"/>
              </a:rPr>
              <a:t>: {0}", i);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1400" b="1">
                <a:latin typeface="Consolas" panose="020B0609020204030204" pitchFamily="49" charset="0"/>
              </a:rPr>
              <a:t>    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1400" b="1">
                <a:latin typeface="Consolas" panose="020B0609020204030204" pitchFamily="49" charset="0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14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423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dirty="0" smtClean="0">
            <a:latin typeface="Gill Sans MT" panose="020B05020201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2126</Words>
  <Application>Microsoft Macintosh PowerPoint</Application>
  <PresentationFormat>Widescreen</PresentationFormat>
  <Paragraphs>405</Paragraphs>
  <Slides>28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AU Passata</vt:lpstr>
      <vt:lpstr>AU Passata Light</vt:lpstr>
      <vt:lpstr>Calibri</vt:lpstr>
      <vt:lpstr>Consolas</vt:lpstr>
      <vt:lpstr>Gill Sans MT</vt:lpstr>
      <vt:lpstr>Office Theme</vt:lpstr>
      <vt:lpstr>PowerPoint Presentation</vt:lpstr>
      <vt:lpstr>C# threads</vt:lpstr>
      <vt:lpstr>Concurrency – What?</vt:lpstr>
      <vt:lpstr>Concurrency – Why?</vt:lpstr>
      <vt:lpstr>Concurrency – Why?</vt:lpstr>
      <vt:lpstr>Concurrency  - How?</vt:lpstr>
      <vt:lpstr>Creating and starting threads</vt:lpstr>
      <vt:lpstr>Creating and starting threads</vt:lpstr>
      <vt:lpstr>Creating and starting threads</vt:lpstr>
      <vt:lpstr>Passing parameters - Properties</vt:lpstr>
      <vt:lpstr>Passing parameters – To the Start() method</vt:lpstr>
      <vt:lpstr>Your turn</vt:lpstr>
      <vt:lpstr>Pausing a thread</vt:lpstr>
      <vt:lpstr>Yield</vt:lpstr>
      <vt:lpstr>Don’t use Thread.Suspend and Thread.Resume</vt:lpstr>
      <vt:lpstr>When does the program exit?</vt:lpstr>
      <vt:lpstr>Waiting for other threads to complete (join)</vt:lpstr>
      <vt:lpstr>Waiting for other threads to complete (join)</vt:lpstr>
      <vt:lpstr>Your turn</vt:lpstr>
      <vt:lpstr>Background and foreground threads</vt:lpstr>
      <vt:lpstr>Stopping a thread - gracefully</vt:lpstr>
      <vt:lpstr>Aborting a thread (not so graceful)</vt:lpstr>
      <vt:lpstr>Aborting a thread (not so graceful)</vt:lpstr>
      <vt:lpstr>Thread priorities - Danger, beware!</vt:lpstr>
      <vt:lpstr>Your turn</vt:lpstr>
      <vt:lpstr>Threads and Windows Forms</vt:lpstr>
      <vt:lpstr>PowerPoint Presentation</vt:lpstr>
      <vt:lpstr>References and image sources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Sørensen Loft</dc:creator>
  <cp:lastModifiedBy>Henrik Bitsch Kirk</cp:lastModifiedBy>
  <cp:revision>71</cp:revision>
  <dcterms:created xsi:type="dcterms:W3CDTF">2017-09-19T09:05:55Z</dcterms:created>
  <dcterms:modified xsi:type="dcterms:W3CDTF">2022-09-26T12:24:58Z</dcterms:modified>
</cp:coreProperties>
</file>