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3" r:id="rId9"/>
    <p:sldId id="261" r:id="rId10"/>
    <p:sldId id="264" r:id="rId11"/>
    <p:sldId id="265" r:id="rId12"/>
    <p:sldId id="266" r:id="rId13"/>
    <p:sldId id="279" r:id="rId14"/>
    <p:sldId id="269" r:id="rId15"/>
    <p:sldId id="268" r:id="rId16"/>
    <p:sldId id="267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4"/>
    <p:restoredTop sz="94708"/>
  </p:normalViewPr>
  <p:slideViewPr>
    <p:cSldViewPr snapToGrid="0">
      <p:cViewPr varScale="1">
        <p:scale>
          <a:sx n="286" d="100"/>
          <a:sy n="286" d="100"/>
        </p:scale>
        <p:origin x="45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cad60f81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cad60f81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956140864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956140864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56140864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56140864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56140864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56140864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56140864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56140864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956140864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956140864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cad60f81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cad60f81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cad60f81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cad60f81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56140864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56140864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77ea1f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77ea1fe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76f91b227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76f91b227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476f91b22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476f91b227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76f91b22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76f91b227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76f68b8c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76f68b8c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cad60f81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cad60f81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76f91b22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76f91b22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76f68b8c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76f68b8c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56140864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56140864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76f91b227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76f91b227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cad60f8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cad60f8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76f68b8c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76f68b8c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cad60f8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cad60f8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dias">
  <p:cSld name="Titeldia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39571" y="1861757"/>
            <a:ext cx="76671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-1480584" y="2311880"/>
            <a:ext cx="1369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Ændr 2. linje eller ord til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29190" y="4498200"/>
            <a:ext cx="17631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7475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 UNIVERSITY SCHOOL OF ENGINEERING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2769221" y="4498200"/>
            <a:ext cx="1704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 SEPTEMBER 2019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4681252" y="4498200"/>
            <a:ext cx="2237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2769221" y="4498200"/>
            <a:ext cx="17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ST3ITS3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4681252" y="4498200"/>
            <a:ext cx="22374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HENRIK BITSCH KIRK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729189" y="4498200"/>
            <a:ext cx="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225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b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859" y="4498200"/>
            <a:ext cx="418176" cy="41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6494" y="4498200"/>
            <a:ext cx="1243679" cy="4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56086" y="4498200"/>
            <a:ext cx="53800" cy="4184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slide">
  <p:cSld name="Picture slid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>
            <a:spLocks noGrp="1"/>
          </p:cNvSpPr>
          <p:nvPr>
            <p:ph type="pic" idx="2"/>
          </p:nvPr>
        </p:nvSpPr>
        <p:spPr>
          <a:xfrm>
            <a:off x="237662" y="237600"/>
            <a:ext cx="8672100" cy="41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ictures">
  <p:cSld name="Two picture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>
            <a:spLocks noGrp="1"/>
          </p:cNvSpPr>
          <p:nvPr>
            <p:ph type="pic" idx="2"/>
          </p:nvPr>
        </p:nvSpPr>
        <p:spPr>
          <a:xfrm>
            <a:off x="237662" y="237600"/>
            <a:ext cx="4234800" cy="41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2"/>
          <p:cNvSpPr>
            <a:spLocks noGrp="1"/>
          </p:cNvSpPr>
          <p:nvPr>
            <p:ph type="pic" idx="3"/>
          </p:nvPr>
        </p:nvSpPr>
        <p:spPr>
          <a:xfrm>
            <a:off x="4674917" y="237600"/>
            <a:ext cx="42348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4">
          <p15:clr>
            <a:srgbClr val="A4A3A4"/>
          </p15:clr>
        </p15:guide>
        <p15:guide id="2" pos="2816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pictures">
  <p:cSld name="Three picture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>
            <a:spLocks noGrp="1"/>
          </p:cNvSpPr>
          <p:nvPr>
            <p:ph type="pic" idx="2"/>
          </p:nvPr>
        </p:nvSpPr>
        <p:spPr>
          <a:xfrm>
            <a:off x="237662" y="237600"/>
            <a:ext cx="4234800" cy="198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>
            <a:spLocks noGrp="1"/>
          </p:cNvSpPr>
          <p:nvPr>
            <p:ph type="pic" idx="3"/>
          </p:nvPr>
        </p:nvSpPr>
        <p:spPr>
          <a:xfrm>
            <a:off x="237662" y="2428029"/>
            <a:ext cx="42348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>
            <a:spLocks noGrp="1"/>
          </p:cNvSpPr>
          <p:nvPr>
            <p:ph type="pic" idx="4"/>
          </p:nvPr>
        </p:nvSpPr>
        <p:spPr>
          <a:xfrm>
            <a:off x="4674917" y="237600"/>
            <a:ext cx="42348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2">
          <p15:clr>
            <a:srgbClr val="A4A3A4"/>
          </p15:clr>
        </p15:guide>
        <p15:guide id="2" pos="2817">
          <p15:clr>
            <a:srgbClr val="A4A3A4"/>
          </p15:clr>
        </p15:guide>
        <p15:guide id="3" orient="horz" pos="1529">
          <p15:clr>
            <a:srgbClr val="A4A3A4"/>
          </p15:clr>
        </p15:guide>
        <p15:guide id="4" orient="horz" pos="1404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pictures II">
  <p:cSld name="Three pictures II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>
            <a:spLocks noGrp="1"/>
          </p:cNvSpPr>
          <p:nvPr>
            <p:ph type="pic" idx="2"/>
          </p:nvPr>
        </p:nvSpPr>
        <p:spPr>
          <a:xfrm>
            <a:off x="237662" y="237600"/>
            <a:ext cx="4234800" cy="41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>
            <a:spLocks noGrp="1"/>
          </p:cNvSpPr>
          <p:nvPr>
            <p:ph type="pic" idx="3"/>
          </p:nvPr>
        </p:nvSpPr>
        <p:spPr>
          <a:xfrm>
            <a:off x="4674917" y="237600"/>
            <a:ext cx="42348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>
            <a:spLocks noGrp="1"/>
          </p:cNvSpPr>
          <p:nvPr>
            <p:ph type="pic" idx="4"/>
          </p:nvPr>
        </p:nvSpPr>
        <p:spPr>
          <a:xfrm>
            <a:off x="4674917" y="2428029"/>
            <a:ext cx="4234800" cy="19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2">
          <p15:clr>
            <a:srgbClr val="A4A3A4"/>
          </p15:clr>
        </p15:guide>
        <p15:guide id="2" pos="2817">
          <p15:clr>
            <a:srgbClr val="A4A3A4"/>
          </p15:clr>
        </p15:guide>
        <p15:guide id="3" orient="horz" pos="1529">
          <p15:clr>
            <a:srgbClr val="A4A3A4"/>
          </p15:clr>
        </p15:guide>
        <p15:guide id="4" orient="horz" pos="1404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slide picture">
  <p:cSld name="Full slide pictur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>
            <a:spLocks noGrp="1"/>
          </p:cNvSpPr>
          <p:nvPr>
            <p:ph type="pic" idx="2"/>
          </p:nvPr>
        </p:nvSpPr>
        <p:spPr>
          <a:xfrm>
            <a:off x="236996" y="236935"/>
            <a:ext cx="8670000" cy="46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and Quote slide">
  <p:cSld name="Titel and Quot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0" y="0"/>
            <a:ext cx="9144000" cy="44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236996" y="172800"/>
            <a:ext cx="86748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1"/>
          </p:nvPr>
        </p:nvSpPr>
        <p:spPr>
          <a:xfrm>
            <a:off x="2249137" y="1390096"/>
            <a:ext cx="4699800" cy="20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565150" algn="ctr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SzPts val="5300"/>
              <a:buFont typeface="Georgia"/>
              <a:buChar char="•"/>
              <a:defRPr sz="21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3850" algn="ctr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Char char="-"/>
              <a:defRPr sz="1500" cap="none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slide content">
  <p:cSld name="Full slide conten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246524" y="246459"/>
            <a:ext cx="8665200" cy="46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​"/>
              <a:defRPr/>
            </a:lvl1pPr>
            <a:lvl2pPr marL="914400" lvl="1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un titel">
  <p:cSld name="Kun titel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236996" y="111836"/>
            <a:ext cx="86700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-1620688" y="766857"/>
            <a:ext cx="15099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Ændr 2. linje i overskriften </a:t>
            </a:r>
            <a:b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til AU Passata Light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mt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/>
          <p:nvPr/>
        </p:nvSpPr>
        <p:spPr>
          <a:xfrm>
            <a:off x="574515" y="1005576"/>
            <a:ext cx="918300" cy="37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 Logo">
  <p:cSld name="End slide Logo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22525" y="1622523"/>
            <a:ext cx="1898455" cy="1898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g indholdsobjekt">
  <p:cSld name="Titel og indholdsobjek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236996" y="111836"/>
            <a:ext cx="86700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39571" y="1470059"/>
            <a:ext cx="7667100" cy="2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Char char="​"/>
              <a:defRPr/>
            </a:lvl1pPr>
            <a:lvl2pPr marL="914400" lvl="1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/>
          <p:nvPr/>
        </p:nvSpPr>
        <p:spPr>
          <a:xfrm>
            <a:off x="-1480584" y="255121"/>
            <a:ext cx="1369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Overskrift to linjer 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ændr 2. linje til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">
  <p:cSld name="End slide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818399" y="1574017"/>
            <a:ext cx="95616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62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Font typeface="Noto Sans Symbols"/>
              <a:buNone/>
            </a:pPr>
            <a:r>
              <a:rPr lang="en" sz="75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endParaRPr sz="1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5581108" y="1570200"/>
            <a:ext cx="32682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62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Font typeface="Noto Sans Symbols"/>
              <a:buNone/>
            </a:pPr>
            <a:r>
              <a:rPr lang="en" sz="7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</a:t>
            </a:r>
            <a:endParaRPr sz="7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411487" y="2571413"/>
            <a:ext cx="69687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62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600"/>
              <a:buFont typeface="Noto Sans Symbols"/>
              <a:buNone/>
            </a:pPr>
            <a:r>
              <a:rPr lang="en" sz="7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versiet</a:t>
            </a:r>
            <a:endParaRPr sz="7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and bullet text">
  <p:cSld name="One line title and bullet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0" y="-1"/>
            <a:ext cx="9147300" cy="442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742693" y="784263"/>
            <a:ext cx="486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Char char="​"/>
              <a:defRPr/>
            </a:lvl1pPr>
            <a:lvl2pPr marL="914400" lvl="1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/>
          <p:nvPr/>
        </p:nvSpPr>
        <p:spPr>
          <a:xfrm>
            <a:off x="-1480584" y="255121"/>
            <a:ext cx="1369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Overskrift én linje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Light eller 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9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>
            <a:off x="0" y="0"/>
            <a:ext cx="9144000" cy="442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1384816" y="1059582"/>
            <a:ext cx="6374400" cy="28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565150" algn="ctr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SzPts val="5300"/>
              <a:buFont typeface="Georgia"/>
              <a:buChar char="•"/>
              <a:defRPr sz="21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23850" algn="ctr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Char char="-"/>
              <a:defRPr sz="1500" cap="none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228600" algn="ctr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Arial"/>
              <a:buNone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 slide Aarhus Universitet">
  <p:cSld name="End slide Aarhus Universitet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4518136" y="2103300"/>
            <a:ext cx="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7725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br>
              <a:rPr lang="en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89349" y="2148533"/>
            <a:ext cx="1671300" cy="837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text">
  <p:cSld name="Title slide with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739571" y="2582716"/>
            <a:ext cx="486000" cy="35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ctrTitle"/>
          </p:nvPr>
        </p:nvSpPr>
        <p:spPr>
          <a:xfrm>
            <a:off x="736575" y="1140236"/>
            <a:ext cx="7159200" cy="13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739571" y="2786573"/>
            <a:ext cx="53724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1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4pPr>
            <a:lvl5pPr marL="2286000" lvl="4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-1620688" y="1599642"/>
            <a:ext cx="1509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Ændr 2. linje i overskriften </a:t>
            </a:r>
            <a:b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til 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729190" y="4498200"/>
            <a:ext cx="17631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7475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 UNIVERSITY SCHOOL OF ENGINEERING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729189" y="4498200"/>
            <a:ext cx="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225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b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2769221" y="4498200"/>
            <a:ext cx="1704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 SEPTEMBER 2019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4681252" y="4498200"/>
            <a:ext cx="2237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2769221" y="4498200"/>
            <a:ext cx="17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ST3ITS3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4681252" y="4498200"/>
            <a:ext cx="22374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HENRIK BITSCH KIRK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6859" y="4498200"/>
            <a:ext cx="418176" cy="41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6086" y="4498200"/>
            <a:ext cx="53800" cy="41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6494" y="4498200"/>
            <a:ext cx="1243679" cy="4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no picture">
  <p:cSld name="Title slide no pictur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ctrTitle"/>
          </p:nvPr>
        </p:nvSpPr>
        <p:spPr>
          <a:xfrm>
            <a:off x="739571" y="1861757"/>
            <a:ext cx="76671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/>
          <p:nvPr/>
        </p:nvSpPr>
        <p:spPr>
          <a:xfrm>
            <a:off x="-1480584" y="2311880"/>
            <a:ext cx="1369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Ændr 2. linje eller ord til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729190" y="4498200"/>
            <a:ext cx="17631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7475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 UNIVERSITY SCHOOL OF ENGINEERING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729189" y="4498200"/>
            <a:ext cx="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225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b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2769221" y="4498200"/>
            <a:ext cx="1704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 SEPTEMBER 2019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4681252" y="4498200"/>
            <a:ext cx="2237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2769221" y="4498200"/>
            <a:ext cx="17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ST3ITS3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 txBox="1"/>
          <p:nvPr/>
        </p:nvSpPr>
        <p:spPr>
          <a:xfrm>
            <a:off x="4681252" y="4498200"/>
            <a:ext cx="22374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HENRIK BITSCH KIRK</a:t>
            </a: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6859" y="4498200"/>
            <a:ext cx="418176" cy="41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6086" y="4498200"/>
            <a:ext cx="53800" cy="41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56494" y="4498200"/>
            <a:ext cx="1243679" cy="4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picture">
  <p:cSld name="Text and pictur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/>
          <p:nvPr/>
        </p:nvSpPr>
        <p:spPr>
          <a:xfrm>
            <a:off x="0" y="0"/>
            <a:ext cx="9147300" cy="44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742693" y="784263"/>
            <a:ext cx="486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237662" y="172800"/>
            <a:ext cx="42342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1"/>
          </p:nvPr>
        </p:nvSpPr>
        <p:spPr>
          <a:xfrm>
            <a:off x="739571" y="1028700"/>
            <a:ext cx="37323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Char char="​"/>
              <a:defRPr/>
            </a:lvl1pPr>
            <a:lvl2pPr marL="914400" lvl="1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>
            <a:spLocks noGrp="1"/>
          </p:cNvSpPr>
          <p:nvPr>
            <p:ph type="pic" idx="2"/>
          </p:nvPr>
        </p:nvSpPr>
        <p:spPr>
          <a:xfrm>
            <a:off x="4673866" y="236935"/>
            <a:ext cx="4234200" cy="4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9"/>
          <p:cNvSpPr txBox="1"/>
          <p:nvPr/>
        </p:nvSpPr>
        <p:spPr>
          <a:xfrm>
            <a:off x="-1480584" y="255121"/>
            <a:ext cx="1369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Overskrift én linje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Light eller AU Passata Bold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4">
          <p15:clr>
            <a:srgbClr val="A4A3A4"/>
          </p15:clr>
        </p15:guide>
        <p15:guide id="2" pos="2817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formation">
  <p:cSld name="Personal inform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/>
          <p:nvPr/>
        </p:nvSpPr>
        <p:spPr>
          <a:xfrm>
            <a:off x="0" y="0"/>
            <a:ext cx="9147300" cy="443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751002" y="2020906"/>
            <a:ext cx="486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0"/>
          <p:cNvSpPr txBox="1">
            <a:spLocks noGrp="1"/>
          </p:cNvSpPr>
          <p:nvPr>
            <p:ph type="title"/>
          </p:nvPr>
        </p:nvSpPr>
        <p:spPr>
          <a:xfrm>
            <a:off x="739571" y="1113588"/>
            <a:ext cx="3732300" cy="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0"/>
          <p:cNvSpPr txBox="1">
            <a:spLocks noGrp="1"/>
          </p:cNvSpPr>
          <p:nvPr>
            <p:ph type="body" idx="1"/>
          </p:nvPr>
        </p:nvSpPr>
        <p:spPr>
          <a:xfrm>
            <a:off x="739571" y="2258033"/>
            <a:ext cx="3732300" cy="13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Font typeface="Calibri"/>
              <a:buChar char="​"/>
              <a:defRPr/>
            </a:lvl1pPr>
            <a:lvl2pPr marL="914400" lvl="1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2385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0"/>
          <p:cNvSpPr>
            <a:spLocks noGrp="1"/>
          </p:cNvSpPr>
          <p:nvPr>
            <p:ph type="pic" idx="2"/>
          </p:nvPr>
        </p:nvSpPr>
        <p:spPr>
          <a:xfrm>
            <a:off x="4674917" y="236935"/>
            <a:ext cx="4234800" cy="41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0"/>
          <p:cNvSpPr txBox="1"/>
          <p:nvPr/>
        </p:nvSpPr>
        <p:spPr>
          <a:xfrm>
            <a:off x="-1480584" y="1335662"/>
            <a:ext cx="13698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Overskrift to linjer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marL="0" lvl="1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2pPr>
            <a:lvl3pPr marL="0" lvl="2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3pPr>
            <a:lvl4pPr marL="0" lvl="3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4pPr>
            <a:lvl5pPr marL="0" lvl="4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5pPr>
            <a:lvl6pPr marL="0" lvl="5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6pPr>
            <a:lvl7pPr marL="0" lvl="6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7pPr>
            <a:lvl8pPr marL="0" lvl="7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8pPr>
            <a:lvl9pPr marL="0" lvl="8" indent="0" algn="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48">
          <p15:clr>
            <a:srgbClr val="A4A3A4"/>
          </p15:clr>
        </p15:guide>
        <p15:guide id="2" pos="2817">
          <p15:clr>
            <a:srgbClr val="A4A3A4"/>
          </p15:clr>
        </p15:guide>
        <p15:guide id="3" orient="horz" pos="2302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6996" y="111836"/>
            <a:ext cx="86700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9571" y="1470059"/>
            <a:ext cx="7667100" cy="29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​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99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7656494" y="4498200"/>
            <a:ext cx="1243679" cy="4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742273" y="1247316"/>
            <a:ext cx="486000" cy="3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/>
        </p:nvSpPr>
        <p:spPr>
          <a:xfrm>
            <a:off x="2769221" y="4498200"/>
            <a:ext cx="17043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ST3ITS3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4681252" y="4498200"/>
            <a:ext cx="2237400" cy="3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65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HENRIK BITSCH KIRK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769221" y="4498200"/>
            <a:ext cx="1704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SEPTEMBER 2019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4681252" y="4498200"/>
            <a:ext cx="2237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45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ASSISTANT PROFESSOR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226859" y="4499251"/>
            <a:ext cx="418176" cy="41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4556086" y="4498200"/>
            <a:ext cx="53800" cy="41850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729190" y="4498200"/>
            <a:ext cx="17631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7475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AARHUS UNIVERSITY SCHOOL OF ENGINEERING</a:t>
            </a:r>
            <a:endParaRPr sz="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 flipH="1">
            <a:off x="729189" y="4498200"/>
            <a:ext cx="835358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225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AARHUS</a:t>
            </a:r>
            <a:br>
              <a:rPr lang="en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"/>
          <p:cNvSpPr txBox="1">
            <a:spLocks noGrp="1"/>
          </p:cNvSpPr>
          <p:nvPr>
            <p:ph type="sldNum" idx="12"/>
          </p:nvPr>
        </p:nvSpPr>
        <p:spPr>
          <a:xfrm>
            <a:off x="8858301" y="4936123"/>
            <a:ext cx="189000" cy="1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6">
          <p15:clr>
            <a:srgbClr val="000000"/>
          </p15:clr>
        </p15:guide>
        <p15:guide id="2" orient="horz" pos="3098">
          <p15:clr>
            <a:srgbClr val="A4A3A4"/>
          </p15:clr>
        </p15:guide>
        <p15:guide id="3" pos="5611">
          <p15:clr>
            <a:srgbClr val="A4A3A4"/>
          </p15:clr>
        </p15:guide>
        <p15:guide id="4" orient="horz" pos="925">
          <p15:clr>
            <a:srgbClr val="000000"/>
          </p15:clr>
        </p15:guide>
        <p15:guide id="5" pos="5296">
          <p15:clr>
            <a:srgbClr val="000000"/>
          </p15:clr>
        </p15:guide>
        <p15:guide id="6" pos="149">
          <p15:clr>
            <a:srgbClr val="A4A3A4"/>
          </p15:clr>
        </p15:guide>
        <p15:guide id="7" pos="466">
          <p15:clr>
            <a:srgbClr val="000000"/>
          </p15:clr>
        </p15:guide>
        <p15:guide id="8" orient="horz" pos="14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unit.org/docs/2.5/constraintModel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ctrTitle"/>
          </p:nvPr>
        </p:nvSpPr>
        <p:spPr>
          <a:xfrm>
            <a:off x="739571" y="1861757"/>
            <a:ext cx="7667100" cy="1246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Tests</a:t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625" y="63351"/>
            <a:ext cx="3490251" cy="29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For around 30 minutes do</a:t>
            </a:r>
            <a:endParaRPr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Do ‘</a:t>
            </a:r>
            <a:r>
              <a:rPr lang="en" b="1"/>
              <a:t>Exercise 1: Plan your tests</a:t>
            </a:r>
            <a:r>
              <a:rPr lang="en" sz="1100" b="1"/>
              <a:t>’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Continue to </a:t>
            </a:r>
            <a:r>
              <a:rPr lang="en" b="1"/>
              <a:t>‘Exercise 2: Prepare workspace</a:t>
            </a:r>
            <a:r>
              <a:rPr lang="en"/>
              <a:t>’ when you are done with</a:t>
            </a:r>
            <a:r>
              <a:rPr lang="en" b="1"/>
              <a:t> 1.</a:t>
            </a:r>
            <a:endParaRPr b="1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691" y="1863950"/>
            <a:ext cx="3760025" cy="28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NUnit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framework</a:t>
            </a:r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739575" y="1029775"/>
            <a:ext cx="66900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Gives: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Support for automation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Easy setup and removal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Good assertion constructs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Detailed test reports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Nice IDE integration</a:t>
            </a:r>
            <a:endParaRPr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Testing styles</a:t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450" y="2095300"/>
            <a:ext cx="2337575" cy="95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3"/>
          <p:cNvCxnSpPr/>
          <p:nvPr/>
        </p:nvCxnSpPr>
        <p:spPr>
          <a:xfrm>
            <a:off x="4084250" y="1441450"/>
            <a:ext cx="2271300" cy="1014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33"/>
          <p:cNvCxnSpPr>
            <a:cxnSpLocks/>
          </p:cNvCxnSpPr>
          <p:nvPr/>
        </p:nvCxnSpPr>
        <p:spPr>
          <a:xfrm flipV="1">
            <a:off x="4130412" y="2683075"/>
            <a:ext cx="2239888" cy="131798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026B-0A2A-C39E-38BC-E4D28DE9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Automation / test report</a:t>
            </a:r>
          </a:p>
        </p:txBody>
      </p:sp>
      <p:pic>
        <p:nvPicPr>
          <p:cNvPr id="1026" name="Picture 2" descr="Fix for the ‘Could not find test executor’ issue with NUnit, XUnit and ...">
            <a:extLst>
              <a:ext uri="{FF2B5EF4-FFF2-40B4-BE49-F238E27FC236}">
                <a16:creationId xmlns:a16="http://schemas.microsoft.com/office/drawing/2014/main" id="{5C0EBE97-573F-CA27-24EC-839DBDABC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51" y="1136208"/>
            <a:ext cx="5933324" cy="377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4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Nunit example</a:t>
            </a:r>
            <a:endParaRPr/>
          </a:p>
        </p:txBody>
      </p:sp>
      <p:sp>
        <p:nvSpPr>
          <p:cNvPr id="246" name="Google Shape;246;p36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[TestFixture]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UnitTest1 {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Calculator uut;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[Setup]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Setup() {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uut =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Calculator();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[Test]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Test_AddMethod() {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00" b="1">
                <a:solidFill>
                  <a:srgbClr val="0066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res = uut.Add(3.5, 2.5);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Assert.AreEqual(res, 6); 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25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NUnit assertion - constraints</a:t>
            </a:r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1"/>
          </p:nvPr>
        </p:nvSpPr>
        <p:spPr>
          <a:xfrm>
            <a:off x="739575" y="1029767"/>
            <a:ext cx="7667100" cy="3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Constraint based assert model</a:t>
            </a: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3149775" y="4253675"/>
            <a:ext cx="52569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More constraints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https://nunit.org/docs/2.5/constraintModel.html</a:t>
            </a:r>
            <a:endParaRPr sz="1000"/>
          </a:p>
        </p:txBody>
      </p:sp>
      <p:sp>
        <p:nvSpPr>
          <p:cNvPr id="234" name="Google Shape;234;p35"/>
          <p:cNvSpPr/>
          <p:nvPr/>
        </p:nvSpPr>
        <p:spPr>
          <a:xfrm>
            <a:off x="739575" y="1448450"/>
            <a:ext cx="4197600" cy="438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Assert.That(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uut.Count,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Is.EqualTo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(10));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35"/>
          <p:cNvSpPr txBox="1">
            <a:spLocks noGrp="1"/>
          </p:cNvSpPr>
          <p:nvPr>
            <p:ph type="body" idx="1"/>
          </p:nvPr>
        </p:nvSpPr>
        <p:spPr>
          <a:xfrm>
            <a:off x="739575" y="3128242"/>
            <a:ext cx="7667100" cy="35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Other constraints examples - many more exists</a:t>
            </a:r>
            <a:endParaRPr/>
          </a:p>
        </p:txBody>
      </p:sp>
      <p:sp>
        <p:nvSpPr>
          <p:cNvPr id="236" name="Google Shape;236;p35"/>
          <p:cNvSpPr/>
          <p:nvPr/>
        </p:nvSpPr>
        <p:spPr>
          <a:xfrm>
            <a:off x="739575" y="3453625"/>
            <a:ext cx="5354700" cy="660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Assert.That(uut.Count, 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Is.GreaterThan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Assert.That(myString, 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Is.EqualTo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("Hello"));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Assert.That(array, 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Has.Exactly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(3).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LessThan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(100));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1680025" y="2377200"/>
            <a:ext cx="1129800" cy="38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state</a:t>
            </a:r>
            <a:endParaRPr/>
          </a:p>
        </p:txBody>
      </p:sp>
      <p:sp>
        <p:nvSpPr>
          <p:cNvPr id="238" name="Google Shape;238;p35"/>
          <p:cNvSpPr txBox="1"/>
          <p:nvPr/>
        </p:nvSpPr>
        <p:spPr>
          <a:xfrm>
            <a:off x="3640550" y="2377200"/>
            <a:ext cx="1724700" cy="592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 with expected state</a:t>
            </a:r>
            <a:endParaRPr/>
          </a:p>
        </p:txBody>
      </p:sp>
      <p:cxnSp>
        <p:nvCxnSpPr>
          <p:cNvPr id="239" name="Google Shape;239;p35"/>
          <p:cNvCxnSpPr>
            <a:stCxn id="237" idx="0"/>
          </p:cNvCxnSpPr>
          <p:nvPr/>
        </p:nvCxnSpPr>
        <p:spPr>
          <a:xfrm rot="10800000" flipH="1">
            <a:off x="2244925" y="1832700"/>
            <a:ext cx="85500" cy="544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35"/>
          <p:cNvCxnSpPr>
            <a:stCxn id="238" idx="0"/>
          </p:cNvCxnSpPr>
          <p:nvPr/>
        </p:nvCxnSpPr>
        <p:spPr>
          <a:xfrm rot="10800000">
            <a:off x="3980900" y="1862400"/>
            <a:ext cx="522000" cy="51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framework</a:t>
            </a: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 b="1" dirty="0"/>
              <a:t>Assertions </a:t>
            </a:r>
            <a:r>
              <a:rPr lang="en-GB" dirty="0"/>
              <a:t>Different ways to compare expected and actual test results in a readable way</a:t>
            </a:r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 dirty="0"/>
              <a:t>Test case</a:t>
            </a:r>
            <a:r>
              <a:rPr lang="en" dirty="0"/>
              <a:t> Each test case - tests one specific, isolated aspect of the unit-under-test</a:t>
            </a:r>
            <a:endParaRPr dirty="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 dirty="0"/>
              <a:t>Test fixture</a:t>
            </a:r>
            <a:r>
              <a:rPr lang="en" dirty="0"/>
              <a:t> Collects test cases, helps with setup, teardown, etc.</a:t>
            </a:r>
            <a:endParaRPr dirty="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 dirty="0"/>
              <a:t>Test runner</a:t>
            </a:r>
            <a:r>
              <a:rPr lang="en" dirty="0"/>
              <a:t> Runs the tests and reports the result</a:t>
            </a:r>
            <a:endParaRPr dirty="0"/>
          </a:p>
          <a:p>
            <a:pPr marL="45720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b="1" dirty="0"/>
              <a:t>Test reports</a:t>
            </a:r>
            <a:r>
              <a:rPr lang="en" dirty="0"/>
              <a:t> Result of the tests run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A cash register</a:t>
            </a:r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body" idx="1"/>
          </p:nvPr>
        </p:nvSpPr>
        <p:spPr>
          <a:xfrm>
            <a:off x="739575" y="1029767"/>
            <a:ext cx="7667100" cy="4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Let us implement the CashRegister</a:t>
            </a:r>
            <a:endParaRPr/>
          </a:p>
        </p:txBody>
      </p:sp>
      <p:pic>
        <p:nvPicPr>
          <p:cNvPr id="270" name="Google Shape;27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950" y="1355625"/>
            <a:ext cx="1891850" cy="18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613" y="1815775"/>
            <a:ext cx="16287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Continue with exercises</a:t>
            </a:r>
            <a:endParaRPr b="1"/>
          </a:p>
        </p:txBody>
      </p:sp>
      <p:pic>
        <p:nvPicPr>
          <p:cNvPr id="278" name="Google Shape;2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691" y="1863950"/>
            <a:ext cx="3760025" cy="28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and Pitfalls</a:t>
            </a:r>
            <a:endParaRPr/>
          </a:p>
          <a:p>
            <a:pPr marL="0" lvl="0" indent="0" algn="ctr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Motivation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Case study: NUnit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Testing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 parts of a unit tests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does a unit test look like?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" name="Google Shape;2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263" y="620075"/>
            <a:ext cx="6071474" cy="390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test? Why unit test?</a:t>
            </a:r>
            <a:endParaRPr/>
          </a:p>
        </p:txBody>
      </p:sp>
      <p:pic>
        <p:nvPicPr>
          <p:cNvPr id="296" name="Google Shape;2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617" y="593670"/>
            <a:ext cx="7456765" cy="4103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Pitfalls</a:t>
            </a:r>
            <a:endParaRPr/>
          </a:p>
        </p:txBody>
      </p:sp>
      <p:pic>
        <p:nvPicPr>
          <p:cNvPr id="302" name="Google Shape;3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00" y="2899170"/>
            <a:ext cx="581977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3"/>
          <p:cNvSpPr txBox="1"/>
          <p:nvPr/>
        </p:nvSpPr>
        <p:spPr>
          <a:xfrm>
            <a:off x="739575" y="1029900"/>
            <a:ext cx="7667100" cy="18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True unit test contains information about design and behaviour of UUT (Unit-under-test)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Do not</a:t>
            </a:r>
            <a:r>
              <a:rPr lang="en"/>
              <a:t> make any assumption about other parts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Integration test </a:t>
            </a:r>
            <a:r>
              <a:rPr lang="en" b="1"/>
              <a:t>do not</a:t>
            </a:r>
            <a:r>
              <a:rPr lang="en"/>
              <a:t> tell anything about how code base is broken down into units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assumptions about the whole system behaviour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between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changes breaks unrelated test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Tests breaks - but system works as “expected”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313" name="Google Shape;313;p45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TDD: agilefaqs.com/services/training/test-driven-development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Dancing man: https://giphy.com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Manually test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739575" y="1029775"/>
            <a:ext cx="2531700" cy="3390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FF"/>
                </a:solidFill>
              </a:rPr>
              <a:t>public class</a:t>
            </a:r>
            <a:r>
              <a:rPr lang="en" sz="800">
                <a:solidFill>
                  <a:srgbClr val="000000"/>
                </a:solidFill>
              </a:rPr>
              <a:t> </a:t>
            </a:r>
            <a:r>
              <a:rPr lang="en" sz="800">
                <a:solidFill>
                  <a:srgbClr val="45818E"/>
                </a:solidFill>
              </a:rPr>
              <a:t>Calculator</a:t>
            </a:r>
            <a:r>
              <a:rPr lang="en" sz="800">
                <a:solidFill>
                  <a:srgbClr val="000000"/>
                </a:solidFill>
              </a:rPr>
              <a:t> {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</a:t>
            </a:r>
            <a:r>
              <a:rPr lang="en" sz="800">
                <a:solidFill>
                  <a:srgbClr val="0000FF"/>
                </a:solidFill>
              </a:rPr>
              <a:t>public double </a:t>
            </a:r>
            <a:r>
              <a:rPr lang="en" sz="800">
                <a:solidFill>
                  <a:srgbClr val="000000"/>
                </a:solidFill>
              </a:rPr>
              <a:t>Add(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a, 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b) {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    </a:t>
            </a:r>
            <a:r>
              <a:rPr lang="en" sz="800">
                <a:solidFill>
                  <a:srgbClr val="0000FF"/>
                </a:solidFill>
              </a:rPr>
              <a:t>return</a:t>
            </a:r>
            <a:r>
              <a:rPr lang="en" sz="800">
                <a:solidFill>
                  <a:srgbClr val="000000"/>
                </a:solidFill>
              </a:rPr>
              <a:t> a + b;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}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</a:t>
            </a:r>
            <a:r>
              <a:rPr lang="en" sz="800">
                <a:solidFill>
                  <a:srgbClr val="0000FF"/>
                </a:solidFill>
              </a:rPr>
              <a:t>public double </a:t>
            </a:r>
            <a:r>
              <a:rPr lang="en" sz="800">
                <a:solidFill>
                  <a:srgbClr val="000000"/>
                </a:solidFill>
              </a:rPr>
              <a:t>Subtract(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a, 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b) {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    </a:t>
            </a:r>
            <a:r>
              <a:rPr lang="en" sz="800">
                <a:solidFill>
                  <a:srgbClr val="0000FF"/>
                </a:solidFill>
              </a:rPr>
              <a:t>return</a:t>
            </a:r>
            <a:r>
              <a:rPr lang="en" sz="800">
                <a:solidFill>
                  <a:srgbClr val="000000"/>
                </a:solidFill>
              </a:rPr>
              <a:t> a - b;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}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</a:t>
            </a:r>
            <a:r>
              <a:rPr lang="en" sz="800">
                <a:solidFill>
                  <a:srgbClr val="0000FF"/>
                </a:solidFill>
              </a:rPr>
              <a:t>public double</a:t>
            </a:r>
            <a:r>
              <a:rPr lang="en" sz="800">
                <a:solidFill>
                  <a:srgbClr val="000000"/>
                </a:solidFill>
              </a:rPr>
              <a:t> Multiply(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a, 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b) {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    </a:t>
            </a:r>
            <a:r>
              <a:rPr lang="en" sz="800">
                <a:solidFill>
                  <a:srgbClr val="0000FF"/>
                </a:solidFill>
              </a:rPr>
              <a:t>return</a:t>
            </a:r>
            <a:r>
              <a:rPr lang="en" sz="800">
                <a:solidFill>
                  <a:srgbClr val="000000"/>
                </a:solidFill>
              </a:rPr>
              <a:t> a * b;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}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</a:t>
            </a:r>
            <a:r>
              <a:rPr lang="en" sz="800">
                <a:solidFill>
                  <a:srgbClr val="0000FF"/>
                </a:solidFill>
              </a:rPr>
              <a:t>public double</a:t>
            </a:r>
            <a:r>
              <a:rPr lang="en" sz="800">
                <a:solidFill>
                  <a:srgbClr val="000000"/>
                </a:solidFill>
              </a:rPr>
              <a:t> Power(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a, </a:t>
            </a:r>
            <a:r>
              <a:rPr lang="en" sz="800">
                <a:solidFill>
                  <a:srgbClr val="0000FF"/>
                </a:solidFill>
              </a:rPr>
              <a:t>double</a:t>
            </a:r>
            <a:r>
              <a:rPr lang="en" sz="800">
                <a:solidFill>
                  <a:srgbClr val="000000"/>
                </a:solidFill>
              </a:rPr>
              <a:t> b) {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    </a:t>
            </a:r>
            <a:r>
              <a:rPr lang="en" sz="800">
                <a:solidFill>
                  <a:srgbClr val="0000FF"/>
                </a:solidFill>
              </a:rPr>
              <a:t>return</a:t>
            </a:r>
            <a:r>
              <a:rPr lang="en" sz="800">
                <a:solidFill>
                  <a:srgbClr val="000000"/>
                </a:solidFill>
              </a:rPr>
              <a:t> </a:t>
            </a:r>
            <a:r>
              <a:rPr lang="en" sz="800">
                <a:solidFill>
                  <a:srgbClr val="45818E"/>
                </a:solidFill>
              </a:rPr>
              <a:t>Math</a:t>
            </a:r>
            <a:r>
              <a:rPr lang="en" sz="800">
                <a:solidFill>
                  <a:srgbClr val="000000"/>
                </a:solidFill>
              </a:rPr>
              <a:t>.Pow(a,b);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    }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00"/>
                </a:solidFill>
              </a:rPr>
              <a:t>}</a:t>
            </a:r>
            <a:endParaRPr sz="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3345250" y="830550"/>
            <a:ext cx="5442000" cy="3592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Program 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 void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Declare the unit-under-test</a:t>
            </a:r>
            <a:endParaRPr sz="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var uut = </a:t>
            </a:r>
            <a:r>
              <a:rPr lang="en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Calculator();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Test Add()</a:t>
            </a:r>
            <a:endParaRPr sz="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"Add(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3.5, 2.5, uut.Add(3.5, 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"Add(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-3.5, 2.5, uut.Add(-3.5, 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"Add(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{2}"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-3.5, -2.5, uut.Add(-3.5, -2.5));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Test Subtract()</a:t>
            </a:r>
            <a:endParaRPr sz="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"Subtract(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3.5, 2.5, uut.Subtract(3.5, 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"Subtract(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-3.5, 2.5, uut.Subtract(-3.5, 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"Subtract(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-3.5, -2.5, uut.Subtract(-3.5, -2.5));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 // Test Multiply()</a:t>
            </a:r>
            <a:endParaRPr sz="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"Multiply(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3.5, 2.5, uut.Multiply(3.5, 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"Multiply(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-3.5, 2.5, uut.Multiply(-3.5, 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"Multiply(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-3.5, -2.5, uut.Multiply(-3.5, -2.5));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Test Power()</a:t>
            </a:r>
            <a:endParaRPr sz="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"Power(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2.0, 3.0, uut.Power(2.0, 3.0));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"Power(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-2.0, 3.0, uut.Power(-2.0, 3.0));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.WriteLine(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"Power(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{0}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{1}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= </a:t>
            </a:r>
            <a:r>
              <a:rPr lang="en" sz="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{2}</a:t>
            </a:r>
            <a:r>
              <a:rPr lang="en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, -2.0, -3.0, uut.Power(-2.0, -3.0));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Validate result?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725" y="400288"/>
            <a:ext cx="4481774" cy="434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246524" y="246459"/>
            <a:ext cx="8665200" cy="466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 rotWithShape="1">
          <a:blip r:embed="rId3">
            <a:alphaModFix/>
          </a:blip>
          <a:srcRect t="18247"/>
          <a:stretch/>
        </p:blipFill>
        <p:spPr>
          <a:xfrm>
            <a:off x="698225" y="469212"/>
            <a:ext cx="7747549" cy="420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unit tests</a:t>
            </a:r>
            <a:endParaRPr/>
          </a:p>
        </p:txBody>
      </p:sp>
      <p:sp>
        <p:nvSpPr>
          <p:cNvPr id="252" name="Google Shape;252;p37"/>
          <p:cNvSpPr/>
          <p:nvPr/>
        </p:nvSpPr>
        <p:spPr>
          <a:xfrm>
            <a:off x="3309438" y="1539738"/>
            <a:ext cx="1557900" cy="1080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Unit-under-test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(UUT)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37"/>
          <p:cNvSpPr/>
          <p:nvPr/>
        </p:nvSpPr>
        <p:spPr>
          <a:xfrm>
            <a:off x="3309438" y="3001063"/>
            <a:ext cx="1557900" cy="60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</a:t>
            </a:r>
            <a:endParaRPr/>
          </a:p>
        </p:txBody>
      </p:sp>
      <p:sp>
        <p:nvSpPr>
          <p:cNvPr id="254" name="Google Shape;254;p37"/>
          <p:cNvSpPr/>
          <p:nvPr/>
        </p:nvSpPr>
        <p:spPr>
          <a:xfrm>
            <a:off x="1286763" y="3001063"/>
            <a:ext cx="1557900" cy="60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255" name="Google Shape;255;p37"/>
          <p:cNvSpPr/>
          <p:nvPr/>
        </p:nvSpPr>
        <p:spPr>
          <a:xfrm>
            <a:off x="5332113" y="3001063"/>
            <a:ext cx="1557900" cy="602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cxnSp>
        <p:nvCxnSpPr>
          <p:cNvPr id="256" name="Google Shape;256;p37"/>
          <p:cNvCxnSpPr>
            <a:stCxn id="254" idx="3"/>
            <a:endCxn id="253" idx="1"/>
          </p:cNvCxnSpPr>
          <p:nvPr/>
        </p:nvCxnSpPr>
        <p:spPr>
          <a:xfrm>
            <a:off x="2844663" y="3302413"/>
            <a:ext cx="464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37"/>
          <p:cNvCxnSpPr/>
          <p:nvPr/>
        </p:nvCxnSpPr>
        <p:spPr>
          <a:xfrm>
            <a:off x="4867338" y="3302413"/>
            <a:ext cx="4647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8" name="Google Shape;258;p37"/>
          <p:cNvCxnSpPr/>
          <p:nvPr/>
        </p:nvCxnSpPr>
        <p:spPr>
          <a:xfrm rot="-5400000">
            <a:off x="3707088" y="2771988"/>
            <a:ext cx="364200" cy="10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37"/>
          <p:cNvCxnSpPr/>
          <p:nvPr/>
        </p:nvCxnSpPr>
        <p:spPr>
          <a:xfrm rot="-5400000" flipH="1">
            <a:off x="4146188" y="2755488"/>
            <a:ext cx="366600" cy="120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260;p37"/>
          <p:cNvSpPr/>
          <p:nvPr/>
        </p:nvSpPr>
        <p:spPr>
          <a:xfrm>
            <a:off x="6058438" y="1658613"/>
            <a:ext cx="1798800" cy="10416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Expected result?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263" y="3030963"/>
            <a:ext cx="271450" cy="2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7325" y="3336613"/>
            <a:ext cx="235325" cy="2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 txBox="1"/>
          <p:nvPr/>
        </p:nvSpPr>
        <p:spPr>
          <a:xfrm>
            <a:off x="7369225" y="4391525"/>
            <a:ext cx="8148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Icons: FrICONiX.com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plan and execute test</a:t>
            </a:r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Define a scenario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Write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[TestCase]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Run the test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Implement the code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Repeat</a:t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063" y="671500"/>
            <a:ext cx="2924175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A cash register</a:t>
            </a:r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"/>
          </p:nvPr>
        </p:nvSpPr>
        <p:spPr>
          <a:xfrm>
            <a:off x="739575" y="1029767"/>
            <a:ext cx="7667100" cy="4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We will implement and test a class CashRegister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950" y="1355625"/>
            <a:ext cx="1891850" cy="18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613" y="1815775"/>
            <a:ext cx="1628775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739575" y="3261511"/>
            <a:ext cx="7667100" cy="119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Your turn: What test cases do we need for each of the class’ methods?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scenario?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test input?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expected result?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body" idx="1"/>
          </p:nvPr>
        </p:nvSpPr>
        <p:spPr>
          <a:xfrm>
            <a:off x="739571" y="1029766"/>
            <a:ext cx="7667100" cy="339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l" rtl="0">
              <a:spcBef>
                <a:spcPts val="5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specifications built into the program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confidence in code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early error finding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decoupled system</a:t>
            </a:r>
            <a:endParaRPr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better design</a:t>
            </a:r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236996" y="171470"/>
            <a:ext cx="8669400" cy="5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also gives...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1018</Words>
  <Application>Microsoft Macintosh PowerPoint</Application>
  <PresentationFormat>On-screen Show (16:9)</PresentationFormat>
  <Paragraphs>149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Georgia</vt:lpstr>
      <vt:lpstr>Noto Sans Symbols</vt:lpstr>
      <vt:lpstr>AU 16:9</vt:lpstr>
      <vt:lpstr>Introduction to Unit Tests</vt:lpstr>
      <vt:lpstr>Agenda</vt:lpstr>
      <vt:lpstr>Motivation: Manually test</vt:lpstr>
      <vt:lpstr>Validate result?</vt:lpstr>
      <vt:lpstr>PowerPoint Presentation</vt:lpstr>
      <vt:lpstr>A unit tests</vt:lpstr>
      <vt:lpstr>How to plan and execute test</vt:lpstr>
      <vt:lpstr>Demo: A cash register</vt:lpstr>
      <vt:lpstr>Test also gives...</vt:lpstr>
      <vt:lpstr>Your turn</vt:lpstr>
      <vt:lpstr>NUnit</vt:lpstr>
      <vt:lpstr>Test framework</vt:lpstr>
      <vt:lpstr>Automation / test report</vt:lpstr>
      <vt:lpstr>Nunit example</vt:lpstr>
      <vt:lpstr>NUnit assertion - constraints</vt:lpstr>
      <vt:lpstr>Test framework</vt:lpstr>
      <vt:lpstr>Demo: A cash register</vt:lpstr>
      <vt:lpstr>Your turn</vt:lpstr>
      <vt:lpstr>Testing</vt:lpstr>
      <vt:lpstr>PowerPoint Presentation</vt:lpstr>
      <vt:lpstr>Why test? Why unit test?</vt:lpstr>
      <vt:lpstr>Pitfalls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Unit Tests</dc:title>
  <cp:lastModifiedBy>Henrik Bitsch Kirk</cp:lastModifiedBy>
  <cp:revision>3</cp:revision>
  <dcterms:modified xsi:type="dcterms:W3CDTF">2022-09-12T11:41:22Z</dcterms:modified>
</cp:coreProperties>
</file>