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8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3" r:id="rId17"/>
    <p:sldId id="264" r:id="rId18"/>
    <p:sldId id="265" r:id="rId19"/>
    <p:sldId id="266" r:id="rId20"/>
    <p:sldId id="267" r:id="rId21"/>
    <p:sldId id="287" r:id="rId22"/>
    <p:sldId id="269" r:id="rId23"/>
    <p:sldId id="270" r:id="rId24"/>
    <p:sldId id="278" r:id="rId2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5" autoAdjust="0"/>
    <p:restoredTop sz="89614" autoAdjust="0"/>
  </p:normalViewPr>
  <p:slideViewPr>
    <p:cSldViewPr snapToGrid="0">
      <p:cViewPr varScale="1">
        <p:scale>
          <a:sx n="117" d="100"/>
          <a:sy n="117" d="100"/>
        </p:scale>
        <p:origin x="2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81D1866-8044-4417-925E-8BFDA310279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5235D6F-761F-4491-BFCE-BE8175B7614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54FDC-3739-48AB-B9B8-4B8ED0E385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136BB2-290F-44A5-B65C-3221AE62B5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ECCB152-F277-4B82-A26B-B6355475B8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>
                <a:latin typeface="Arial"/>
              </a:rPr>
              <a:t>Benefits</a:t>
            </a:r>
            <a:r>
              <a:rPr lang="da-DK" sz="2000" b="0" strike="noStrike" spc="-1" dirty="0">
                <a:latin typeface="Arial"/>
              </a:rPr>
              <a:t>: </a:t>
            </a:r>
            <a:r>
              <a:rPr lang="da-DK" sz="2000" b="0" strike="noStrike" spc="-1" dirty="0" err="1">
                <a:latin typeface="Arial"/>
              </a:rPr>
              <a:t>Ease</a:t>
            </a:r>
            <a:r>
              <a:rPr lang="da-DK" sz="2000" b="0" strike="noStrike" spc="-1" dirty="0">
                <a:latin typeface="Arial"/>
              </a:rPr>
              <a:t> of </a:t>
            </a:r>
            <a:r>
              <a:rPr lang="da-DK" sz="2000" b="0" strike="noStrike" spc="-1" dirty="0" err="1">
                <a:latin typeface="Arial"/>
              </a:rPr>
              <a:t>change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lower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coupling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clients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can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focus</a:t>
            </a:r>
            <a:r>
              <a:rPr lang="da-DK" sz="2000" b="0" strike="noStrike" spc="-1" dirty="0">
                <a:latin typeface="Arial"/>
              </a:rPr>
              <a:t> on </a:t>
            </a:r>
            <a:r>
              <a:rPr lang="da-DK" sz="2000" b="0" strike="noStrike" spc="-1" dirty="0" err="1">
                <a:latin typeface="Arial"/>
              </a:rPr>
              <a:t>what</a:t>
            </a:r>
            <a:r>
              <a:rPr lang="da-DK" sz="2000" b="0" strike="noStrike" spc="-1" dirty="0">
                <a:latin typeface="Arial"/>
              </a:rPr>
              <a:t> an </a:t>
            </a:r>
            <a:r>
              <a:rPr lang="da-DK" sz="2000" b="0" strike="noStrike" spc="-1" dirty="0" err="1">
                <a:latin typeface="Arial"/>
              </a:rPr>
              <a:t>class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, not </a:t>
            </a:r>
            <a:r>
              <a:rPr lang="da-DK" sz="2000" b="0" strike="noStrike" spc="-1" dirty="0" err="1">
                <a:latin typeface="Arial"/>
              </a:rPr>
              <a:t>how</a:t>
            </a:r>
            <a:r>
              <a:rPr lang="da-DK" sz="2000" b="0" strike="noStrike" spc="-1" dirty="0">
                <a:latin typeface="Arial"/>
              </a:rPr>
              <a:t> it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 it.</a:t>
            </a: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32E0563-AEF7-49C3-A169-9A7509CE95D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647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>
                <a:latin typeface="Arial"/>
              </a:rPr>
              <a:t>Benefits</a:t>
            </a:r>
            <a:r>
              <a:rPr lang="da-DK" sz="2000" b="0" strike="noStrike" spc="-1" dirty="0">
                <a:latin typeface="Arial"/>
              </a:rPr>
              <a:t>: </a:t>
            </a:r>
            <a:r>
              <a:rPr lang="da-DK" sz="2000" b="0" strike="noStrike" spc="-1" dirty="0" err="1">
                <a:latin typeface="Arial"/>
              </a:rPr>
              <a:t>Ease</a:t>
            </a:r>
            <a:r>
              <a:rPr lang="da-DK" sz="2000" b="0" strike="noStrike" spc="-1" dirty="0">
                <a:latin typeface="Arial"/>
              </a:rPr>
              <a:t> of </a:t>
            </a:r>
            <a:r>
              <a:rPr lang="da-DK" sz="2000" b="0" strike="noStrike" spc="-1" dirty="0" err="1">
                <a:latin typeface="Arial"/>
              </a:rPr>
              <a:t>change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lower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coupling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clients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can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focus</a:t>
            </a:r>
            <a:r>
              <a:rPr lang="da-DK" sz="2000" b="0" strike="noStrike" spc="-1" dirty="0">
                <a:latin typeface="Arial"/>
              </a:rPr>
              <a:t> on </a:t>
            </a:r>
            <a:r>
              <a:rPr lang="da-DK" sz="2000" b="0" strike="noStrike" spc="-1" dirty="0" err="1">
                <a:latin typeface="Arial"/>
              </a:rPr>
              <a:t>what</a:t>
            </a:r>
            <a:r>
              <a:rPr lang="da-DK" sz="2000" b="0" strike="noStrike" spc="-1" dirty="0">
                <a:latin typeface="Arial"/>
              </a:rPr>
              <a:t> an </a:t>
            </a:r>
            <a:r>
              <a:rPr lang="da-DK" sz="2000" b="0" strike="noStrike" spc="-1" dirty="0" err="1">
                <a:latin typeface="Arial"/>
              </a:rPr>
              <a:t>class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, not </a:t>
            </a:r>
            <a:r>
              <a:rPr lang="da-DK" sz="2000" b="0" strike="noStrike" spc="-1" dirty="0" err="1">
                <a:latin typeface="Arial"/>
              </a:rPr>
              <a:t>how</a:t>
            </a:r>
            <a:r>
              <a:rPr lang="da-DK" sz="2000" b="0" strike="noStrike" spc="-1" dirty="0">
                <a:latin typeface="Arial"/>
              </a:rPr>
              <a:t> it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 it.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E72ED5C-48F0-445E-91B4-EB5D3B9AE8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5590370-BC0D-4E7B-A3EA-54427FC1C8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B4B857B-1AF2-462A-AD39-C46E6AAF51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C7B16EC-2FA8-43BE-BF49-9CB2A8AC59E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</a:t>
            </a:r>
            <a:r>
              <a:rPr lang="en-US" sz="2000" b="0" strike="noStrike" spc="-1" dirty="0" err="1">
                <a:latin typeface="Arial"/>
              </a:rPr>
              <a:t>impl</a:t>
            </a:r>
            <a:r>
              <a:rPr lang="en-US" sz="2000" b="0" strike="noStrike" spc="-1" dirty="0">
                <a:latin typeface="Arial"/>
              </a:rPr>
              <a:t>.: “Simple” inheritance – if methods (variables, …) are declared public or protected, they are accessible from inheriting classes. This aspect of inheritance is only very seldom interesting in this course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identity: Call-forward to </a:t>
            </a:r>
            <a:r>
              <a:rPr lang="en-US" sz="2000" b="0" strike="noStrike" spc="-1" dirty="0" err="1">
                <a:latin typeface="Arial"/>
              </a:rPr>
              <a:t>Liskov’s</a:t>
            </a:r>
            <a:r>
              <a:rPr lang="en-US" sz="2000" b="0" strike="noStrike" spc="-1" dirty="0">
                <a:latin typeface="Arial"/>
              </a:rPr>
              <a:t> Substitution Principle?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B9BA4E-46FE-43F8-A9DE-300FCDCDDD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613F95-6588-451C-BC48-E924FA7030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1BE298-DC2B-4497-8972-6EE27B7568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BDFEEED-1CE8-4387-855D-0FBE9A12C3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283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1BA507B-2C78-432B-B8CD-9612EAD09F9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478C8B-DC37-42B4-ADAB-B1EB9618F00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455055F-FB9F-4B9B-BB3E-83C4EC1E7CD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5104A5E7-B69B-4780-8CD0-C3A6BF2ED59F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F4023E1-E146-447B-AB38-C6AD5ED75B9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anchor="ctr">
            <a:normAutofit fontScale="82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94E92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257C55AA-1B7A-40D1-9C57-C5E409D0B440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500"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Object-oriented programming</a:t>
            </a:r>
            <a:br/>
            <a:r>
              <a:rPr lang="da-DK" sz="2400" b="0" strike="noStrike" spc="-1">
                <a:solidFill>
                  <a:srgbClr val="000000"/>
                </a:solidFill>
                <a:latin typeface="AU Passata"/>
              </a:rPr>
              <a:t>Interfaces, inheritance and polymorphism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Some properties of interfaces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76460" y="1385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An interface is a contract: If a class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implements the interface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, then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is required to implement all methods, properties, etc. in </a:t>
            </a:r>
            <a:r>
              <a:rPr lang="en-GB" sz="20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is entitled to be considered of type </a:t>
            </a:r>
            <a:r>
              <a:rPr lang="en-GB" sz="20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 by clients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An interface cannot be instantiated. Interfaces do not contain implementation of methods.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Classes can implement multiple interfaces.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Interfaces can contain events, indexers, methods, and properties.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Definition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723999" y="1772640"/>
            <a:ext cx="309672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IShape.cs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Center {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67640" y="1772640"/>
            <a:ext cx="3826440" cy="9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definition in C#: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67640" y="4293000"/>
            <a:ext cx="39600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definition in UML: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71" name="Picture 3"/>
          <p:cNvPicPr/>
          <p:nvPr/>
        </p:nvPicPr>
        <p:blipFill>
          <a:blip r:embed="rId2"/>
          <a:stretch/>
        </p:blipFill>
        <p:spPr>
          <a:xfrm>
            <a:off x="5731560" y="3933000"/>
            <a:ext cx="2224440" cy="122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8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728880" y="2305080"/>
            <a:ext cx="4922479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</a:t>
            </a: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53440" y="1484640"/>
            <a:ext cx="2304000" cy="577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declares that it </a:t>
            </a:r>
            <a:br/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implements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 flipH="1">
            <a:off x="5723280" y="1777320"/>
            <a:ext cx="829080" cy="73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611640" y="1781640"/>
            <a:ext cx="295200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must implement the methods and properties defined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in 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564000" y="2197440"/>
            <a:ext cx="647640" cy="74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3564000" y="2197440"/>
            <a:ext cx="691560" cy="99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611640" y="2941920"/>
            <a:ext cx="289584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may of course implement methods etc. that are not defined in the interface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3507840" y="3357360"/>
            <a:ext cx="703800" cy="21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1"/>
          <p:cNvSpPr/>
          <p:nvPr/>
        </p:nvSpPr>
        <p:spPr>
          <a:xfrm>
            <a:off x="295560" y="120600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implementation in C#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295560" y="452016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implementation </a:t>
            </a:r>
            <a:br/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 UML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6262200" y="5662800"/>
            <a:ext cx="683640" cy="4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ts val="2999"/>
              </a:lnSpc>
              <a:spcBef>
                <a:spcPts val="601"/>
              </a:spcBef>
            </a:pPr>
            <a:r>
              <a:rPr lang="en-GB" sz="2400" b="0" i="1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85" name="Picture 3"/>
          <p:cNvPicPr/>
          <p:nvPr/>
        </p:nvPicPr>
        <p:blipFill>
          <a:blip r:embed="rId2"/>
          <a:stretch/>
        </p:blipFill>
        <p:spPr>
          <a:xfrm>
            <a:off x="6971400" y="4762080"/>
            <a:ext cx="1671120" cy="1426320"/>
          </a:xfrm>
          <a:prstGeom prst="rect">
            <a:avLst/>
          </a:prstGeom>
          <a:ln>
            <a:noFill/>
          </a:ln>
        </p:spPr>
      </p:pic>
      <p:pic>
        <p:nvPicPr>
          <p:cNvPr id="186" name="Picture 5"/>
          <p:cNvPicPr/>
          <p:nvPr/>
        </p:nvPicPr>
        <p:blipFill>
          <a:blip r:embed="rId3"/>
          <a:stretch/>
        </p:blipFill>
        <p:spPr>
          <a:xfrm>
            <a:off x="4679280" y="4120920"/>
            <a:ext cx="1519200" cy="244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66920" y="4149000"/>
            <a:ext cx="4897080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468079" y="5013000"/>
            <a:ext cx="4563265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Circle.cs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Radius {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;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78439" y="2421000"/>
            <a:ext cx="316068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>
                <a:solidFill>
                  <a:srgbClr val="00B050"/>
                </a:solidFill>
                <a:latin typeface="Consolas"/>
              </a:rPr>
              <a:t>// IShape.cs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Coord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Center {get; };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GetArea();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67640" y="1577880"/>
            <a:ext cx="792036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Any number of classes may implement the same interface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5364000" y="2205000"/>
            <a:ext cx="3418920" cy="219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6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50160" y="243000"/>
            <a:ext cx="7882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 - Reference and use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75600" y="2277000"/>
            <a:ext cx="5285520" cy="2860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class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Screen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list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&gt; 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void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AddShape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s) {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shapes.Add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(s);}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GetTotalArea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 = 0;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foreach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(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spc="-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                                           {</a:t>
            </a: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  res +=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                    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return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51640" y="2254680"/>
            <a:ext cx="2952000" cy="644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spc="-1" dirty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knows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– not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or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203999" y="2701080"/>
            <a:ext cx="2154599" cy="7332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251640" y="3303720"/>
            <a:ext cx="2952000" cy="63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Any implementation of 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>
                <a:solidFill>
                  <a:srgbClr val="000000"/>
                </a:solidFill>
                <a:latin typeface="Calibri"/>
              </a:rPr>
              <a:t> may be added to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_shapes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 flipV="1">
            <a:off x="3203640" y="3048105"/>
            <a:ext cx="3154817" cy="61409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251640" y="4218480"/>
            <a:ext cx="2952000" cy="614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call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methods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in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 flipV="1">
            <a:off x="3209040" y="4288320"/>
            <a:ext cx="2154600" cy="18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446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“Polymorph” = “many forms”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Polymorphism is used when we need different kinds of behavior from a 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We create a superclass that defines the behavior and subtypes that implement it in different ways.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Thus,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behavior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of a given object varies depending on its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type.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2" descr="http://photos.merinews.com/upload/imageGallery/bigImage/1203682755292.jpg"/>
          <p:cNvPicPr/>
          <p:nvPr/>
        </p:nvPicPr>
        <p:blipFill>
          <a:blip r:embed="rId3"/>
          <a:srcRect l="18816" t="17826" r="16107" b="20013"/>
          <a:stretch/>
        </p:blipFill>
        <p:spPr>
          <a:xfrm>
            <a:off x="6999840" y="585000"/>
            <a:ext cx="1676520" cy="160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An interface (superclass) defines the common traits of a subclass through an interface (set of abstract methods)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mplementations of the interfaces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(s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ubclasses of the superclass) implement the methods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Thus, the behavior – implemented in the methods – differ from subclass to subclass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Clients see different behavior, but not the different subtypes.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Polymorphism is best understood from the side of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client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3"/>
          <p:cNvPicPr/>
          <p:nvPr/>
        </p:nvPicPr>
        <p:blipFill>
          <a:blip r:embed="rId3"/>
          <a:stretch/>
        </p:blipFill>
        <p:spPr>
          <a:xfrm>
            <a:off x="4415040" y="2277000"/>
            <a:ext cx="4271400" cy="182016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Assume we have an ECG signal we wish to analyse in different ways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Extremes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Pulse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Arrhythmia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…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can we implement these different kinds of analyses of the signal?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all in one class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14040" y="1556640"/>
            <a:ext cx="4176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enum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ECGAnalyses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 PULSE, EXTREMES, ARRHYTMIA } curAnalysisType;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switch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(curAnalysisType)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Do pulse analysis on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EXTREMES: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Find min/max values of the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ARRHYTMIA: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Analyse for arrhytmia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94E9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Implementation using 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switch/case in one (big) class</a:t>
            </a:r>
          </a:p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500000" y="5394960"/>
            <a:ext cx="4176000" cy="1274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_ecg.curAnalysisType = ECG.PULSE;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51640" y="4293000"/>
            <a:ext cx="3816000" cy="155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fragile when changes or additions occur.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All analyses are in one switch/case – becomes incomprehensible.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hard to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test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Class ECG becomes very large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 flipV="1">
            <a:off x="4068000" y="3788280"/>
            <a:ext cx="44568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2"/>
          <p:cNvPicPr/>
          <p:nvPr/>
        </p:nvPicPr>
        <p:blipFill>
          <a:blip r:embed="rId3"/>
          <a:stretch/>
        </p:blipFill>
        <p:spPr>
          <a:xfrm>
            <a:off x="506160" y="2570040"/>
            <a:ext cx="3476160" cy="7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Today’s lecture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294E92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Interfaces + the pillars object orientation</a:t>
            </a:r>
          </a:p>
        </p:txBody>
      </p:sp>
      <p:pic>
        <p:nvPicPr>
          <p:cNvPr id="93" name="Picture 1"/>
          <p:cNvPicPr/>
          <p:nvPr/>
        </p:nvPicPr>
        <p:blipFill>
          <a:blip r:embed="rId3"/>
          <a:stretch/>
        </p:blipFill>
        <p:spPr>
          <a:xfrm>
            <a:off x="2814480" y="2332800"/>
            <a:ext cx="3553200" cy="33440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 flipV="1">
            <a:off x="399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 flipV="1">
            <a:off x="471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 flipV="1">
            <a:off x="546516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556640"/>
            <a:ext cx="8229240" cy="150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Note how we need different 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</a:rPr>
              <a:t>kinds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of analysis, i.e. different kinds of behavior.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We will 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</a:rPr>
              <a:t>isolate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this varying behavior and implement it using polymorphism (i.e. in super- and subclasses)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6474997" y="3938465"/>
            <a:ext cx="19814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Interface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analysis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94342" y="5685526"/>
            <a:ext cx="23738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Implementing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classes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actual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 err="1">
                <a:solidFill>
                  <a:srgbClr val="000000"/>
                </a:solidFill>
                <a:latin typeface="Calibri"/>
              </a:rPr>
              <a:t>behavior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5" y="3928680"/>
            <a:ext cx="3124200" cy="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653" y="3957255"/>
            <a:ext cx="2438400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15" y="4782232"/>
            <a:ext cx="4610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 – ECG example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25160" y="3211200"/>
            <a:ext cx="4176000" cy="158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public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ECGAnalysis _curAnalysis;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   _curAnalyses.Analyse(samples);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652000" y="4149000"/>
            <a:ext cx="3208320" cy="1198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PulseAnalyses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Do pulse analysis on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652000" y="5516280"/>
            <a:ext cx="3208320" cy="12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ArrhytmiaAnalyses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 dirty="0">
                <a:solidFill>
                  <a:srgbClr val="00B050"/>
                </a:solidFill>
                <a:latin typeface="Consolas"/>
              </a:rPr>
              <a:t>    // Analyse for </a:t>
            </a:r>
            <a:r>
              <a:rPr lang="da-DK" sz="1050" b="0" i="1" strike="noStrike" spc="-1" dirty="0" err="1">
                <a:solidFill>
                  <a:srgbClr val="00B050"/>
                </a:solidFill>
                <a:latin typeface="Consolas"/>
              </a:rPr>
              <a:t>arrhytmia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652000" y="2683800"/>
            <a:ext cx="3208320" cy="133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ExtremesAnalyses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Find min/max values of the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626440" y="1726560"/>
            <a:ext cx="3243240" cy="83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interface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samples);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15080" y="1726560"/>
            <a:ext cx="4176000" cy="129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PulseAnalysis()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1" y="4949172"/>
            <a:ext cx="5106203" cy="1805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Note how new kinds of behavior is implemented by implementing new subclasses of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ECGAnalysis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Zero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change is required to existing code!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58885"/>
            <a:ext cx="68961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15" y="3887560"/>
            <a:ext cx="2943225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99640" y="243000"/>
            <a:ext cx="7382880" cy="53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500" lnSpcReduction="20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Time for stunt code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Content Placeholder 3"/>
          <p:cNvPicPr/>
          <p:nvPr/>
        </p:nvPicPr>
        <p:blipFill>
          <a:blip r:embed="rId2"/>
          <a:stretch/>
        </p:blipFill>
        <p:spPr>
          <a:xfrm>
            <a:off x="906840" y="777240"/>
            <a:ext cx="7329960" cy="56624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79640" y="6525360"/>
            <a:ext cx="727236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alibri"/>
              </a:rPr>
              <a:t>image source: https://i.dailymail.co.uk/i/pix/2008/02_01/stuntmenMOS0202_800x618.jpg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556640"/>
            <a:ext cx="49064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often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called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an ”is-a”-relation.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What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does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mean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implementation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Subclasses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re-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use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methods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etc. from superclass (under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what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circumstances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?)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Subclasses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may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substitute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3"/>
          <a:stretch/>
        </p:blipFill>
        <p:spPr>
          <a:xfrm>
            <a:off x="5652000" y="1772640"/>
            <a:ext cx="2806200" cy="396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55640" y="1484640"/>
            <a:ext cx="5904360" cy="40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 :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Run()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Start();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Car.Start() is public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...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IsEco()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if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(CalcMPG() &gt;= 20)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CalcMPG() is protected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true;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false;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HasPart(string part)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foreach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var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cyl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in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cylinders)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 – Car.cylinders[] is private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...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4" name="Picture 5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55640" y="1484640"/>
            <a:ext cx="5904360" cy="290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Car _mpv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MPV is-a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_mpv.Start();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Start() is member of Car, and _mpv is of type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_mpv.Run();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 – Run() is member of MPV, but _mpv is of type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MPV _mpv2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_mpv2.Start();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Start() is member of Car, and _mpv2 is-a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_mpv2.Run();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Run() is member of MPV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MPV _mpv3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Car();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ERROR: MPV is-a Car, not vice versa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7" name="Picture 10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often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common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not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implementation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. To do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introduce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an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superclass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or interface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What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subclasses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95440" y="4182840"/>
            <a:ext cx="307548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Vehicle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defines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that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any vehicle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can start, but not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how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– that is left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for subclasses to define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 flipV="1">
            <a:off x="3685320" y="4436280"/>
            <a:ext cx="958320" cy="1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161400" y="2976840"/>
            <a:ext cx="2715785" cy="583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Vehicle.Start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endParaRPr lang="da-DK" sz="16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in the 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flipH="1">
            <a:off x="6286500" y="3561480"/>
            <a:ext cx="1255140" cy="7723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10" y="3614093"/>
            <a:ext cx="3057210" cy="25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Interfaces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are all around us!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 descr="http://i01.i.aliimg.com/img/pb/235/594/421/421594235_626.jpg"/>
          <p:cNvPicPr/>
          <p:nvPr/>
        </p:nvPicPr>
        <p:blipFill>
          <a:blip r:embed="rId2"/>
          <a:stretch/>
        </p:blipFill>
        <p:spPr>
          <a:xfrm>
            <a:off x="539640" y="148464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163" name="Picture 3"/>
          <p:cNvPicPr/>
          <p:nvPr/>
        </p:nvPicPr>
        <p:blipFill>
          <a:blip r:embed="rId3"/>
          <a:stretch/>
        </p:blipFill>
        <p:spPr>
          <a:xfrm>
            <a:off x="5868000" y="2205000"/>
            <a:ext cx="2224440" cy="232920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4"/>
          <a:stretch/>
        </p:blipFill>
        <p:spPr>
          <a:xfrm>
            <a:off x="248400" y="4112280"/>
            <a:ext cx="3317760" cy="2014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9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p15="http://schemas.microsoft.com/office/powerpoint/2012/main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ASE Lesson X</Template>
  <TotalTime>5174</TotalTime>
  <Words>1476</Words>
  <Application>Microsoft Macintosh PowerPoint</Application>
  <PresentationFormat>On-screen Show (4:3)</PresentationFormat>
  <Paragraphs>268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AU Passata</vt:lpstr>
      <vt:lpstr>Calibri</vt:lpstr>
      <vt:lpstr>Consolas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og funktioner</dc:title>
  <dc:subject/>
  <dc:creator>Steen Krøyer</dc:creator>
  <dc:description/>
  <cp:lastModifiedBy>Henrik Bitsch Kirk</cp:lastModifiedBy>
  <cp:revision>148</cp:revision>
  <cp:lastPrinted>2013-01-30T12:15:05Z</cp:lastPrinted>
  <dcterms:created xsi:type="dcterms:W3CDTF">2012-01-25T12:54:49Z</dcterms:created>
  <dcterms:modified xsi:type="dcterms:W3CDTF">2023-09-01T06:54:26Z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IHA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