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312" r:id="rId4"/>
    <p:sldId id="314" r:id="rId5"/>
    <p:sldId id="317" r:id="rId6"/>
    <p:sldId id="340" r:id="rId7"/>
    <p:sldId id="315" r:id="rId8"/>
    <p:sldId id="316" r:id="rId9"/>
    <p:sldId id="318" r:id="rId10"/>
    <p:sldId id="320" r:id="rId11"/>
    <p:sldId id="319" r:id="rId12"/>
    <p:sldId id="370" r:id="rId13"/>
    <p:sldId id="321" r:id="rId14"/>
    <p:sldId id="349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5" r:id="rId29"/>
    <p:sldId id="366" r:id="rId30"/>
    <p:sldId id="306" r:id="rId31"/>
    <p:sldId id="367" r:id="rId32"/>
    <p:sldId id="368" r:id="rId33"/>
    <p:sldId id="369" r:id="rId34"/>
    <p:sldId id="372" r:id="rId35"/>
    <p:sldId id="373" r:id="rId36"/>
    <p:sldId id="374" r:id="rId37"/>
    <p:sldId id="375" r:id="rId38"/>
    <p:sldId id="376" r:id="rId39"/>
    <p:sldId id="371" r:id="rId40"/>
    <p:sldId id="259" r:id="rId41"/>
    <p:sldId id="257" r:id="rId4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7" autoAdjust="0"/>
    <p:restoredTop sz="76695" autoAdjust="0"/>
  </p:normalViewPr>
  <p:slideViewPr>
    <p:cSldViewPr snapToGrid="0" showGuides="1">
      <p:cViewPr varScale="1">
        <p:scale>
          <a:sx n="125" d="100"/>
          <a:sy n="125" d="100"/>
        </p:scale>
        <p:origin x="19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04-10-2023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Sensor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</a:t>
            </a:r>
            <a:r>
              <a:rPr lang="da-DK" baseline="0" dirty="0" err="1"/>
              <a:t>reply</a:t>
            </a:r>
            <a:r>
              <a:rPr lang="da-DK" baseline="0" dirty="0"/>
              <a:t> with data </a:t>
            </a:r>
            <a:r>
              <a:rPr lang="da-DK" baseline="0" dirty="0" err="1"/>
              <a:t>formatted</a:t>
            </a:r>
            <a:r>
              <a:rPr lang="da-DK" baseline="0" dirty="0"/>
              <a:t> in a </a:t>
            </a:r>
            <a:r>
              <a:rPr lang="da-DK" baseline="0" dirty="0" err="1"/>
              <a:t>strange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, </a:t>
            </a:r>
            <a:r>
              <a:rPr lang="da-DK" baseline="0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shall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translated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7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820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395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20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lyder lige som noget vi har brug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41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644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InvalidOperationException</a:t>
            </a:r>
            <a:r>
              <a:rPr lang="en-US" dirty="0"/>
              <a:t> means that Take() was called on a completed collection.</a:t>
            </a:r>
          </a:p>
          <a:p>
            <a:r>
              <a:rPr lang="en-US" dirty="0"/>
              <a:t>// Some other thread can call </a:t>
            </a:r>
            <a:r>
              <a:rPr lang="en-US" dirty="0" err="1"/>
              <a:t>CompleteAdding</a:t>
            </a:r>
            <a:r>
              <a:rPr lang="en-US" dirty="0"/>
              <a:t> after we pass the</a:t>
            </a:r>
          </a:p>
          <a:p>
            <a:r>
              <a:rPr lang="en-US" dirty="0"/>
              <a:t>// </a:t>
            </a:r>
            <a:r>
              <a:rPr lang="en-US" dirty="0" err="1"/>
              <a:t>IsCompleted</a:t>
            </a:r>
            <a:r>
              <a:rPr lang="en-US" dirty="0"/>
              <a:t> check but before we call Take. </a:t>
            </a:r>
          </a:p>
          <a:p>
            <a:r>
              <a:rPr lang="en-US" dirty="0"/>
              <a:t>// In this example, we can simply catch the exception since the </a:t>
            </a:r>
          </a:p>
          <a:p>
            <a:r>
              <a:rPr lang="en-US" dirty="0"/>
              <a:t>// loop will break on the next iteration.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201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198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5756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027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the part with the Events.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9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695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844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07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179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4962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the part with the Events.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5257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the part with the Events.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5777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4846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196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354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But </a:t>
            </a:r>
            <a:r>
              <a:rPr lang="da-DK" dirty="0" err="1"/>
              <a:t>every</a:t>
            </a:r>
            <a:r>
              <a:rPr lang="da-DK" baseline="0" dirty="0"/>
              <a:t> </a:t>
            </a:r>
            <a:r>
              <a:rPr lang="da-DK" baseline="0" dirty="0" err="1"/>
              <a:t>responsibility</a:t>
            </a:r>
            <a:r>
              <a:rPr lang="da-DK" baseline="0" dirty="0"/>
              <a:t> is a </a:t>
            </a:r>
            <a:r>
              <a:rPr lang="da-DK" baseline="0" dirty="0" err="1"/>
              <a:t>reason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65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85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1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571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1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3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collections.concurrent.iproducerconsumercollection-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how-to-add-and-take-item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atiptop.com/tpms/img/TPMS-warning-light.jpg" TargetMode="External"/><Relationship Id="rId2" Type="http://schemas.openxmlformats.org/officeDocument/2006/relationships/hyperlink" Target="https://i5.walmartimages.com/asr/5bf8c70c-c0f4-46c8-8de2-d14417c3dcdb_2.a974142a063bb1f235f672f9a68eeb10.jpe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jreviews.com/reviews-cta/bonus.png" TargetMode="External"/><Relationship Id="rId4" Type="http://schemas.openxmlformats.org/officeDocument/2006/relationships/hyperlink" Target="http://stockmedia.cc/computing_technology/slides/DSD_8790.jp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r>
              <a:rPr lang="da-DK" dirty="0"/>
              <a:t> pt. 2</a:t>
            </a:r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Monitor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Reader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This is a </a:t>
            </a:r>
            <a:r>
              <a:rPr lang="da-DK" dirty="0" err="1"/>
              <a:t>very</a:t>
            </a:r>
            <a:r>
              <a:rPr lang="da-DK" dirty="0"/>
              <a:t> common design: Producer – Consumer.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Provider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Let’s</a:t>
            </a:r>
            <a:r>
              <a:rPr lang="da-DK" dirty="0"/>
              <a:t> put </a:t>
            </a:r>
            <a:r>
              <a:rPr lang="da-DK" dirty="0" err="1"/>
              <a:t>that</a:t>
            </a:r>
            <a:r>
              <a:rPr lang="da-DK" dirty="0"/>
              <a:t> data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so the Consumer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have to </a:t>
            </a:r>
            <a:r>
              <a:rPr lang="da-DK" dirty="0" err="1"/>
              <a:t>know</a:t>
            </a:r>
            <a:r>
              <a:rPr lang="da-DK" dirty="0"/>
              <a:t> the Producer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DataContainer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Objects of the </a:t>
            </a:r>
            <a:r>
              <a:rPr lang="da-DK" dirty="0" err="1"/>
              <a:t>DataContainer</a:t>
            </a:r>
            <a:r>
              <a:rPr lang="da-DK" dirty="0"/>
              <a:t> class is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data from producer to </a:t>
            </a:r>
            <a:r>
              <a:rPr lang="da-DK" dirty="0" err="1"/>
              <a:t>consumer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4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8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know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know, if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signal this between threads with Events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615291" y="3135086"/>
            <a:ext cx="903514" cy="239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2242457" y="2488144"/>
            <a:ext cx="1807030" cy="4027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dirty="0" err="1">
                <a:latin typeface="Gill Sans MT" panose="020B0502020104020203" pitchFamily="34" charset="0"/>
              </a:rPr>
              <a:t>DataReadyEvent</a:t>
            </a:r>
            <a:endParaRPr lang="da-DK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know, if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signal this between threads with Events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2615291" y="3135086"/>
            <a:ext cx="903514" cy="239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2242457" y="2488144"/>
            <a:ext cx="2209800" cy="4027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dirty="0" err="1">
                <a:latin typeface="Gill Sans MT" panose="020B0502020104020203" pitchFamily="34" charset="0"/>
              </a:rPr>
              <a:t>DataConsumedEvent</a:t>
            </a:r>
            <a:endParaRPr lang="da-DK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But </a:t>
            </a:r>
            <a:r>
              <a:rPr lang="da-DK" dirty="0" err="1"/>
              <a:t>now</a:t>
            </a:r>
            <a:r>
              <a:rPr lang="da-DK" dirty="0"/>
              <a:t>, the producer and </a:t>
            </a:r>
            <a:r>
              <a:rPr lang="da-DK" dirty="0" err="1"/>
              <a:t>consumer</a:t>
            </a:r>
            <a:r>
              <a:rPr lang="da-DK" dirty="0"/>
              <a:t> runs in </a:t>
            </a:r>
            <a:r>
              <a:rPr lang="da-DK" dirty="0" err="1"/>
              <a:t>lock</a:t>
            </a:r>
            <a:r>
              <a:rPr lang="da-DK" dirty="0"/>
              <a:t>-step.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6020715" cy="37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But </a:t>
            </a:r>
            <a:r>
              <a:rPr lang="da-DK" dirty="0" err="1"/>
              <a:t>now</a:t>
            </a:r>
            <a:r>
              <a:rPr lang="da-DK" dirty="0"/>
              <a:t>, the producer and </a:t>
            </a:r>
            <a:r>
              <a:rPr lang="da-DK" dirty="0" err="1"/>
              <a:t>consumer</a:t>
            </a:r>
            <a:r>
              <a:rPr lang="da-DK" dirty="0"/>
              <a:t> runs in </a:t>
            </a:r>
            <a:r>
              <a:rPr lang="da-DK" dirty="0" err="1"/>
              <a:t>lock</a:t>
            </a:r>
            <a:r>
              <a:rPr lang="da-DK" dirty="0"/>
              <a:t>-step.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To </a:t>
            </a:r>
            <a:r>
              <a:rPr lang="da-DK" dirty="0" err="1"/>
              <a:t>overcome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introduce</a:t>
            </a:r>
            <a:r>
              <a:rPr lang="da-DK" dirty="0"/>
              <a:t> a </a:t>
            </a:r>
            <a:r>
              <a:rPr lang="da-DK" dirty="0" err="1"/>
              <a:t>queue</a:t>
            </a:r>
            <a:r>
              <a:rPr lang="da-DK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5949041" cy="37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 and </a:t>
            </a:r>
            <a:r>
              <a:rPr lang="da-DK" dirty="0" err="1"/>
              <a:t>BlockingCollection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5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Producer-Consumer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AutoResetEvent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ManualResetEvent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Queues and </a:t>
            </a:r>
            <a:r>
              <a:rPr lang="da-DK" dirty="0" err="1"/>
              <a:t>BlockingCollection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.Net </a:t>
            </a:r>
            <a:r>
              <a:rPr lang="da-DK" dirty="0" err="1"/>
              <a:t>System.Collections.Concurrent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Access to the </a:t>
            </a:r>
            <a:r>
              <a:rPr lang="da-DK" dirty="0" err="1"/>
              <a:t>queue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. </a:t>
            </a:r>
          </a:p>
          <a:p>
            <a:pPr marL="0" indent="0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 with </a:t>
            </a:r>
            <a:r>
              <a:rPr lang="da-DK" b="1" dirty="0" err="1"/>
              <a:t>locks</a:t>
            </a:r>
            <a:r>
              <a:rPr lang="da-DK" dirty="0"/>
              <a:t>, but...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.Net has </a:t>
            </a:r>
            <a:r>
              <a:rPr lang="da-DK" dirty="0" err="1"/>
              <a:t>built</a:t>
            </a:r>
            <a:r>
              <a:rPr lang="da-DK" dirty="0"/>
              <a:t> in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dirty="0" err="1"/>
              <a:t>ConcurrentQueue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r>
              <a:rPr lang="da-DK" dirty="0" err="1"/>
              <a:t>ConcurrentStack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r>
              <a:rPr lang="da-DK" dirty="0" err="1"/>
              <a:t>ConcurrentBag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And </a:t>
            </a:r>
            <a:r>
              <a:rPr lang="da-DK" dirty="0" err="1"/>
              <a:t>BlockingCollection</a:t>
            </a:r>
            <a:r>
              <a:rPr lang="da-DK" dirty="0"/>
              <a:t>&lt;T&gt;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Producer-Consumer pattern.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21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https://docs.microsoft.com/en-us/dotnet/standard/collections/thread-safe/blockingcollection-overview</a:t>
            </a:r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implementation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Producer-Consumer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Concurrent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taking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items from multiple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Optional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maximum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capacity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removal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when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empty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full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removal "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 not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up to 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period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Encapsulates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type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IProducerConsumerCollection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&lt;T&gt;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1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/>
              <a:t>We’ll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BlockingCollection</a:t>
            </a:r>
            <a:r>
              <a:rPr lang="da-DK" dirty="0"/>
              <a:t> as the </a:t>
            </a:r>
            <a:r>
              <a:rPr lang="da-DK" dirty="0" err="1"/>
              <a:t>queue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BlockingCollection</a:t>
            </a:r>
            <a:r>
              <a:rPr lang="da-DK" dirty="0"/>
              <a:t> handles all </a:t>
            </a:r>
            <a:r>
              <a:rPr lang="da-DK" dirty="0" err="1"/>
              <a:t>synchronization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CompleteAdding</a:t>
            </a:r>
            <a:r>
              <a:rPr lang="da-DK" dirty="0"/>
              <a:t>() signals to the receiver, </a:t>
            </a:r>
            <a:r>
              <a:rPr lang="da-DK" dirty="0" err="1"/>
              <a:t>that</a:t>
            </a:r>
            <a:r>
              <a:rPr lang="da-DK" dirty="0"/>
              <a:t> it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expect</a:t>
            </a:r>
            <a:r>
              <a:rPr lang="da-DK" dirty="0"/>
              <a:t> no more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Producer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Random _random = new Random();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random.Next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(0, 50);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reading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reading.SetTyrePressure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(pressure);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(reading);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dataQueue.CompleteAdding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9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consumer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data from the </a:t>
            </a:r>
            <a:r>
              <a:rPr lang="da-DK" dirty="0" err="1"/>
              <a:t>queue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IsCompleted</a:t>
            </a:r>
            <a:r>
              <a:rPr lang="da-DK" dirty="0"/>
              <a:t> is set to true (by </a:t>
            </a:r>
            <a:r>
              <a:rPr lang="da-DK" dirty="0" err="1"/>
              <a:t>CompleteAdding</a:t>
            </a:r>
            <a:r>
              <a:rPr lang="da-DK" dirty="0"/>
              <a:t>() by the producer).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try-catch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the Take() </a:t>
            </a:r>
            <a:r>
              <a:rPr lang="da-DK" dirty="0" err="1"/>
              <a:t>invocation</a:t>
            </a:r>
            <a:r>
              <a:rPr lang="da-DK" dirty="0"/>
              <a:t>. The </a:t>
            </a:r>
            <a:r>
              <a:rPr lang="da-DK" dirty="0" err="1"/>
              <a:t>queue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marked as </a:t>
            </a:r>
            <a:r>
              <a:rPr lang="da-DK" dirty="0" err="1"/>
              <a:t>completed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Consumer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(!_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dataQueue.IsCompleted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container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dataQueue.Take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container.GetTyrePressure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pressure: {0}", 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catch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// IOE means that Take() was called on a completed collection.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("No more data expected");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8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static void Main(string[]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Producer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Consumer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Consumer(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9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 – </a:t>
            </a:r>
            <a:r>
              <a:rPr lang="da-DK" dirty="0" err="1"/>
              <a:t>Add</a:t>
            </a:r>
            <a:r>
              <a:rPr lang="da-DK" dirty="0"/>
              <a:t>/Take with timeouts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646" y="1311965"/>
            <a:ext cx="4523154" cy="386182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else</a:t>
            </a:r>
            <a:r>
              <a:rPr lang="da-DK" dirty="0"/>
              <a:t> for the </a:t>
            </a:r>
            <a:r>
              <a:rPr lang="da-DK" dirty="0" err="1"/>
              <a:t>thread</a:t>
            </a:r>
            <a:r>
              <a:rPr lang="da-DK" dirty="0"/>
              <a:t> to do,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timeouts on the </a:t>
            </a:r>
            <a:r>
              <a:rPr lang="da-DK" dirty="0" err="1"/>
              <a:t>Add</a:t>
            </a:r>
            <a:r>
              <a:rPr lang="da-DK" dirty="0"/>
              <a:t> and Take </a:t>
            </a:r>
            <a:r>
              <a:rPr lang="da-DK" dirty="0" err="1"/>
              <a:t>method</a:t>
            </a:r>
            <a:r>
              <a:rPr lang="da-DK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3364" y="1311965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TryAdd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(T item,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363" y="2456919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public bool TryTake (out T item, TimeSpan timeout);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45475" y="5396148"/>
            <a:ext cx="6471139" cy="9875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060" y="5652681"/>
            <a:ext cx="11168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See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on:</a:t>
            </a:r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https://docs.microsoft.com/en-us/dotnet/standard/collections/thread-safe/how-to-add-and-take-items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79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1, 2 and 3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(and 4, 5 and 6 if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like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0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communication with Events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00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1114" y="4648200"/>
            <a:ext cx="10602686" cy="1813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WaterLevelSensor</a:t>
            </a:r>
            <a:r>
              <a:rPr lang="en-US" dirty="0"/>
              <a:t> reads the water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reading is sent to a </a:t>
            </a:r>
            <a:r>
              <a:rPr lang="en-US" dirty="0" err="1"/>
              <a:t>WaterLevelMonitor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the water level is too high, it sends an event to a </a:t>
            </a:r>
            <a:r>
              <a:rPr lang="en-US" dirty="0" err="1"/>
              <a:t>PumpController</a:t>
            </a:r>
            <a:r>
              <a:rPr lang="en-US" dirty="0"/>
              <a:t>, which runs a pump for a given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5" y="921608"/>
            <a:ext cx="10884697" cy="42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1114" y="4648200"/>
            <a:ext cx="10602686" cy="1813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WaterLevelSensor</a:t>
            </a:r>
            <a:r>
              <a:rPr lang="en-US" dirty="0"/>
              <a:t> reads the water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reading is sent to a </a:t>
            </a:r>
            <a:r>
              <a:rPr lang="en-US" dirty="0" err="1"/>
              <a:t>WaterLevelMonitor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the water level is too high, it sends an event to a </a:t>
            </a:r>
            <a:r>
              <a:rPr lang="en-US" dirty="0" err="1"/>
              <a:t>PumpController</a:t>
            </a:r>
            <a:r>
              <a:rPr lang="en-US" dirty="0"/>
              <a:t>, which runs a pump for a given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5" y="921608"/>
            <a:ext cx="10884697" cy="427455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73380" y="1634026"/>
            <a:ext cx="5821680" cy="279654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09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Tyre </a:t>
            </a:r>
            <a:r>
              <a:rPr lang="da-DK" dirty="0" err="1"/>
              <a:t>Pressure</a:t>
            </a:r>
            <a:r>
              <a:rPr lang="da-DK" dirty="0"/>
              <a:t> Monitor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86" y="1943650"/>
            <a:ext cx="8092828" cy="3600938"/>
          </a:xfrm>
        </p:spPr>
      </p:pic>
    </p:spTree>
    <p:extLst>
      <p:ext uri="{BB962C8B-B14F-4D97-AF65-F5344CB8AC3E}">
        <p14:creationId xmlns:p14="http://schemas.microsoft.com/office/powerpoint/2010/main" val="13291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AutoResetEvent</a:t>
            </a:r>
            <a:r>
              <a:rPr lang="da-DK" dirty="0"/>
              <a:t> and </a:t>
            </a:r>
            <a:r>
              <a:rPr lang="da-DK" dirty="0" err="1"/>
              <a:t>ManualResetEvent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5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Event handles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signal from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to </a:t>
            </a:r>
            <a:r>
              <a:rPr lang="da-DK" dirty="0" err="1"/>
              <a:t>another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b="1" i="1" dirty="0" err="1"/>
              <a:t>AutoResetEvent</a:t>
            </a:r>
            <a:r>
              <a:rPr lang="en-US" dirty="0"/>
              <a:t> changes from signaled to </a:t>
            </a:r>
            <a:r>
              <a:rPr lang="en-US" dirty="0" err="1"/>
              <a:t>unsignaled</a:t>
            </a:r>
            <a:r>
              <a:rPr lang="en-US" dirty="0"/>
              <a:t> automatically any time it activates a thread.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ManualResetEvent</a:t>
            </a:r>
            <a:r>
              <a:rPr lang="en-US" dirty="0"/>
              <a:t> allows any number of threads to be activated by its signaled state, and will only revert to an </a:t>
            </a:r>
            <a:r>
              <a:rPr lang="en-US" dirty="0" err="1"/>
              <a:t>unsignaled</a:t>
            </a:r>
            <a:r>
              <a:rPr lang="en-US" dirty="0"/>
              <a:t> state when its Reset method is called.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79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WaterLevelMonitor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WaterLevelMonitor</a:t>
            </a:r>
            <a:r>
              <a:rPr lang="en-US" dirty="0"/>
              <a:t> and </a:t>
            </a:r>
            <a:r>
              <a:rPr lang="en-US" dirty="0" err="1"/>
              <a:t>PumpController</a:t>
            </a:r>
            <a:r>
              <a:rPr lang="en-US" dirty="0"/>
              <a:t> share the same </a:t>
            </a:r>
            <a:r>
              <a:rPr lang="en-US" dirty="0" err="1"/>
              <a:t>AutoResetEvent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WaterLevelMonitor</a:t>
            </a:r>
            <a:r>
              <a:rPr lang="en-US" dirty="0"/>
              <a:t> set the event.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WaterLevelMonitor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 _random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random.Next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"Random value was: {0}"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4110891">
            <a:off x="7344805" y="1583028"/>
            <a:ext cx="220980" cy="15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Down Arrow 5"/>
          <p:cNvSpPr/>
          <p:nvPr/>
        </p:nvSpPr>
        <p:spPr>
          <a:xfrm rot="4347123">
            <a:off x="6652590" y="3326443"/>
            <a:ext cx="220980" cy="2964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3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PumpController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WaterLevelMonitor</a:t>
            </a:r>
            <a:r>
              <a:rPr lang="en-US" dirty="0"/>
              <a:t> and </a:t>
            </a:r>
            <a:r>
              <a:rPr lang="en-US" dirty="0" err="1"/>
              <a:t>PumpController</a:t>
            </a:r>
            <a:r>
              <a:rPr lang="en-US" dirty="0"/>
              <a:t> share the same </a:t>
            </a:r>
            <a:r>
              <a:rPr lang="en-US" dirty="0" err="1"/>
              <a:t>AutoResetEvent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PumpController</a:t>
            </a:r>
            <a:r>
              <a:rPr lang="en-US" dirty="0"/>
              <a:t> waits for the event.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timeout is used to allow the thread to shut down properly and not wait forever, if the other thread stops sending events.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waterLevelHighAutoResetEvent.WaitOne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(5000);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"Event was set - Water level high."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Running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pump for 2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seconds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"Waiting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out"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6589927">
            <a:off x="7053734" y="3517908"/>
            <a:ext cx="220980" cy="1810268"/>
          </a:xfrm>
          <a:prstGeom prst="downArrow">
            <a:avLst>
              <a:gd name="adj1" fmla="val 5701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Down Arrow 5"/>
          <p:cNvSpPr/>
          <p:nvPr/>
        </p:nvSpPr>
        <p:spPr>
          <a:xfrm rot="5005834">
            <a:off x="7322274" y="3033698"/>
            <a:ext cx="220980" cy="1521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Down Arrow 6"/>
          <p:cNvSpPr/>
          <p:nvPr/>
        </p:nvSpPr>
        <p:spPr>
          <a:xfrm rot="4110891">
            <a:off x="7336419" y="1127234"/>
            <a:ext cx="220980" cy="15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0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creates the </a:t>
            </a:r>
            <a:r>
              <a:rPr lang="en-US" dirty="0" err="1"/>
              <a:t>WaterLevelMonitor</a:t>
            </a:r>
            <a:r>
              <a:rPr lang="en-US" dirty="0"/>
              <a:t>, the  </a:t>
            </a:r>
            <a:r>
              <a:rPr lang="en-US" dirty="0" err="1"/>
              <a:t>PumpController</a:t>
            </a:r>
            <a:r>
              <a:rPr lang="en-US" dirty="0"/>
              <a:t> and the shared </a:t>
            </a:r>
            <a:r>
              <a:rPr lang="en-US" dirty="0" err="1"/>
              <a:t>AutoResetEvent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AutoResetEvent</a:t>
            </a:r>
            <a:r>
              <a:rPr lang="en-US" dirty="0" smtClean="0"/>
              <a:t> is ‘not set’ when created.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ResetEvents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waterLevelMonitor.Run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pumpController.Run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producerThread.Start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consumerThread.Start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producerThread.Join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pumpController.ShallStop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consumerThread.Join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7468438">
            <a:off x="7453622" y="2583489"/>
            <a:ext cx="220980" cy="1488489"/>
          </a:xfrm>
          <a:prstGeom prst="downArrow">
            <a:avLst>
              <a:gd name="adj1" fmla="val 546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53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Observer with threads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74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7600" y="1356706"/>
            <a:ext cx="3886200" cy="486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to do, if we want to decouple the </a:t>
            </a:r>
            <a:r>
              <a:rPr lang="en-US" dirty="0" err="1" smtClean="0"/>
              <a:t>WaterLevelMonitor</a:t>
            </a:r>
            <a:r>
              <a:rPr lang="en-US" dirty="0" smtClean="0"/>
              <a:t> from the </a:t>
            </a:r>
            <a:r>
              <a:rPr lang="en-US" dirty="0" err="1" smtClean="0"/>
              <a:t>PumpController</a:t>
            </a:r>
            <a:r>
              <a:rPr lang="en-US" dirty="0" smtClean="0"/>
              <a:t> using the </a:t>
            </a:r>
            <a:r>
              <a:rPr lang="en-US" dirty="0" err="1" smtClean="0"/>
              <a:t>GoF</a:t>
            </a:r>
            <a:r>
              <a:rPr lang="en-US" dirty="0" smtClean="0"/>
              <a:t> Observer pattern?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13" y="1600546"/>
            <a:ext cx="4954266" cy="35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7312"/>
            <a:ext cx="7963731" cy="3896886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7467600" y="1356706"/>
            <a:ext cx="3886200" cy="486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to do, if we want to decouple the WaterLevelMonitor from the PumpController using the GoF Observer pattern?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PumpController</a:t>
            </a:r>
            <a:r>
              <a:rPr lang="da-DK" dirty="0" smtClean="0"/>
              <a:t> as Observer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52400" y="1311965"/>
            <a:ext cx="563118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IWaterLevelObserver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waterLevelLockObject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endParaRPr lang="en-US" sz="1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WaterLevelSubject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subject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subject.Attach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Update(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8804" y="1311965"/>
            <a:ext cx="601935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da-DK" sz="1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waterLevelHighAutoResetEvent.WaitOne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(5000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"Event was set - Water level: 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Running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pump for 2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seconds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"Waiting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out"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PumpController</a:t>
            </a:r>
            <a:r>
              <a:rPr lang="da-DK" dirty="0" smtClean="0"/>
              <a:t> as Observer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52400" y="1311965"/>
            <a:ext cx="563118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WaterLevel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endParaRPr lang="da-DK" sz="12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(_waterLevelLockObject)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_waterLevel;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da-DK" sz="12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(_waterLevelLockObject)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    _waterLevel = value;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Continue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the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TyrePressureMonitor</a:t>
            </a:r>
            <a:r>
              <a:rPr lang="da-DK" dirty="0"/>
              <a:t>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responsibilities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2400" dirty="0"/>
              <a:t>Read the </a:t>
            </a:r>
            <a:r>
              <a:rPr lang="da-DK" sz="2400" dirty="0" err="1"/>
              <a:t>pressure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TyrePressureSensor</a:t>
            </a:r>
            <a:r>
              <a:rPr lang="da-DK" sz="2400" dirty="0"/>
              <a:t>.</a:t>
            </a:r>
          </a:p>
          <a:p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</a:t>
            </a:r>
            <a:r>
              <a:rPr lang="da-DK" sz="2400" dirty="0" err="1"/>
              <a:t>pressure</a:t>
            </a:r>
            <a:r>
              <a:rPr lang="da-DK" sz="2400" dirty="0"/>
              <a:t> is </a:t>
            </a:r>
            <a:r>
              <a:rPr lang="da-DK" sz="2400" dirty="0" err="1"/>
              <a:t>too</a:t>
            </a:r>
            <a:r>
              <a:rPr lang="da-DK" sz="2400" dirty="0"/>
              <a:t> low.</a:t>
            </a:r>
          </a:p>
          <a:p>
            <a:r>
              <a:rPr lang="da-DK" sz="2400" dirty="0" err="1"/>
              <a:t>Turn</a:t>
            </a:r>
            <a:r>
              <a:rPr lang="da-DK" sz="2400" dirty="0"/>
              <a:t> on/</a:t>
            </a:r>
            <a:r>
              <a:rPr lang="da-DK" sz="2400" dirty="0" err="1"/>
              <a:t>off</a:t>
            </a:r>
            <a:r>
              <a:rPr lang="da-DK" sz="2400" dirty="0"/>
              <a:t> the </a:t>
            </a:r>
            <a:r>
              <a:rPr lang="da-DK" sz="2400" dirty="0" err="1"/>
              <a:t>PressureLowIndicator</a:t>
            </a: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Printer: </a:t>
            </a:r>
            <a:r>
              <a:rPr lang="da-DK" sz="1800" dirty="0">
                <a:hlinkClick r:id="rId2"/>
              </a:rPr>
              <a:t>https://i5.walmartimages.com/asr/5bf8c70c-c0f4-46c8-8de2-d14417c3dcdb_2.a974142a063bb1f235f672f9a68eeb10.jpeg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TPMS: </a:t>
            </a:r>
            <a:r>
              <a:rPr lang="da-DK" sz="1800" dirty="0">
                <a:hlinkClick r:id="rId3"/>
              </a:rPr>
              <a:t>http://www.rematiptop.com/tpms/img/TPMS-warning-light.jpg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4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5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</p:spPr>
        <p:txBody>
          <a:bodyPr>
            <a:normAutofit/>
          </a:bodyPr>
          <a:lstStyle/>
          <a:p>
            <a:r>
              <a:rPr lang="da-DK" dirty="0"/>
              <a:t>Design </a:t>
            </a:r>
            <a:r>
              <a:rPr lang="da-DK" dirty="0" err="1"/>
              <a:t>principle</a:t>
            </a:r>
            <a:r>
              <a:rPr lang="da-DK" dirty="0"/>
              <a:t>: Single </a:t>
            </a:r>
            <a:r>
              <a:rPr lang="da-DK" dirty="0" err="1"/>
              <a:t>Responsibility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THERE SHOULD NEVER BE </a:t>
            </a:r>
          </a:p>
          <a:p>
            <a:pPr marL="0" indent="0" algn="ctr">
              <a:buNone/>
            </a:pPr>
            <a:r>
              <a:rPr lang="en-US" sz="3600" dirty="0"/>
              <a:t>MORE THAN ONE REASON </a:t>
            </a:r>
          </a:p>
          <a:p>
            <a:pPr marL="0" indent="0" algn="ctr">
              <a:buNone/>
            </a:pPr>
            <a:r>
              <a:rPr lang="en-US" sz="3600" dirty="0"/>
              <a:t>FOR A CLASS TO CHANGE</a:t>
            </a:r>
          </a:p>
          <a:p>
            <a:endParaRPr lang="da-DK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6383696"/>
            <a:ext cx="8801100" cy="42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1400" dirty="0"/>
              <a:t>Robert Martin: The Single </a:t>
            </a:r>
            <a:r>
              <a:rPr lang="da-DK" sz="1400" dirty="0" err="1"/>
              <a:t>Responsibility</a:t>
            </a:r>
            <a:r>
              <a:rPr lang="da-DK" sz="1400" dirty="0"/>
              <a:t> </a:t>
            </a:r>
            <a:r>
              <a:rPr lang="da-DK" sz="1400" dirty="0" err="1"/>
              <a:t>Principle</a:t>
            </a:r>
            <a:endParaRPr lang="da-DK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TyrePressureMonitor</a:t>
            </a:r>
            <a:r>
              <a:rPr lang="da-DK" dirty="0"/>
              <a:t>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responsibilities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2400" dirty="0"/>
              <a:t>Read the </a:t>
            </a:r>
            <a:r>
              <a:rPr lang="da-DK" sz="2400" dirty="0" err="1"/>
              <a:t>pressure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TyrePressureSensor</a:t>
            </a:r>
            <a:r>
              <a:rPr lang="da-DK" sz="2400" dirty="0"/>
              <a:t>.</a:t>
            </a:r>
          </a:p>
          <a:p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</a:t>
            </a:r>
            <a:r>
              <a:rPr lang="da-DK" sz="2400" dirty="0" err="1"/>
              <a:t>pressure</a:t>
            </a:r>
            <a:r>
              <a:rPr lang="da-DK" sz="2400" dirty="0"/>
              <a:t> is </a:t>
            </a:r>
            <a:r>
              <a:rPr lang="da-DK" sz="2400" dirty="0" err="1"/>
              <a:t>too</a:t>
            </a:r>
            <a:r>
              <a:rPr lang="da-DK" sz="2400" dirty="0"/>
              <a:t> low.</a:t>
            </a:r>
          </a:p>
          <a:p>
            <a:r>
              <a:rPr lang="da-DK" sz="2400" dirty="0" err="1"/>
              <a:t>Turn</a:t>
            </a:r>
            <a:r>
              <a:rPr lang="da-DK" sz="2400" dirty="0"/>
              <a:t> on/</a:t>
            </a:r>
            <a:r>
              <a:rPr lang="da-DK" sz="2400" dirty="0" err="1"/>
              <a:t>off</a:t>
            </a:r>
            <a:r>
              <a:rPr lang="da-DK" sz="2400" dirty="0"/>
              <a:t> the </a:t>
            </a:r>
            <a:r>
              <a:rPr lang="da-DK" sz="2400" dirty="0" err="1"/>
              <a:t>PressureLowIndicator</a:t>
            </a: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425" y="1311965"/>
            <a:ext cx="4524375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Now, </a:t>
            </a:r>
            <a:r>
              <a:rPr lang="da-DK" dirty="0" err="1"/>
              <a:t>reading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is </a:t>
            </a:r>
            <a:r>
              <a:rPr lang="da-DK" dirty="0" err="1"/>
              <a:t>separated</a:t>
            </a:r>
            <a:r>
              <a:rPr lang="da-DK" dirty="0"/>
              <a:t> out.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Wouldn’t</a:t>
            </a:r>
            <a:r>
              <a:rPr lang="da-DK" dirty="0"/>
              <a:t> it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nice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monitor did not have to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Let’s</a:t>
            </a:r>
            <a:r>
              <a:rPr lang="da-DK" dirty="0"/>
              <a:t> put the </a:t>
            </a:r>
            <a:r>
              <a:rPr lang="da-DK" dirty="0" err="1"/>
              <a:t>TyrePressureReader</a:t>
            </a:r>
            <a:r>
              <a:rPr lang="da-DK" dirty="0"/>
              <a:t> on a separate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TyrePressureMonitor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a new </a:t>
            </a:r>
            <a:r>
              <a:rPr lang="da-DK" dirty="0" err="1"/>
              <a:t>reading</a:t>
            </a:r>
            <a:r>
              <a:rPr lang="da-DK" dirty="0"/>
              <a:t> has </a:t>
            </a:r>
            <a:r>
              <a:rPr lang="da-DK" dirty="0" err="1"/>
              <a:t>taken</a:t>
            </a:r>
            <a:r>
              <a:rPr lang="da-DK" dirty="0"/>
              <a:t> </a:t>
            </a:r>
            <a:r>
              <a:rPr lang="da-DK" dirty="0" err="1"/>
              <a:t>place</a:t>
            </a:r>
            <a:r>
              <a:rPr lang="da-DK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Monitor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Reader provides.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12138</TotalTime>
  <Words>1941</Words>
  <Application>Microsoft Office PowerPoint</Application>
  <PresentationFormat>Widescreen</PresentationFormat>
  <Paragraphs>421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AU Passata</vt:lpstr>
      <vt:lpstr>AU Passata Light</vt:lpstr>
      <vt:lpstr>Calibri</vt:lpstr>
      <vt:lpstr>Cascadia Mono</vt:lpstr>
      <vt:lpstr>Consolas</vt:lpstr>
      <vt:lpstr>Gill Sans MT</vt:lpstr>
      <vt:lpstr>Office Theme</vt:lpstr>
      <vt:lpstr>PowerPoint Presentation</vt:lpstr>
      <vt:lpstr>Agenda</vt:lpstr>
      <vt:lpstr>Tyre Pressure Monitor System</vt:lpstr>
      <vt:lpstr>TPMS design</vt:lpstr>
      <vt:lpstr>Design principle: Single Responsibility</vt:lpstr>
      <vt:lpstr>TPMS design</vt:lpstr>
      <vt:lpstr>PowerPoint Presentation</vt:lpstr>
      <vt:lpstr>PowerPoint Presentation</vt:lpstr>
      <vt:lpstr>PowerPoint Presentation</vt:lpstr>
      <vt:lpstr>Producer - Consumer</vt:lpstr>
      <vt:lpstr>Producer - Consumer</vt:lpstr>
      <vt:lpstr>DataContainer</vt:lpstr>
      <vt:lpstr>Producer - Consumer</vt:lpstr>
      <vt:lpstr>Thread synchronization</vt:lpstr>
      <vt:lpstr>Producer - Consumer</vt:lpstr>
      <vt:lpstr>Producer - Consumer</vt:lpstr>
      <vt:lpstr>Queues</vt:lpstr>
      <vt:lpstr>Queues</vt:lpstr>
      <vt:lpstr>Queues and BlockingCollection</vt:lpstr>
      <vt:lpstr>.Net System.Collections.Concurrent</vt:lpstr>
      <vt:lpstr>BlockingCollection&lt;T&gt;</vt:lpstr>
      <vt:lpstr>BlockingCollection&lt;T&gt; - Producer</vt:lpstr>
      <vt:lpstr>BlockingCollection&lt;T&gt; - Consumer</vt:lpstr>
      <vt:lpstr>BlockingCollection&lt;T&gt; - Creation</vt:lpstr>
      <vt:lpstr>BlockingCollection – Add/Take with timeouts</vt:lpstr>
      <vt:lpstr>Your turn</vt:lpstr>
      <vt:lpstr>Thread communication with Events</vt:lpstr>
      <vt:lpstr>PowerPoint Presentation</vt:lpstr>
      <vt:lpstr>PowerPoint Presentation</vt:lpstr>
      <vt:lpstr>AutoResetEvent and ManualResetEvent</vt:lpstr>
      <vt:lpstr>WaterLevelMonitor</vt:lpstr>
      <vt:lpstr>PumpController</vt:lpstr>
      <vt:lpstr>Program</vt:lpstr>
      <vt:lpstr>GoF Observer with threads</vt:lpstr>
      <vt:lpstr>PowerPoint Presentation</vt:lpstr>
      <vt:lpstr>PowerPoint Presentation</vt:lpstr>
      <vt:lpstr>PumpController as Observer</vt:lpstr>
      <vt:lpstr>PumpController as Observer</vt:lpstr>
      <vt:lpstr>Your turn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214</cp:revision>
  <dcterms:created xsi:type="dcterms:W3CDTF">2017-09-19T09:05:55Z</dcterms:created>
  <dcterms:modified xsi:type="dcterms:W3CDTF">2023-10-04T12:05:16Z</dcterms:modified>
</cp:coreProperties>
</file>