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57" r:id="rId27"/>
    <p:sldId id="25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76548" autoAdjust="0"/>
  </p:normalViewPr>
  <p:slideViewPr>
    <p:cSldViewPr snapToGrid="0" showGuides="1">
      <p:cViewPr varScale="1">
        <p:scale>
          <a:sx n="125" d="100"/>
          <a:sy n="125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20-09-2023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2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baseline="0" dirty="0"/>
              <a:t> do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see</a:t>
            </a:r>
            <a:r>
              <a:rPr lang="da-DK" baseline="0" dirty="0"/>
              <a:t> the ”</a:t>
            </a:r>
            <a:r>
              <a:rPr lang="da-DK" baseline="0" dirty="0" err="1"/>
              <a:t>Goodbye</a:t>
            </a:r>
            <a:r>
              <a:rPr lang="da-DK" baseline="0" dirty="0"/>
              <a:t> from </a:t>
            </a:r>
            <a:r>
              <a:rPr lang="da-DK" baseline="0" dirty="0" err="1"/>
              <a:t>main</a:t>
            </a:r>
            <a:r>
              <a:rPr lang="da-DK" baseline="0" dirty="0"/>
              <a:t>” line in the </a:t>
            </a:r>
            <a:r>
              <a:rPr lang="da-DK" baseline="0" dirty="0" err="1"/>
              <a:t>console</a:t>
            </a:r>
            <a:r>
              <a:rPr lang="da-DK" baseline="0" dirty="0"/>
              <a:t>?</a:t>
            </a:r>
          </a:p>
          <a:p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stop 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gracefully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it to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</a:p>
          <a:p>
            <a:r>
              <a:rPr lang="da-DK" baseline="0" dirty="0"/>
              <a:t>For </a:t>
            </a:r>
            <a:r>
              <a:rPr lang="da-DK" baseline="0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through</a:t>
            </a:r>
            <a:r>
              <a:rPr lang="da-DK" baseline="0" dirty="0"/>
              <a:t> a </a:t>
            </a:r>
            <a:r>
              <a:rPr lang="da-DK" baseline="0" dirty="0" err="1"/>
              <a:t>property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Another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to send it a </a:t>
            </a:r>
            <a:r>
              <a:rPr lang="da-DK" baseline="0" dirty="0" err="1"/>
              <a:t>message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consumes</a:t>
            </a:r>
            <a:r>
              <a:rPr lang="da-DK" baseline="0" dirty="0"/>
              <a:t> </a:t>
            </a:r>
            <a:r>
              <a:rPr lang="da-DK" baseline="0" dirty="0" err="1"/>
              <a:t>messages</a:t>
            </a:r>
            <a:r>
              <a:rPr lang="da-DK" baseline="0" dirty="0"/>
              <a:t>.</a:t>
            </a:r>
          </a:p>
          <a:p>
            <a:r>
              <a:rPr lang="da-DK" baseline="0" dirty="0"/>
              <a:t>Or give the </a:t>
            </a:r>
            <a:r>
              <a:rPr lang="da-DK" baseline="0" dirty="0" err="1"/>
              <a:t>thread</a:t>
            </a:r>
            <a:r>
              <a:rPr lang="da-DK" baseline="0" dirty="0"/>
              <a:t> a ”</a:t>
            </a:r>
            <a:r>
              <a:rPr lang="da-DK" baseline="0" dirty="0" err="1"/>
              <a:t>CancellationToken</a:t>
            </a:r>
            <a:r>
              <a:rPr lang="da-DK" baseline="0" dirty="0"/>
              <a:t>” </a:t>
            </a:r>
            <a:r>
              <a:rPr lang="da-DK" baseline="0" dirty="0" err="1"/>
              <a:t>object</a:t>
            </a:r>
            <a:r>
              <a:rPr lang="da-DK" baseline="0" dirty="0"/>
              <a:t> as the parameter to the </a:t>
            </a:r>
            <a:r>
              <a:rPr lang="da-DK" baseline="0" dirty="0" err="1"/>
              <a:t>myThread.Start</a:t>
            </a:r>
            <a:r>
              <a:rPr lang="da-DK" baseline="0" dirty="0"/>
              <a:t>() </a:t>
            </a:r>
            <a:r>
              <a:rPr lang="da-DK" baseline="0" dirty="0" err="1"/>
              <a:t>method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run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strange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baseline="0" dirty="0"/>
              <a:t> and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starvation</a:t>
            </a:r>
            <a:r>
              <a:rPr lang="da-DK" baseline="0" dirty="0"/>
              <a:t>.</a:t>
            </a:r>
            <a:endParaRPr lang="da-DK" dirty="0"/>
          </a:p>
          <a:p>
            <a:r>
              <a:rPr lang="da-DK" dirty="0"/>
              <a:t>But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software</a:t>
            </a:r>
            <a:r>
              <a:rPr lang="da-DK" baseline="0" dirty="0"/>
              <a:t> with realtime </a:t>
            </a:r>
            <a:r>
              <a:rPr lang="da-DK" baseline="0" dirty="0" err="1"/>
              <a:t>requirements</a:t>
            </a:r>
            <a:r>
              <a:rPr lang="da-DK" baseline="0" dirty="0"/>
              <a:t>, it is </a:t>
            </a:r>
            <a:r>
              <a:rPr lang="da-DK" baseline="0" dirty="0" err="1"/>
              <a:t>essential</a:t>
            </a:r>
            <a:r>
              <a:rPr lang="da-DK" baseline="0" dirty="0"/>
              <a:t> to </a:t>
            </a:r>
            <a:r>
              <a:rPr lang="da-DK" baseline="0" dirty="0" err="1"/>
              <a:t>consider</a:t>
            </a:r>
            <a:r>
              <a:rPr lang="da-DK" baseline="0" dirty="0"/>
              <a:t> </a:t>
            </a:r>
            <a:r>
              <a:rPr lang="da-DK" baseline="0" dirty="0" err="1"/>
              <a:t>priorities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Things happening at the same time (or </a:t>
            </a:r>
            <a:r>
              <a:rPr lang="da-DK" dirty="0" err="1"/>
              <a:t>switching</a:t>
            </a:r>
            <a:r>
              <a:rPr lang="da-DK" dirty="0"/>
              <a:t> tasks so fast,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baseline="0" dirty="0"/>
              <a:t> </a:t>
            </a:r>
            <a:r>
              <a:rPr lang="da-DK" dirty="0"/>
              <a:t>the illusion</a:t>
            </a:r>
            <a:r>
              <a:rPr lang="da-DK" baseline="0" dirty="0"/>
              <a:t> of </a:t>
            </a:r>
            <a:r>
              <a:rPr lang="da-DK" baseline="0" dirty="0" err="1"/>
              <a:t>things</a:t>
            </a:r>
            <a:r>
              <a:rPr lang="da-DK" baseline="0" dirty="0"/>
              <a:t> happening at the same time).</a:t>
            </a:r>
          </a:p>
          <a:p>
            <a:r>
              <a:rPr lang="da-DK" baseline="0" dirty="0"/>
              <a:t>If </a:t>
            </a:r>
            <a:r>
              <a:rPr lang="da-DK" baseline="0" dirty="0" err="1"/>
              <a:t>we</a:t>
            </a:r>
            <a:r>
              <a:rPr lang="da-DK" baseline="0" dirty="0"/>
              <a:t> have more </a:t>
            </a:r>
            <a:r>
              <a:rPr lang="da-DK" baseline="0" dirty="0" err="1"/>
              <a:t>than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CPU core,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achieve</a:t>
            </a:r>
            <a:r>
              <a:rPr lang="da-DK" baseline="0" dirty="0"/>
              <a:t> </a:t>
            </a:r>
            <a:r>
              <a:rPr lang="da-DK" baseline="0" dirty="0" err="1"/>
              <a:t>parallelism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r>
              <a:rPr lang="da-DK" baseline="0" dirty="0"/>
              <a:t>, </a:t>
            </a:r>
            <a:r>
              <a:rPr lang="da-DK" baseline="0" dirty="0" err="1"/>
              <a:t>everything</a:t>
            </a:r>
            <a:r>
              <a:rPr lang="da-DK" baseline="0" dirty="0"/>
              <a:t> </a:t>
            </a:r>
            <a:r>
              <a:rPr lang="da-DK" baseline="0" dirty="0" err="1"/>
              <a:t>happened</a:t>
            </a:r>
            <a:r>
              <a:rPr lang="da-DK" baseline="0" dirty="0"/>
              <a:t> </a:t>
            </a:r>
            <a:r>
              <a:rPr lang="da-DK" baseline="0" dirty="0" err="1"/>
              <a:t>nice</a:t>
            </a:r>
            <a:r>
              <a:rPr lang="da-DK" baseline="0" dirty="0"/>
              <a:t> and </a:t>
            </a:r>
            <a:r>
              <a:rPr lang="da-DK" baseline="0" dirty="0" err="1"/>
              <a:t>sequentially</a:t>
            </a:r>
            <a:r>
              <a:rPr lang="da-DK" baseline="0" dirty="0"/>
              <a:t> in </a:t>
            </a:r>
            <a:r>
              <a:rPr lang="da-DK" baseline="0" dirty="0" err="1"/>
              <a:t>our</a:t>
            </a:r>
            <a:r>
              <a:rPr lang="da-DK" baseline="0" dirty="0"/>
              <a:t> programs. </a:t>
            </a:r>
            <a:r>
              <a:rPr lang="da-DK" baseline="0" dirty="0" err="1"/>
              <a:t>Why</a:t>
            </a:r>
            <a:r>
              <a:rPr lang="da-DK" baseline="0" dirty="0"/>
              <a:t> </a:t>
            </a:r>
            <a:r>
              <a:rPr lang="da-DK" baseline="0" dirty="0" err="1"/>
              <a:t>would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?</a:t>
            </a:r>
          </a:p>
          <a:p>
            <a:endParaRPr lang="da-DK" baseline="0" dirty="0"/>
          </a:p>
          <a:p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going</a:t>
            </a:r>
            <a:r>
              <a:rPr lang="da-DK" baseline="0" dirty="0"/>
              <a:t> </a:t>
            </a:r>
            <a:r>
              <a:rPr lang="da-DK" baseline="0" dirty="0" err="1"/>
              <a:t>down</a:t>
            </a:r>
            <a:r>
              <a:rPr lang="da-DK" baseline="0" dirty="0"/>
              <a:t> the </a:t>
            </a:r>
            <a:r>
              <a:rPr lang="da-DK" baseline="0" dirty="0" err="1"/>
              <a:t>rabbit</a:t>
            </a:r>
            <a:r>
              <a:rPr lang="da-DK" baseline="0" dirty="0"/>
              <a:t> hole...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have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work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90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lets</a:t>
            </a:r>
            <a:r>
              <a:rPr lang="da-DK" dirty="0"/>
              <a:t> run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on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 to run, by </a:t>
            </a:r>
            <a:r>
              <a:rPr lang="da-DK" baseline="0" dirty="0" err="1"/>
              <a:t>giving</a:t>
            </a:r>
            <a:r>
              <a:rPr lang="da-DK" baseline="0" dirty="0"/>
              <a:t> it the </a:t>
            </a:r>
            <a:r>
              <a:rPr lang="da-DK" baseline="0" dirty="0" err="1"/>
              <a:t>method</a:t>
            </a:r>
            <a:r>
              <a:rPr lang="da-DK" baseline="0" dirty="0"/>
              <a:t> in the </a:t>
            </a:r>
            <a:r>
              <a:rPr lang="da-DK" baseline="0" dirty="0" err="1"/>
              <a:t>constructor</a:t>
            </a:r>
            <a:r>
              <a:rPr lang="da-DK" baseline="0" dirty="0"/>
              <a:t>.</a:t>
            </a:r>
          </a:p>
          <a:p>
            <a:r>
              <a:rPr lang="da-DK" baseline="0" dirty="0"/>
              <a:t>The </a:t>
            </a:r>
            <a:r>
              <a:rPr lang="da-DK" baseline="0" dirty="0" err="1"/>
              <a:t>method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run, </a:t>
            </a:r>
            <a:r>
              <a:rPr lang="da-DK" baseline="0" dirty="0" err="1"/>
              <a:t>when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is </a:t>
            </a:r>
            <a:r>
              <a:rPr lang="da-DK" baseline="0" dirty="0" err="1"/>
              <a:t>started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Parameters to the </a:t>
            </a:r>
            <a:r>
              <a:rPr lang="da-DK" dirty="0" err="1"/>
              <a:t>LotsOfWork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given as properties.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pass</a:t>
            </a:r>
            <a:r>
              <a:rPr lang="da-DK" baseline="0" dirty="0"/>
              <a:t> parameters to the </a:t>
            </a:r>
            <a:r>
              <a:rPr lang="da-DK" baseline="0" dirty="0" err="1"/>
              <a:t>thread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start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NOTE: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lambda </a:t>
            </a:r>
            <a:r>
              <a:rPr lang="da-DK" dirty="0" err="1"/>
              <a:t>expressions</a:t>
            </a:r>
            <a:r>
              <a:rPr lang="da-DK" dirty="0"/>
              <a:t> https://stackoverflow.com/questions/1195896/threadstart-with-parameters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hread.start?view=net-6.0#system-threading-thread-start(system-objec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threading.thread.resume?view=net-6.0#system-threading-thread-resume" TargetMode="External"/><Relationship Id="rId5" Type="http://schemas.openxmlformats.org/officeDocument/2006/relationships/hyperlink" Target="https://docs.microsoft.com/en-us/dotnet/api/system.threading.thread.resume?view=netframework-4.7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endParaRPr lang="da-DK" dirty="0"/>
          </a:p>
        </p:txBody>
      </p:sp>
      <p:pic>
        <p:nvPicPr>
          <p:cNvPr id="1026" name="Picture 2" descr="Beagles in a row - how did they ever get them all to stay still long ...">
            <a:extLst>
              <a:ext uri="{FF2B5EF4-FFF2-40B4-BE49-F238E27FC236}">
                <a16:creationId xmlns:a16="http://schemas.microsoft.com/office/drawing/2014/main" id="{928EFB11-F528-6FD1-4783-11C8FC67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96" y="1535339"/>
            <a:ext cx="6589690" cy="32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Passing</a:t>
            </a:r>
            <a:r>
              <a:rPr lang="da-DK" dirty="0"/>
              <a:t> parameters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Passing</a:t>
            </a:r>
            <a:r>
              <a:rPr lang="da-DK" dirty="0"/>
              <a:t> parameters – To the Start()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FAD87-F526-EADC-54CA-DF31C2D8D0C7}"/>
              </a:ext>
            </a:extLst>
          </p:cNvPr>
          <p:cNvSpPr txBox="1"/>
          <p:nvPr/>
        </p:nvSpPr>
        <p:spPr>
          <a:xfrm>
            <a:off x="433633" y="6146276"/>
            <a:ext cx="9209988" cy="2733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GB" dirty="0">
                <a:latin typeface="Gill Sans MT" panose="020B0502020104020203" pitchFamily="34" charset="0"/>
                <a:hlinkClick r:id="rId3"/>
              </a:rPr>
              <a:t>https://learn.microsoft.com/en-us/dotnet/api/system.threading.thread.start?view=net-6.0#system-threading-thread-start(system-object)</a:t>
            </a:r>
            <a:r>
              <a:rPr lang="en-GB" dirty="0">
                <a:latin typeface="Gill Sans MT" panose="020B0502020104020203" pitchFamily="34" charset="0"/>
              </a:rPr>
              <a:t> </a:t>
            </a:r>
            <a:endParaRPr lang="en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 and 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Pausing</a:t>
            </a:r>
            <a:r>
              <a:rPr lang="da-DK" dirty="0"/>
              <a:t> a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for </a:t>
            </a:r>
          </a:p>
          <a:p>
            <a:pPr marL="0" indent="0">
              <a:buNone/>
            </a:pPr>
            <a:r>
              <a:rPr lang="da-DK" b="1" i="1" dirty="0"/>
              <a:t>at </a:t>
            </a:r>
            <a:r>
              <a:rPr lang="da-DK" b="1" i="1" dirty="0" err="1"/>
              <a:t>least</a:t>
            </a:r>
            <a:r>
              <a:rPr lang="da-DK" dirty="0"/>
              <a:t> 50 </a:t>
            </a:r>
            <a:r>
              <a:rPr lang="da-DK" dirty="0" err="1"/>
              <a:t>milliseconds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Yield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(0)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b="1" dirty="0" err="1"/>
              <a:t>yields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it </a:t>
            </a:r>
            <a:r>
              <a:rPr lang="da-DK" dirty="0" err="1"/>
              <a:t>will</a:t>
            </a:r>
            <a:r>
              <a:rPr lang="da-DK" dirty="0"/>
              <a:t> run.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no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yielded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(0); // </a:t>
            </a:r>
            <a:r>
              <a:rPr lang="da-DK" sz="1400" b="1" dirty="0" err="1">
                <a:latin typeface="Consolas" panose="020B0609020204030204" pitchFamily="49" charset="0"/>
              </a:rPr>
              <a:t>Yield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Thread.Suspend</a:t>
            </a:r>
            <a:r>
              <a:rPr lang="da-DK" dirty="0"/>
              <a:t> and </a:t>
            </a:r>
            <a:r>
              <a:rPr lang="da-DK" dirty="0" err="1"/>
              <a:t>Thread.Resume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da-DK" sz="1600" dirty="0">
              <a:latin typeface="Gill Sans MT" panose="020B0502020104020203" pitchFamily="34" charset="0"/>
              <a:hlinkClick r:id="rId5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D4E07-45BE-51A0-6F0D-E0042C831052}"/>
              </a:ext>
            </a:extLst>
          </p:cNvPr>
          <p:cNvSpPr txBox="1"/>
          <p:nvPr/>
        </p:nvSpPr>
        <p:spPr>
          <a:xfrm>
            <a:off x="476186" y="6031972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  <a:hlinkClick r:id="rId5"/>
              </a:rPr>
              <a:t>https://learn.microsoft.com/en-us/dotnet/api/system.threading.thread.suspend?view=net-6.0#system-threading-thread-suspend</a:t>
            </a:r>
          </a:p>
          <a:p>
            <a:r>
              <a:rPr lang="da-DK" sz="1600" dirty="0">
                <a:latin typeface="Gill Sans MT" panose="020B0502020104020203" pitchFamily="34" charset="0"/>
                <a:hlinkClick r:id="rId6"/>
              </a:rPr>
              <a:t>https://learn.microsoft.com/en-us/dotnet/api/system.threading.thread.resume?view=net-6.0#system-threading-thread-resume</a:t>
            </a:r>
            <a:r>
              <a:rPr lang="da-DK" sz="1600" dirty="0">
                <a:latin typeface="Gill Sans MT" panose="020B0502020104020203" pitchFamily="34" charset="0"/>
                <a:hlinkClick r:id="rId5"/>
              </a:rPr>
              <a:t> </a:t>
            </a:r>
            <a:endParaRPr lang="da-DK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program exit?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(”</a:t>
            </a:r>
            <a:r>
              <a:rPr lang="da-DK" sz="1400" b="1" dirty="0" err="1">
                <a:latin typeface="Consolas" panose="020B0609020204030204" pitchFamily="49" charset="0"/>
              </a:rPr>
              <a:t>Goodbye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Join</a:t>
            </a:r>
            <a:r>
              <a:rPr lang="da-DK" dirty="0"/>
              <a:t>()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blocks</a:t>
            </a:r>
            <a:r>
              <a:rPr lang="da-DK" dirty="0"/>
              <a:t> the </a:t>
            </a:r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on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completes</a:t>
            </a:r>
            <a:r>
              <a:rPr lang="da-DK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480" y="1311965"/>
            <a:ext cx="4211319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specify</a:t>
            </a:r>
            <a:r>
              <a:rPr lang="da-DK" dirty="0"/>
              <a:t> a timeout.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6800390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(1000); // </a:t>
            </a:r>
            <a:r>
              <a:rPr lang="da-DK" sz="1400" b="1" dirty="0" err="1">
                <a:latin typeface="Consolas" panose="020B0609020204030204" pitchFamily="49" charset="0"/>
              </a:rPr>
              <a:t>continue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if</a:t>
            </a:r>
            <a:r>
              <a:rPr lang="da-DK" sz="1400" b="1" dirty="0">
                <a:latin typeface="Consolas" panose="020B0609020204030204" pitchFamily="49" charset="0"/>
              </a:rPr>
              <a:t> not </a:t>
            </a:r>
            <a:r>
              <a:rPr lang="da-DK" sz="1400" b="1" dirty="0" err="1">
                <a:latin typeface="Consolas" panose="020B0609020204030204" pitchFamily="49" charset="0"/>
              </a:rPr>
              <a:t>joined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after</a:t>
            </a:r>
            <a:r>
              <a:rPr lang="da-DK" sz="1400" b="1" dirty="0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Concurrency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Suspending</a:t>
            </a:r>
            <a:r>
              <a:rPr lang="da-DK" dirty="0"/>
              <a:t>, </a:t>
            </a:r>
            <a:r>
              <a:rPr lang="da-DK" dirty="0" err="1"/>
              <a:t>resuming</a:t>
            </a:r>
            <a:r>
              <a:rPr lang="da-DK" dirty="0"/>
              <a:t> and stopping </a:t>
            </a:r>
            <a:r>
              <a:rPr lang="da-DK" dirty="0" err="1"/>
              <a:t>threads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/>
              <a:t>priorities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program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terminate</a:t>
            </a:r>
            <a:r>
              <a:rPr lang="da-DK" dirty="0"/>
              <a:t> </a:t>
            </a:r>
            <a:r>
              <a:rPr lang="da-DK" dirty="0" err="1"/>
              <a:t>instantly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</a:t>
            </a:r>
            <a:r>
              <a:rPr lang="da-DK" dirty="0" err="1"/>
              <a:t>key</a:t>
            </a:r>
            <a:r>
              <a:rPr lang="da-DK" dirty="0"/>
              <a:t> is </a:t>
            </a:r>
            <a:r>
              <a:rPr lang="da-DK" dirty="0" err="1"/>
              <a:t>pressed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myThread</a:t>
            </a:r>
            <a:r>
              <a:rPr lang="da-DK" dirty="0"/>
              <a:t> is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Stopping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- </a:t>
            </a:r>
            <a:r>
              <a:rPr lang="da-DK" dirty="0" err="1"/>
              <a:t>gracefully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work.ShallStop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902960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42188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831840" cy="44218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public class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bool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 { </a:t>
            </a:r>
            <a:r>
              <a:rPr lang="da-DK" sz="1200" b="1" dirty="0" err="1">
                <a:latin typeface="Consolas" panose="020B0609020204030204" pitchFamily="49" charset="0"/>
              </a:rPr>
              <a:t>get</a:t>
            </a:r>
            <a:r>
              <a:rPr lang="da-DK" sz="12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void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DoLotsOfWork</a:t>
            </a:r>
            <a:r>
              <a:rPr lang="da-DK" sz="12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int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while</a:t>
            </a:r>
            <a:r>
              <a:rPr lang="da-DK" sz="1200" b="1" dirty="0">
                <a:latin typeface="Consolas" panose="020B0609020204030204" pitchFamily="49" charset="0"/>
              </a:rPr>
              <a:t> (!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: {0}",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Thread.Sleep</a:t>
            </a:r>
            <a:r>
              <a:rPr lang="da-DK" sz="1200" b="1" dirty="0">
                <a:latin typeface="Consolas" panose="020B0609020204030204" pitchFamily="49" charset="0"/>
              </a:rPr>
              <a:t>(50); // 50 </a:t>
            </a:r>
            <a:r>
              <a:rPr lang="da-DK" sz="1200" b="1" dirty="0" err="1">
                <a:latin typeface="Consolas" panose="020B0609020204030204" pitchFamily="49" charset="0"/>
              </a:rPr>
              <a:t>milliseconds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477BE-E813-0EF5-F7AD-154C12EED081}"/>
              </a:ext>
            </a:extLst>
          </p:cNvPr>
          <p:cNvSpPr txBox="1"/>
          <p:nvPr/>
        </p:nvSpPr>
        <p:spPr>
          <a:xfrm>
            <a:off x="342090" y="5844619"/>
            <a:ext cx="11258144" cy="669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GB" b="1" dirty="0">
                <a:latin typeface="Gill Sans MT" panose="020B0502020104020203" pitchFamily="34" charset="0"/>
              </a:rPr>
              <a:t>Obsolete:</a:t>
            </a:r>
            <a:r>
              <a:rPr lang="en-GB" dirty="0">
                <a:latin typeface="Gill Sans MT" panose="020B0502020104020203" pitchFamily="34" charset="0"/>
              </a:rPr>
              <a:t> From .NET 5.0 </a:t>
            </a:r>
            <a:r>
              <a:rPr lang="en-GB" dirty="0" smtClean="0">
                <a:latin typeface="Gill Sans MT" panose="020B0502020104020203" pitchFamily="34" charset="0"/>
              </a:rPr>
              <a:t>and onwards, this </a:t>
            </a:r>
            <a:r>
              <a:rPr lang="en-GB" dirty="0">
                <a:latin typeface="Gill Sans MT" panose="020B0502020104020203" pitchFamily="34" charset="0"/>
              </a:rPr>
              <a:t>will add a compile time warning. So close threads in gracefully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Avoid</a:t>
            </a:r>
            <a:r>
              <a:rPr lang="da-DK" dirty="0"/>
              <a:t> Abort()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Abort()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 on the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aborted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The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caught</a:t>
            </a:r>
            <a:r>
              <a:rPr lang="da-DK" dirty="0"/>
              <a:t> by the </a:t>
            </a:r>
            <a:r>
              <a:rPr lang="da-DK" dirty="0" err="1"/>
              <a:t>thread</a:t>
            </a:r>
            <a:r>
              <a:rPr lang="da-DK" dirty="0"/>
              <a:t> (and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th Star Destruction Of Alderaan 1977 Vs 2011 - YouTube">
            <a:extLst>
              <a:ext uri="{FF2B5EF4-FFF2-40B4-BE49-F238E27FC236}">
                <a16:creationId xmlns:a16="http://schemas.microsoft.com/office/drawing/2014/main" id="{79D4955C-48C5-7FD9-58AA-B3EC6F3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204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Thread </a:t>
            </a:r>
            <a:r>
              <a:rPr lang="da-DK" dirty="0" err="1">
                <a:solidFill>
                  <a:schemeClr val="bg1"/>
                </a:solidFill>
              </a:rPr>
              <a:t>priorities</a:t>
            </a:r>
            <a:r>
              <a:rPr lang="da-DK" dirty="0">
                <a:solidFill>
                  <a:schemeClr val="bg1"/>
                </a:solidFill>
              </a:rPr>
              <a:t> - </a:t>
            </a:r>
            <a:r>
              <a:rPr lang="da-DK" dirty="0" err="1">
                <a:solidFill>
                  <a:schemeClr val="bg1"/>
                </a:solidFill>
              </a:rPr>
              <a:t>Danger</a:t>
            </a:r>
            <a:r>
              <a:rPr lang="da-DK" dirty="0">
                <a:solidFill>
                  <a:schemeClr val="bg1"/>
                </a:solidFill>
              </a:rPr>
              <a:t>, </a:t>
            </a:r>
            <a:r>
              <a:rPr lang="da-DK" dirty="0" err="1">
                <a:solidFill>
                  <a:schemeClr val="bg1"/>
                </a:solidFill>
              </a:rPr>
              <a:t>beware</a:t>
            </a:r>
            <a:r>
              <a:rPr lang="da-DK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7, and 8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Down the </a:t>
            </a:r>
            <a:r>
              <a:rPr lang="da-DK" sz="1800" dirty="0" err="1"/>
              <a:t>rabbit</a:t>
            </a:r>
            <a:r>
              <a:rPr lang="da-DK" sz="1800" dirty="0"/>
              <a:t> hole: </a:t>
            </a:r>
            <a:r>
              <a:rPr lang="da-DK" sz="1800" dirty="0">
                <a:hlinkClick r:id="rId2"/>
              </a:rPr>
              <a:t>https://i.pinimg.com/originals/3b/a4/1c/3ba41c16b44edd7d9c5c9faeec965fad.gif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Nuclear</a:t>
            </a:r>
            <a:r>
              <a:rPr lang="da-DK" sz="1800" dirty="0"/>
              <a:t> </a:t>
            </a:r>
            <a:r>
              <a:rPr lang="da-DK" sz="1800" dirty="0" err="1"/>
              <a:t>explosion</a:t>
            </a:r>
            <a:r>
              <a:rPr lang="da-DK" sz="1800" dirty="0"/>
              <a:t>: </a:t>
            </a:r>
            <a:r>
              <a:rPr lang="da-DK" sz="1800" dirty="0">
                <a:hlinkClick r:id="rId4"/>
              </a:rPr>
              <a:t>http://www.greenpeace.org/international/en/multimedia/photos/mushroom-cloud/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4000" dirty="0"/>
              <a:t>Things happening at the same time.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3200" dirty="0"/>
              <a:t>(or </a:t>
            </a:r>
            <a:r>
              <a:rPr lang="da-DK" sz="3200" dirty="0" err="1"/>
              <a:t>switching</a:t>
            </a:r>
            <a:r>
              <a:rPr lang="da-DK" sz="3200" dirty="0"/>
              <a:t> tasks so fast,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get</a:t>
            </a:r>
            <a:r>
              <a:rPr lang="da-DK" sz="3200" dirty="0"/>
              <a:t> the illusion </a:t>
            </a:r>
          </a:p>
          <a:p>
            <a:pPr marL="0" indent="0" algn="ctr">
              <a:buNone/>
            </a:pPr>
            <a:r>
              <a:rPr lang="da-DK" sz="3200" dirty="0"/>
              <a:t>of </a:t>
            </a:r>
            <a:r>
              <a:rPr lang="da-DK" sz="3200" dirty="0" err="1"/>
              <a:t>things</a:t>
            </a:r>
            <a:r>
              <a:rPr lang="da-DK" sz="3200" dirty="0"/>
              <a:t> happening at the same time)</a:t>
            </a:r>
          </a:p>
          <a:p>
            <a:pPr algn="ctr"/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dirty="0" err="1">
                <a:solidFill>
                  <a:schemeClr val="bg1"/>
                </a:solidFill>
              </a:rPr>
              <a:t>Concurrency</a:t>
            </a:r>
            <a:r>
              <a:rPr lang="da-DK" sz="4800" dirty="0">
                <a:solidFill>
                  <a:schemeClr val="bg1"/>
                </a:solidFill>
              </a:rPr>
              <a:t> – </a:t>
            </a:r>
            <a:r>
              <a:rPr lang="da-DK" sz="4800" dirty="0" err="1">
                <a:solidFill>
                  <a:schemeClr val="bg1"/>
                </a:solidFill>
              </a:rPr>
              <a:t>Why</a:t>
            </a:r>
            <a:r>
              <a:rPr lang="da-DK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4" y="3154488"/>
            <a:ext cx="7421011" cy="2743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585" y="2255098"/>
            <a:ext cx="6935710" cy="10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in C#  -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Threads - </a:t>
            </a:r>
            <a:r>
              <a:rPr lang="da-DK" dirty="0" err="1"/>
              <a:t>today</a:t>
            </a:r>
            <a:r>
              <a:rPr lang="da-DK" dirty="0"/>
              <a:t> and the </a:t>
            </a:r>
            <a:r>
              <a:rPr lang="da-DK" dirty="0" err="1" smtClean="0"/>
              <a:t>coming</a:t>
            </a:r>
            <a:r>
              <a:rPr lang="da-DK" dirty="0" smtClean="0"/>
              <a:t> </a:t>
            </a:r>
            <a:r>
              <a:rPr lang="da-DK" dirty="0" err="1"/>
              <a:t>week</a:t>
            </a:r>
            <a:r>
              <a:rPr lang="da-DK" dirty="0"/>
              <a:t>(s)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smtClean="0"/>
              <a:t>– </a:t>
            </a:r>
            <a:r>
              <a:rPr lang="da-DK" dirty="0" err="1" smtClean="0"/>
              <a:t>Covered</a:t>
            </a:r>
            <a:r>
              <a:rPr lang="da-DK" dirty="0" smtClean="0"/>
              <a:t> in Software </a:t>
            </a:r>
            <a:r>
              <a:rPr lang="da-DK" dirty="0"/>
              <a:t>Design </a:t>
            </a:r>
            <a:r>
              <a:rPr lang="da-DK" dirty="0" err="1" smtClean="0"/>
              <a:t>next</a:t>
            </a:r>
            <a:r>
              <a:rPr lang="da-DK" dirty="0" smtClean="0"/>
              <a:t> semester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public class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public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DoLotsOfWork</a:t>
            </a:r>
            <a:r>
              <a:rPr lang="da-DK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for (</a:t>
            </a:r>
            <a:r>
              <a:rPr lang="da-DK" sz="1800" b="1" dirty="0" err="1">
                <a:latin typeface="Consolas" panose="020B0609020204030204" pitchFamily="49" charset="0"/>
              </a:rPr>
              <a:t>int</a:t>
            </a:r>
            <a:r>
              <a:rPr lang="da-DK" sz="18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// TODO: </a:t>
            </a:r>
            <a:r>
              <a:rPr lang="da-DK" sz="1800" b="1" dirty="0" err="1">
                <a:latin typeface="Consolas" panose="020B0609020204030204" pitchFamily="49" charset="0"/>
              </a:rPr>
              <a:t>add</a:t>
            </a:r>
            <a:r>
              <a:rPr lang="da-DK" sz="1800" b="1" dirty="0">
                <a:latin typeface="Consolas" panose="020B0609020204030204" pitchFamily="49" charset="0"/>
              </a:rPr>
              <a:t> a </a:t>
            </a:r>
            <a:r>
              <a:rPr lang="da-DK" sz="1800" b="1" dirty="0" err="1">
                <a:latin typeface="Consolas" panose="020B0609020204030204" pitchFamily="49" charset="0"/>
              </a:rPr>
              <a:t>lot</a:t>
            </a:r>
            <a:r>
              <a:rPr lang="da-DK" sz="1800" b="1" dirty="0">
                <a:latin typeface="Consolas" panose="020B0609020204030204" pitchFamily="49" charset="0"/>
              </a:rPr>
              <a:t> of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here</a:t>
            </a:r>
            <a:r>
              <a:rPr lang="da-DK" sz="18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</a:t>
            </a:r>
            <a:r>
              <a:rPr lang="da-DK" sz="1800" b="1" dirty="0" err="1">
                <a:latin typeface="Consolas" panose="020B0609020204030204" pitchFamily="49" charset="0"/>
              </a:rPr>
              <a:t>Console.WriteLine</a:t>
            </a:r>
            <a:r>
              <a:rPr lang="da-DK" sz="1800" b="1" dirty="0">
                <a:latin typeface="Consolas" panose="020B0609020204030204" pitchFamily="49" charset="0"/>
              </a:rPr>
              <a:t>("</a:t>
            </a:r>
            <a:r>
              <a:rPr lang="da-DK" sz="1800" b="1" dirty="0" err="1">
                <a:latin typeface="Consolas" panose="020B0609020204030204" pitchFamily="49" charset="0"/>
              </a:rPr>
              <a:t>iteration</a:t>
            </a:r>
            <a:r>
              <a:rPr lang="da-DK" sz="18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</a:t>
            </a:r>
            <a:r>
              <a:rPr lang="da-DK" sz="1800" b="1" dirty="0" err="1">
                <a:latin typeface="Consolas" panose="020B0609020204030204" pitchFamily="49" charset="0"/>
              </a:rPr>
              <a:t>static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Main(</a:t>
            </a:r>
            <a:r>
              <a:rPr lang="da-DK" sz="1800" b="1" dirty="0" err="1">
                <a:latin typeface="Consolas" panose="020B0609020204030204" pitchFamily="49" charset="0"/>
              </a:rPr>
              <a:t>string</a:t>
            </a:r>
            <a:r>
              <a:rPr lang="da-DK" sz="1800" b="1" dirty="0">
                <a:latin typeface="Consolas" panose="020B0609020204030204" pitchFamily="49" charset="0"/>
              </a:rPr>
              <a:t>[] </a:t>
            </a:r>
            <a:r>
              <a:rPr lang="da-DK" sz="1800" b="1" dirty="0" err="1">
                <a:latin typeface="Consolas" panose="020B0609020204030204" pitchFamily="49" charset="0"/>
              </a:rPr>
              <a:t>args</a:t>
            </a:r>
            <a:r>
              <a:rPr lang="da-DK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= new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Thread </a:t>
            </a:r>
            <a:r>
              <a:rPr lang="da-DK" sz="1800" b="1" dirty="0" err="1">
                <a:latin typeface="Consolas" panose="020B0609020204030204" pitchFamily="49" charset="0"/>
              </a:rPr>
              <a:t>myThread</a:t>
            </a:r>
            <a:r>
              <a:rPr lang="da-DK" sz="1800" b="1" dirty="0">
                <a:latin typeface="Consolas" panose="020B0609020204030204" pitchFamily="49" charset="0"/>
              </a:rPr>
              <a:t> = new Thread(</a:t>
            </a:r>
            <a:r>
              <a:rPr lang="da-DK" sz="1800" b="1" dirty="0" err="1">
                <a:latin typeface="Consolas" panose="020B0609020204030204" pitchFamily="49" charset="0"/>
              </a:rPr>
              <a:t>work.DoLotsOfWork</a:t>
            </a:r>
            <a:r>
              <a:rPr lang="da-DK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myThread.Start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1711</Words>
  <Application>Microsoft Office PowerPoint</Application>
  <PresentationFormat>Widescreen</PresentationFormat>
  <Paragraphs>394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C# threads</vt:lpstr>
      <vt:lpstr>Concurrency – What?</vt:lpstr>
      <vt:lpstr>Concurrency – Why?</vt:lpstr>
      <vt:lpstr>PowerPoint Presentation</vt:lpstr>
      <vt:lpstr>Concurrency in C#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89</cp:revision>
  <dcterms:created xsi:type="dcterms:W3CDTF">2017-09-19T09:05:55Z</dcterms:created>
  <dcterms:modified xsi:type="dcterms:W3CDTF">2023-09-20T12:24:46Z</dcterms:modified>
</cp:coreProperties>
</file>