
<file path=[Content_Types].xml><?xml version="1.0" encoding="utf-8"?>
<Types xmlns="http://schemas.openxmlformats.org/package/2006/content-types"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86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63" r:id="rId17"/>
    <p:sldId id="264" r:id="rId18"/>
    <p:sldId id="265" r:id="rId19"/>
    <p:sldId id="266" r:id="rId20"/>
    <p:sldId id="267" r:id="rId21"/>
    <p:sldId id="287" r:id="rId22"/>
    <p:sldId id="269" r:id="rId23"/>
    <p:sldId id="270" r:id="rId24"/>
    <p:sldId id="278" r:id="rId2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9435" autoAdjust="0"/>
  </p:normalViewPr>
  <p:slideViewPr>
    <p:cSldViewPr snapToGrid="0">
      <p:cViewPr varScale="1">
        <p:scale>
          <a:sx n="103" d="100"/>
          <a:sy n="103" d="100"/>
        </p:scale>
        <p:origin x="18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6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7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8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F81D1866-8044-4417-925E-8BFDA310279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5235D6F-761F-4491-BFCE-BE8175B76142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33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94954FDC-3739-48AB-B9B8-4B8ED0E3850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E136BB2-290F-44A5-B65C-3221AE62B55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ECCB152-F277-4B82-A26B-B6355475B8B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a-DK" sz="2000" b="0" strike="noStrike" spc="-1" dirty="0" err="1">
                <a:latin typeface="Arial"/>
              </a:rPr>
              <a:t>Benefits</a:t>
            </a:r>
            <a:r>
              <a:rPr lang="da-DK" sz="2000" b="0" strike="noStrike" spc="-1" dirty="0">
                <a:latin typeface="Arial"/>
              </a:rPr>
              <a:t>: </a:t>
            </a:r>
            <a:r>
              <a:rPr lang="da-DK" sz="2000" b="0" strike="noStrike" spc="-1" dirty="0" err="1">
                <a:latin typeface="Arial"/>
              </a:rPr>
              <a:t>Ease</a:t>
            </a:r>
            <a:r>
              <a:rPr lang="da-DK" sz="2000" b="0" strike="noStrike" spc="-1" dirty="0">
                <a:latin typeface="Arial"/>
              </a:rPr>
              <a:t> of </a:t>
            </a:r>
            <a:r>
              <a:rPr lang="da-DK" sz="2000" b="0" strike="noStrike" spc="-1" dirty="0" err="1">
                <a:latin typeface="Arial"/>
              </a:rPr>
              <a:t>change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lower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coupling</a:t>
            </a:r>
            <a:r>
              <a:rPr lang="da-DK" sz="2000" b="0" strike="noStrike" spc="-1" dirty="0">
                <a:latin typeface="Arial"/>
              </a:rPr>
              <a:t>, </a:t>
            </a:r>
            <a:r>
              <a:rPr lang="da-DK" sz="2000" b="0" strike="noStrike" spc="-1" dirty="0" err="1">
                <a:latin typeface="Arial"/>
              </a:rPr>
              <a:t>clients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can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focus</a:t>
            </a:r>
            <a:r>
              <a:rPr lang="da-DK" sz="2000" b="0" strike="noStrike" spc="-1" dirty="0">
                <a:latin typeface="Arial"/>
              </a:rPr>
              <a:t> on </a:t>
            </a:r>
            <a:r>
              <a:rPr lang="da-DK" sz="2000" b="0" strike="noStrike" spc="-1" dirty="0" err="1">
                <a:latin typeface="Arial"/>
              </a:rPr>
              <a:t>what</a:t>
            </a:r>
            <a:r>
              <a:rPr lang="da-DK" sz="2000" b="0" strike="noStrike" spc="-1" dirty="0">
                <a:latin typeface="Arial"/>
              </a:rPr>
              <a:t> an </a:t>
            </a:r>
            <a:r>
              <a:rPr lang="da-DK" sz="2000" b="0" strike="noStrike" spc="-1" dirty="0" err="1">
                <a:latin typeface="Arial"/>
              </a:rPr>
              <a:t>class</a:t>
            </a:r>
            <a:r>
              <a:rPr lang="da-DK" sz="2000" b="0" strike="noStrike" spc="-1" dirty="0">
                <a:latin typeface="Arial"/>
              </a:rPr>
              <a:t>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, not </a:t>
            </a:r>
            <a:r>
              <a:rPr lang="da-DK" sz="2000" b="0" strike="noStrike" spc="-1" dirty="0" err="1">
                <a:latin typeface="Arial"/>
              </a:rPr>
              <a:t>how</a:t>
            </a:r>
            <a:r>
              <a:rPr lang="da-DK" sz="2000" b="0" strike="noStrike" spc="-1" dirty="0">
                <a:latin typeface="Arial"/>
              </a:rPr>
              <a:t> it </a:t>
            </a:r>
            <a:r>
              <a:rPr lang="da-DK" sz="2000" b="0" strike="noStrike" spc="-1" dirty="0" err="1">
                <a:latin typeface="Arial"/>
              </a:rPr>
              <a:t>does</a:t>
            </a:r>
            <a:r>
              <a:rPr lang="da-DK" sz="2000" b="0" strike="noStrike" spc="-1" dirty="0">
                <a:latin typeface="Arial"/>
              </a:rPr>
              <a:t> it</a:t>
            </a:r>
            <a:r>
              <a:rPr lang="da-DK" sz="2000" b="0" strike="noStrike" spc="-1" dirty="0" smtClean="0">
                <a:latin typeface="Arial"/>
              </a:rPr>
              <a:t>.</a:t>
            </a:r>
            <a:endParaRPr lang="da-DK" sz="2000" b="0" strike="noStrike" spc="-1" dirty="0" smtClean="0">
              <a:latin typeface="Arial"/>
            </a:endParaRPr>
          </a:p>
        </p:txBody>
      </p:sp>
      <p:sp>
        <p:nvSpPr>
          <p:cNvPr id="24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32E0563-AEF7-49C3-A169-9A7509CE95D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26472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da-DK" sz="2000" b="0" strike="noStrike" spc="-1" dirty="0" err="1" smtClean="0">
                <a:latin typeface="Arial"/>
              </a:rPr>
              <a:t>Benefits</a:t>
            </a:r>
            <a:r>
              <a:rPr lang="da-DK" sz="2000" b="0" strike="noStrike" spc="-1" dirty="0" smtClean="0">
                <a:latin typeface="Arial"/>
              </a:rPr>
              <a:t>: </a:t>
            </a:r>
            <a:r>
              <a:rPr lang="da-DK" sz="2000" b="0" strike="noStrike" spc="-1" dirty="0" err="1" smtClean="0">
                <a:latin typeface="Arial"/>
              </a:rPr>
              <a:t>Ease</a:t>
            </a:r>
            <a:r>
              <a:rPr lang="da-DK" sz="2000" b="0" strike="noStrike" spc="-1" dirty="0" smtClean="0">
                <a:latin typeface="Arial"/>
              </a:rPr>
              <a:t> of </a:t>
            </a:r>
            <a:r>
              <a:rPr lang="da-DK" sz="2000" b="0" strike="noStrike" spc="-1" dirty="0" err="1" smtClean="0">
                <a:latin typeface="Arial"/>
              </a:rPr>
              <a:t>change</a:t>
            </a:r>
            <a:r>
              <a:rPr lang="da-DK" sz="2000" b="0" strike="noStrike" spc="-1" dirty="0" smtClean="0">
                <a:latin typeface="Arial"/>
              </a:rPr>
              <a:t>, </a:t>
            </a:r>
            <a:r>
              <a:rPr lang="da-DK" sz="2000" b="0" strike="noStrike" spc="-1" dirty="0" err="1" smtClean="0">
                <a:latin typeface="Arial"/>
              </a:rPr>
              <a:t>lower</a:t>
            </a:r>
            <a:r>
              <a:rPr lang="da-DK" sz="2000" b="0" strike="noStrike" spc="-1" dirty="0" smtClean="0">
                <a:latin typeface="Arial"/>
              </a:rPr>
              <a:t> </a:t>
            </a:r>
            <a:r>
              <a:rPr lang="da-DK" sz="2000" b="0" strike="noStrike" spc="-1" dirty="0" err="1" smtClean="0">
                <a:latin typeface="Arial"/>
              </a:rPr>
              <a:t>coupling</a:t>
            </a:r>
            <a:r>
              <a:rPr lang="da-DK" sz="2000" b="0" strike="noStrike" spc="-1" dirty="0" smtClean="0">
                <a:latin typeface="Arial"/>
              </a:rPr>
              <a:t>, </a:t>
            </a:r>
            <a:r>
              <a:rPr lang="da-DK" sz="2000" b="0" strike="noStrike" spc="-1" dirty="0" err="1" smtClean="0">
                <a:latin typeface="Arial"/>
              </a:rPr>
              <a:t>clients</a:t>
            </a:r>
            <a:r>
              <a:rPr lang="da-DK" sz="2000" b="0" strike="noStrike" spc="-1" dirty="0" smtClean="0">
                <a:latin typeface="Arial"/>
              </a:rPr>
              <a:t> </a:t>
            </a:r>
            <a:r>
              <a:rPr lang="da-DK" sz="2000" b="0" strike="noStrike" spc="-1" dirty="0" err="1" smtClean="0">
                <a:latin typeface="Arial"/>
              </a:rPr>
              <a:t>can</a:t>
            </a:r>
            <a:r>
              <a:rPr lang="da-DK" sz="2000" b="0" strike="noStrike" spc="-1" dirty="0" smtClean="0">
                <a:latin typeface="Arial"/>
              </a:rPr>
              <a:t> </a:t>
            </a:r>
            <a:r>
              <a:rPr lang="da-DK" sz="2000" b="0" strike="noStrike" spc="-1" dirty="0" err="1" smtClean="0">
                <a:latin typeface="Arial"/>
              </a:rPr>
              <a:t>focus</a:t>
            </a:r>
            <a:r>
              <a:rPr lang="da-DK" sz="2000" b="0" strike="noStrike" spc="-1" dirty="0" smtClean="0">
                <a:latin typeface="Arial"/>
              </a:rPr>
              <a:t> on </a:t>
            </a:r>
            <a:r>
              <a:rPr lang="da-DK" sz="2000" b="0" strike="noStrike" spc="-1" dirty="0" err="1" smtClean="0">
                <a:latin typeface="Arial"/>
              </a:rPr>
              <a:t>what</a:t>
            </a:r>
            <a:r>
              <a:rPr lang="da-DK" sz="2000" b="0" strike="noStrike" spc="-1" dirty="0" smtClean="0">
                <a:latin typeface="Arial"/>
              </a:rPr>
              <a:t> an </a:t>
            </a:r>
            <a:r>
              <a:rPr lang="da-DK" sz="2000" b="0" strike="noStrike" spc="-1" dirty="0" err="1" smtClean="0">
                <a:latin typeface="Arial"/>
              </a:rPr>
              <a:t>class</a:t>
            </a:r>
            <a:r>
              <a:rPr lang="da-DK" sz="2000" b="0" strike="noStrike" spc="-1" dirty="0" smtClean="0">
                <a:latin typeface="Arial"/>
              </a:rPr>
              <a:t> </a:t>
            </a:r>
            <a:r>
              <a:rPr lang="da-DK" sz="2000" b="0" strike="noStrike" spc="-1" dirty="0" err="1" smtClean="0">
                <a:latin typeface="Arial"/>
              </a:rPr>
              <a:t>does</a:t>
            </a:r>
            <a:r>
              <a:rPr lang="da-DK" sz="2000" b="0" strike="noStrike" spc="-1" dirty="0" smtClean="0">
                <a:latin typeface="Arial"/>
              </a:rPr>
              <a:t>, not </a:t>
            </a:r>
            <a:r>
              <a:rPr lang="da-DK" sz="2000" b="0" strike="noStrike" spc="-1" dirty="0" err="1" smtClean="0">
                <a:latin typeface="Arial"/>
              </a:rPr>
              <a:t>how</a:t>
            </a:r>
            <a:r>
              <a:rPr lang="da-DK" sz="2000" b="0" strike="noStrike" spc="-1" dirty="0" smtClean="0">
                <a:latin typeface="Arial"/>
              </a:rPr>
              <a:t> it </a:t>
            </a:r>
            <a:r>
              <a:rPr lang="da-DK" sz="2000" b="0" strike="noStrike" spc="-1" dirty="0" err="1" smtClean="0">
                <a:latin typeface="Arial"/>
              </a:rPr>
              <a:t>does</a:t>
            </a:r>
            <a:r>
              <a:rPr lang="da-DK" sz="2000" b="0" strike="noStrike" spc="-1" dirty="0" smtClean="0">
                <a:latin typeface="Arial"/>
              </a:rPr>
              <a:t> it.</a:t>
            </a:r>
          </a:p>
          <a:p>
            <a:pPr marL="216000" indent="-216000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24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E72ED5C-48F0-445E-91B4-EB5D3B9AE85B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4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65590370-BC0D-4E7B-A3EA-54427FC1C804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2B4B857B-1AF2-462A-AD39-C46E6AAF511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FC7B16EC-2FA8-43BE-BF49-9CB2A8AC59E8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</a:t>
            </a:r>
            <a:r>
              <a:rPr lang="en-US" sz="2000" b="0" strike="noStrike" spc="-1" dirty="0" err="1">
                <a:latin typeface="Arial"/>
              </a:rPr>
              <a:t>impl</a:t>
            </a:r>
            <a:r>
              <a:rPr lang="en-US" sz="2000" b="0" strike="noStrike" spc="-1" dirty="0">
                <a:latin typeface="Arial"/>
              </a:rPr>
              <a:t>.: “Simple” inheritance – if methods (variables, …) are declared public or protected, they are accessible from inheriting classes. This aspect of inheritance is only very seldom interesting in this course</a:t>
            </a:r>
          </a:p>
          <a:p>
            <a:pPr marL="216000" indent="-216000">
              <a:lnSpc>
                <a:spcPct val="100000"/>
              </a:lnSpc>
            </a:pPr>
            <a:r>
              <a:rPr lang="en-US" sz="2000" b="0" strike="noStrike" spc="-1" dirty="0">
                <a:latin typeface="Arial"/>
              </a:rPr>
              <a:t>Inheritance of identity: Call-forward to </a:t>
            </a:r>
            <a:r>
              <a:rPr lang="en-US" sz="2000" b="0" strike="noStrike" spc="-1" dirty="0" err="1">
                <a:latin typeface="Arial"/>
              </a:rPr>
              <a:t>Liskov’s</a:t>
            </a:r>
            <a:r>
              <a:rPr lang="en-US" sz="2000" b="0" strike="noStrike" spc="-1" dirty="0">
                <a:latin typeface="Arial"/>
              </a:rPr>
              <a:t> Substitution Principle?</a:t>
            </a:r>
          </a:p>
        </p:txBody>
      </p:sp>
      <p:sp>
        <p:nvSpPr>
          <p:cNvPr id="21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5B9BA4E-46FE-43F8-A9DE-300FCDCDDD5F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1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A613F95-6588-451C-BC48-E924FA703075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041BE298-DC2B-4497-8972-6EE27B75686D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24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EBDFEEED-1CE8-4387-855D-0FBE9A12C3D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262830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27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11BA507B-2C78-432B-B8CD-9612EAD09F9C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3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8478C8B-DC37-42B4-ADAB-B1EB9618F00E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45720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02208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899640" y="243000"/>
            <a:ext cx="73828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5566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4001040"/>
            <a:ext cx="26496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899640" y="243000"/>
            <a:ext cx="7382880" cy="5297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4680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40010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556640"/>
            <a:ext cx="401580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4001040"/>
            <a:ext cx="8229240" cy="22320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7" name="CustomShape 1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8455055F-FB9F-4B9B-BB3E-83C4EC1E7CDA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AU Passata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4" name="CustomShape 3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5104A5E7-B69B-4780-8CD0-C3A6BF2ED59F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"/>
          <p:cNvPicPr/>
          <p:nvPr/>
        </p:nvPicPr>
        <p:blipFill>
          <a:blip r:embed="rId14"/>
          <a:stretch/>
        </p:blipFill>
        <p:spPr>
          <a:xfrm>
            <a:off x="7092360" y="6309360"/>
            <a:ext cx="1865160" cy="466920"/>
          </a:xfrm>
          <a:prstGeom prst="rect">
            <a:avLst/>
          </a:prstGeom>
          <a:ln>
            <a:noFill/>
          </a:ln>
        </p:spPr>
      </p:pic>
      <p:sp>
        <p:nvSpPr>
          <p:cNvPr id="43" name="CustomShape 1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8F4023E1-E146-447B-AB38-C6AD5ED75B9A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899640" y="243000"/>
            <a:ext cx="7382880" cy="1142640"/>
          </a:xfrm>
          <a:prstGeom prst="rect">
            <a:avLst/>
          </a:prstGeom>
        </p:spPr>
        <p:txBody>
          <a:bodyPr anchor="ctr">
            <a:normAutofit fontScale="82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Click to edit Master title style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556640"/>
            <a:ext cx="8229240" cy="46800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294E92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6" name="CustomShape 4"/>
          <p:cNvSpPr/>
          <p:nvPr/>
        </p:nvSpPr>
        <p:spPr>
          <a:xfrm>
            <a:off x="4107960" y="6536520"/>
            <a:ext cx="1158120" cy="272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808080"/>
                </a:solidFill>
                <a:latin typeface="Calibri"/>
              </a:rPr>
              <a:t>Slide </a:t>
            </a:r>
            <a:fld id="{257C55AA-1B7A-40D1-9C57-C5E409D0B440}" type="slidenum">
              <a:rPr lang="en-US" sz="1200" b="0" strike="noStrike" spc="-1">
                <a:solidFill>
                  <a:srgbClr val="808080"/>
                </a:solidFill>
                <a:latin typeface="Calibri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6500"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Object-oriented programming</a:t>
            </a:r>
            <a:r>
              <a:t/>
            </a:r>
            <a:br/>
            <a:r>
              <a:rPr lang="da-DK" sz="2400" b="0" strike="noStrike" spc="-1">
                <a:solidFill>
                  <a:srgbClr val="000000"/>
                </a:solidFill>
                <a:latin typeface="AU Passata"/>
              </a:rPr>
              <a:t>Interfaces, inheritance and polymorphism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Some properties of interfaces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An interface is a contract: If a class </a:t>
            </a:r>
            <a:r>
              <a:rPr lang="en-GB" sz="2400" b="0" strike="noStrike" spc="-1" dirty="0">
                <a:solidFill>
                  <a:srgbClr val="000000"/>
                </a:solidFill>
                <a:latin typeface="Consolas"/>
              </a:rPr>
              <a:t>X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 implements the interface </a:t>
            </a:r>
            <a:r>
              <a:rPr lang="en-GB" sz="2400" b="0" strike="noStrike" spc="-1" dirty="0">
                <a:solidFill>
                  <a:srgbClr val="000000"/>
                </a:solidFill>
                <a:latin typeface="Consolas"/>
              </a:rPr>
              <a:t>IX</a:t>
            </a: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, then </a:t>
            </a:r>
            <a:r>
              <a:rPr lang="en-GB" sz="2400" b="0" strike="noStrike" spc="-1" dirty="0">
                <a:solidFill>
                  <a:srgbClr val="000000"/>
                </a:solidFill>
                <a:latin typeface="Consolas"/>
              </a:rPr>
              <a:t>X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is required to implement all methods, properties, etc. in </a:t>
            </a:r>
            <a:r>
              <a:rPr lang="en-GB" sz="2000" b="0" strike="noStrike" spc="-1" dirty="0">
                <a:solidFill>
                  <a:srgbClr val="000000"/>
                </a:solidFill>
                <a:latin typeface="Consolas"/>
              </a:rPr>
              <a:t>IX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ts val="2999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–"/>
            </a:pP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is entitled to be considered of type </a:t>
            </a:r>
            <a:r>
              <a:rPr lang="en-GB" sz="2000" b="0" strike="noStrike" spc="-1" dirty="0">
                <a:solidFill>
                  <a:srgbClr val="000000"/>
                </a:solidFill>
                <a:latin typeface="Consolas"/>
              </a:rPr>
              <a:t>IX</a:t>
            </a:r>
            <a:r>
              <a:rPr lang="en-GB" sz="2000" b="0" strike="noStrike" spc="-1" dirty="0">
                <a:solidFill>
                  <a:srgbClr val="000000"/>
                </a:solidFill>
                <a:latin typeface="Calibri"/>
              </a:rPr>
              <a:t> by clients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An interface cannot be instantiated. Interfaces do not contain implementation of methods.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Classes can implement multiple interfaces.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ts val="2999"/>
              </a:lnSpc>
              <a:spcBef>
                <a:spcPts val="601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 dirty="0">
                <a:solidFill>
                  <a:srgbClr val="000000"/>
                </a:solidFill>
                <a:latin typeface="Calibri"/>
              </a:rPr>
              <a:t>Interfaces can contain events, indexers, methods, and properties.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9492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9500" lnSpcReduction="10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</a:t>
            </a:r>
            <a:r>
              <a:t/>
            </a:r>
            <a:br/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Definition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723999" y="1772640"/>
            <a:ext cx="3096727" cy="1198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IShape.cs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interface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Center {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467640" y="1772640"/>
            <a:ext cx="3826440" cy="93564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definition in C#: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67640" y="4293000"/>
            <a:ext cx="396000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definition in UML: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71" name="Picture 3"/>
          <p:cNvPicPr/>
          <p:nvPr/>
        </p:nvPicPr>
        <p:blipFill>
          <a:blip r:embed="rId2"/>
          <a:stretch/>
        </p:blipFill>
        <p:spPr>
          <a:xfrm>
            <a:off x="5731560" y="3933000"/>
            <a:ext cx="2224440" cy="122724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1867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3728880" y="2305080"/>
            <a:ext cx="4922479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Square.cs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Square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 	</a:t>
            </a:r>
            <a:endParaRPr lang="da-DK" sz="1200" b="0" strike="noStrike" spc="-1" dirty="0" smtClean="0">
              <a:solidFill>
                <a:srgbClr val="294E92"/>
              </a:solidFill>
              <a:latin typeface="Consolas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SideLength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6553440" y="1484640"/>
            <a:ext cx="2304000" cy="5770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declares that it </a:t>
            </a:r>
            <a:r>
              <a:t/>
            </a:r>
            <a:br/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implements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IShape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 flipH="1">
            <a:off x="5723280" y="1777320"/>
            <a:ext cx="829080" cy="7372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6" name="CustomShape 5"/>
          <p:cNvSpPr/>
          <p:nvPr/>
        </p:nvSpPr>
        <p:spPr>
          <a:xfrm>
            <a:off x="611640" y="1781640"/>
            <a:ext cx="295200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must implement the methods and properties defined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in IShape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77" name="CustomShape 6"/>
          <p:cNvSpPr/>
          <p:nvPr/>
        </p:nvSpPr>
        <p:spPr>
          <a:xfrm>
            <a:off x="3564000" y="2197440"/>
            <a:ext cx="647640" cy="7495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8" name="CustomShape 7"/>
          <p:cNvSpPr/>
          <p:nvPr/>
        </p:nvSpPr>
        <p:spPr>
          <a:xfrm>
            <a:off x="3564000" y="2197440"/>
            <a:ext cx="691560" cy="9914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9" name="CustomShape 8"/>
          <p:cNvSpPr/>
          <p:nvPr/>
        </p:nvSpPr>
        <p:spPr>
          <a:xfrm>
            <a:off x="611640" y="2941920"/>
            <a:ext cx="289584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may of course implement methods etc. that are not defined in the interface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1" name="CustomShape 10"/>
          <p:cNvSpPr/>
          <p:nvPr/>
        </p:nvSpPr>
        <p:spPr>
          <a:xfrm>
            <a:off x="3507840" y="3357360"/>
            <a:ext cx="703800" cy="217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2" name="CustomShape 11"/>
          <p:cNvSpPr/>
          <p:nvPr/>
        </p:nvSpPr>
        <p:spPr>
          <a:xfrm>
            <a:off x="295560" y="1206000"/>
            <a:ext cx="49960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implementation in C#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3" name="CustomShape 12"/>
          <p:cNvSpPr/>
          <p:nvPr/>
        </p:nvSpPr>
        <p:spPr>
          <a:xfrm>
            <a:off x="295560" y="4520160"/>
            <a:ext cx="499608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Interface implementation </a:t>
            </a:r>
            <a:r>
              <a:t/>
            </a:r>
            <a:br/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in UML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184" name="CustomShape 13"/>
          <p:cNvSpPr/>
          <p:nvPr/>
        </p:nvSpPr>
        <p:spPr>
          <a:xfrm>
            <a:off x="6262200" y="5662800"/>
            <a:ext cx="683640" cy="4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ts val="2999"/>
              </a:lnSpc>
              <a:spcBef>
                <a:spcPts val="601"/>
              </a:spcBef>
            </a:pPr>
            <a:r>
              <a:rPr lang="en-GB" sz="2400" b="0" i="1" strike="noStrike" spc="-1">
                <a:solidFill>
                  <a:srgbClr val="000000"/>
                </a:solidFill>
                <a:latin typeface="Calibri"/>
              </a:rPr>
              <a:t>OR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85" name="Picture 3"/>
          <p:cNvPicPr/>
          <p:nvPr/>
        </p:nvPicPr>
        <p:blipFill>
          <a:blip r:embed="rId2"/>
          <a:stretch/>
        </p:blipFill>
        <p:spPr>
          <a:xfrm>
            <a:off x="6971400" y="4762080"/>
            <a:ext cx="1671120" cy="1426320"/>
          </a:xfrm>
          <a:prstGeom prst="rect">
            <a:avLst/>
          </a:prstGeom>
          <a:ln>
            <a:noFill/>
          </a:ln>
        </p:spPr>
      </p:pic>
      <p:pic>
        <p:nvPicPr>
          <p:cNvPr id="186" name="Picture 5"/>
          <p:cNvPicPr/>
          <p:nvPr/>
        </p:nvPicPr>
        <p:blipFill>
          <a:blip r:embed="rId3"/>
          <a:stretch/>
        </p:blipFill>
        <p:spPr>
          <a:xfrm>
            <a:off x="4679280" y="4120920"/>
            <a:ext cx="1519200" cy="24480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59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C#: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466920" y="4149000"/>
            <a:ext cx="4897080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Square.cs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Square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_center;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SideLength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{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set;}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1468079" y="5013000"/>
            <a:ext cx="4563265" cy="1568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 dirty="0">
                <a:solidFill>
                  <a:srgbClr val="00B050"/>
                </a:solidFill>
                <a:latin typeface="Consolas"/>
              </a:rPr>
              <a:t>// </a:t>
            </a:r>
            <a:r>
              <a:rPr lang="da-DK" sz="1200" b="0" i="1" strike="noStrike" spc="-1" dirty="0" err="1">
                <a:solidFill>
                  <a:srgbClr val="00B050"/>
                </a:solidFill>
                <a:latin typeface="Consolas"/>
              </a:rPr>
              <a:t>Circle.cs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Coord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_center;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 double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Radius { 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get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;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 set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Coord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Center { </a:t>
            </a:r>
            <a:r>
              <a:rPr lang="da-DK" sz="1200" b="1" strike="noStrike" spc="-1" dirty="0" err="1">
                <a:solidFill>
                  <a:srgbClr val="294E92"/>
                </a:solidFill>
                <a:latin typeface="Consolas"/>
              </a:rPr>
              <a:t>get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private set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1" strike="noStrike" spc="-1" dirty="0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1" strike="noStrike" spc="-1" dirty="0">
                <a:solidFill>
                  <a:srgbClr val="000000"/>
                </a:solidFill>
                <a:latin typeface="Consolas"/>
              </a:rPr>
              <a:t>(){…}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478439" y="2421000"/>
            <a:ext cx="3160687" cy="1198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i="1" strike="noStrike" spc="-1">
                <a:solidFill>
                  <a:srgbClr val="00B050"/>
                </a:solidFill>
                <a:latin typeface="Consolas"/>
              </a:rPr>
              <a:t>// IShape.cs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interface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IShape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Coord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Center {get; };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>
                <a:solidFill>
                  <a:srgbClr val="294E92"/>
                </a:solidFill>
                <a:latin typeface="Consolas"/>
              </a:rPr>
              <a:t>double </a:t>
            </a: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GetArea();</a:t>
            </a:r>
            <a:endParaRPr lang="en-U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191" name="CustomShape 5"/>
          <p:cNvSpPr/>
          <p:nvPr/>
        </p:nvSpPr>
        <p:spPr>
          <a:xfrm>
            <a:off x="467640" y="1577880"/>
            <a:ext cx="7920360" cy="935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3080" indent="-342720">
              <a:lnSpc>
                <a:spcPts val="2999"/>
              </a:lnSpc>
              <a:spcBef>
                <a:spcPts val="601"/>
              </a:spcBef>
              <a:buClr>
                <a:srgbClr val="294E92"/>
              </a:buClr>
              <a:buFont typeface="Arial"/>
              <a:buChar char="•"/>
            </a:pPr>
            <a:r>
              <a:rPr lang="en-GB" sz="2400" b="0" strike="noStrike" spc="-1">
                <a:solidFill>
                  <a:srgbClr val="000000"/>
                </a:solidFill>
                <a:latin typeface="Calibri"/>
              </a:rPr>
              <a:t>Any number of classes may implement the same interface</a:t>
            </a:r>
            <a:endParaRPr lang="en-US" sz="2400" b="0" strike="noStrike" spc="-1">
              <a:latin typeface="Arial"/>
            </a:endParaRPr>
          </a:p>
        </p:txBody>
      </p:sp>
      <p:pic>
        <p:nvPicPr>
          <p:cNvPr id="192" name="Picture 3"/>
          <p:cNvPicPr/>
          <p:nvPr/>
        </p:nvPicPr>
        <p:blipFill>
          <a:blip r:embed="rId2"/>
          <a:stretch/>
        </p:blipFill>
        <p:spPr>
          <a:xfrm>
            <a:off x="5364000" y="2205000"/>
            <a:ext cx="3418920" cy="21909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264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Shape 1"/>
          <p:cNvSpPr txBox="1"/>
          <p:nvPr/>
        </p:nvSpPr>
        <p:spPr>
          <a:xfrm>
            <a:off x="650160" y="243000"/>
            <a:ext cx="7882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95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in C# - Reference and use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3675600" y="2277000"/>
            <a:ext cx="5285520" cy="28608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200" b="0" strike="noStrike" spc="-1" dirty="0" err="1" smtClean="0">
                <a:solidFill>
                  <a:srgbClr val="294E92"/>
                </a:solidFill>
                <a:latin typeface="Consolas"/>
              </a:rPr>
              <a:t>class</a:t>
            </a:r>
            <a:r>
              <a:rPr lang="da-DK" sz="1200" b="0" strike="noStrike" spc="-1" smtClean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smtClean="0">
                <a:solidFill>
                  <a:srgbClr val="000000"/>
                </a:solidFill>
                <a:latin typeface="Consolas"/>
              </a:rPr>
              <a:t>Screen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private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list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&lt;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&gt; 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public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void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AddShape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s) {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_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shapes.Add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(s);}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  	public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GetTotalArea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()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double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res = 0;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 err="1" smtClean="0">
                <a:solidFill>
                  <a:srgbClr val="294E92"/>
                </a:solidFill>
                <a:latin typeface="Consolas"/>
              </a:rPr>
              <a:t>foreach</a:t>
            </a:r>
            <a:r>
              <a:rPr lang="da-DK" sz="1200" b="0" strike="noStrike" spc="-1" dirty="0" smtClean="0">
                <a:solidFill>
                  <a:srgbClr val="294E92"/>
                </a:solidFill>
                <a:latin typeface="Consolas"/>
              </a:rPr>
              <a:t> (</a:t>
            </a:r>
            <a:r>
              <a:rPr lang="da-DK" sz="1200" b="0" strike="noStrike" spc="-1" dirty="0" err="1" smtClean="0">
                <a:solidFill>
                  <a:srgbClr val="294E92"/>
                </a:solidFill>
                <a:latin typeface="Consolas"/>
              </a:rPr>
              <a:t>IShape</a:t>
            </a:r>
            <a:r>
              <a:rPr lang="da-DK" sz="1200" b="0" strike="noStrike" spc="-1" dirty="0" smtClean="0">
                <a:solidFill>
                  <a:srgbClr val="294E92"/>
                </a:solidFill>
                <a:latin typeface="Consolas"/>
              </a:rPr>
              <a:t> </a:t>
            </a:r>
            <a:r>
              <a:rPr lang="da-DK" sz="1200" b="0" strike="noStrike" spc="-1" dirty="0" smtClean="0">
                <a:solidFill>
                  <a:srgbClr val="000000"/>
                </a:solidFill>
                <a:latin typeface="Consolas"/>
              </a:rPr>
              <a:t>s </a:t>
            </a:r>
            <a:r>
              <a:rPr lang="da-DK" sz="1200" b="0" strike="noStrike" spc="-1" dirty="0">
                <a:solidFill>
                  <a:srgbClr val="294E92"/>
                </a:solidFill>
                <a:latin typeface="Consolas"/>
              </a:rPr>
              <a:t>in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200" b="0" strike="noStrike" spc="-1" dirty="0" smtClean="0">
                <a:solidFill>
                  <a:srgbClr val="000000"/>
                </a:solidFill>
                <a:latin typeface="Consolas"/>
              </a:rPr>
              <a:t>_</a:t>
            </a:r>
            <a:r>
              <a:rPr lang="da-DK" sz="1200" b="0" strike="noStrike" spc="-1" dirty="0" err="1" smtClean="0">
                <a:solidFill>
                  <a:srgbClr val="000000"/>
                </a:solidFill>
                <a:latin typeface="Consolas"/>
              </a:rPr>
              <a:t>shapes</a:t>
            </a:r>
            <a:r>
              <a:rPr lang="da-DK" sz="1200" spc="-1" dirty="0" smtClean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1200" b="0" strike="noStrike" spc="-1" dirty="0" smtClean="0">
                <a:latin typeface="Arial"/>
              </a:rPr>
              <a:t>                                           {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 smtClean="0">
                <a:solidFill>
                  <a:srgbClr val="000000"/>
                </a:solidFill>
                <a:latin typeface="Consolas"/>
              </a:rPr>
              <a:t>  res 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+= </a:t>
            </a:r>
            <a:r>
              <a:rPr lang="da-DK" sz="1200" b="0" strike="noStrike" spc="-1" dirty="0" err="1">
                <a:solidFill>
                  <a:srgbClr val="000000"/>
                </a:solidFill>
                <a:latin typeface="Consolas"/>
              </a:rPr>
              <a:t>s.</a:t>
            </a:r>
            <a:r>
              <a:rPr lang="da-DK" sz="1200" b="1" strike="noStrike" spc="-1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a-DK" sz="1200" b="0" strike="noStrike" spc="-1" dirty="0" smtClean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lnSpc>
                <a:spcPct val="100000"/>
              </a:lnSpc>
            </a:pPr>
            <a:r>
              <a:rPr lang="en-US" sz="1200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200" spc="-1" dirty="0" smtClean="0">
                <a:solidFill>
                  <a:srgbClr val="000000"/>
                </a:solidFill>
                <a:latin typeface="Consolas"/>
              </a:rPr>
              <a:t>                     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a-DK" sz="1200" b="0" strike="noStrike" spc="-1" dirty="0" err="1">
                <a:solidFill>
                  <a:srgbClr val="294E92"/>
                </a:solidFill>
                <a:latin typeface="Consolas"/>
              </a:rPr>
              <a:t>return</a:t>
            </a: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 res;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	}</a:t>
            </a:r>
            <a:endParaRPr lang="en-US" sz="1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20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51640" y="2254680"/>
            <a:ext cx="2952000" cy="6448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spc="-1" dirty="0" smtClean="0">
                <a:solidFill>
                  <a:srgbClr val="000000"/>
                </a:solidFill>
                <a:latin typeface="Consolas"/>
              </a:rPr>
              <a:t>Screen</a:t>
            </a:r>
            <a:r>
              <a:rPr lang="da-DK" sz="16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knows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– not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da-DK" sz="1800" b="0" strike="noStrike" spc="-1" dirty="0" err="1">
                <a:solidFill>
                  <a:srgbClr val="000000"/>
                </a:solidFill>
                <a:latin typeface="Calibri"/>
              </a:rPr>
              <a:t>’s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or</a:t>
            </a: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Square</a:t>
            </a:r>
            <a:r>
              <a:rPr lang="da-DK" sz="1800" b="0" strike="noStrike" spc="-1" dirty="0" err="1">
                <a:solidFill>
                  <a:srgbClr val="000000"/>
                </a:solidFill>
                <a:latin typeface="Calibri"/>
              </a:rPr>
              <a:t>’s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6" name="CustomShape 4"/>
          <p:cNvSpPr/>
          <p:nvPr/>
        </p:nvSpPr>
        <p:spPr>
          <a:xfrm>
            <a:off x="3204000" y="2701080"/>
            <a:ext cx="2016000" cy="2235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5"/>
          <p:cNvSpPr/>
          <p:nvPr/>
        </p:nvSpPr>
        <p:spPr>
          <a:xfrm>
            <a:off x="251640" y="3303720"/>
            <a:ext cx="2952000" cy="639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Any implementation of 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IShape</a:t>
            </a:r>
            <a:r>
              <a:rPr lang="da-DK" sz="1800" b="0" strike="noStrike" spc="-1">
                <a:solidFill>
                  <a:srgbClr val="000000"/>
                </a:solidFill>
                <a:latin typeface="Calibri"/>
              </a:rPr>
              <a:t> may be added to </a:t>
            </a: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_shapes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98" name="CustomShape 6"/>
          <p:cNvSpPr/>
          <p:nvPr/>
        </p:nvSpPr>
        <p:spPr>
          <a:xfrm flipV="1">
            <a:off x="3209040" y="3224520"/>
            <a:ext cx="2894400" cy="368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9" name="CustomShape 7"/>
          <p:cNvSpPr/>
          <p:nvPr/>
        </p:nvSpPr>
        <p:spPr>
          <a:xfrm>
            <a:off x="251640" y="4218480"/>
            <a:ext cx="2952000" cy="6140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 smtClean="0">
                <a:solidFill>
                  <a:srgbClr val="000000"/>
                </a:solidFill>
                <a:latin typeface="Consolas"/>
              </a:rPr>
              <a:t>Screen</a:t>
            </a:r>
            <a:r>
              <a:rPr lang="da-DK" sz="16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only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call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methods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defined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in</a:t>
            </a:r>
            <a:r>
              <a:rPr lang="da-DK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IShape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200" name="CustomShape 8"/>
          <p:cNvSpPr/>
          <p:nvPr/>
        </p:nvSpPr>
        <p:spPr>
          <a:xfrm flipV="1">
            <a:off x="3209040" y="4288320"/>
            <a:ext cx="2154600" cy="183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044652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“Polymorph” = “many forms”</a:t>
            </a:r>
          </a:p>
          <a:p>
            <a:pPr>
              <a:lnSpc>
                <a:spcPct val="100000"/>
              </a:lnSpc>
              <a:spcBef>
                <a:spcPts val="720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Polymorphism is used when we need different kinds of behavior from a class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We create a superclass that defines the behavior and subtypes that implement it in different ways.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Thus, the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behavior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of a given object varies depending on its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type.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19" name="Picture 2" descr="http://photos.merinews.com/upload/imageGallery/bigImage/1203682755292.jpg"/>
          <p:cNvPicPr/>
          <p:nvPr/>
        </p:nvPicPr>
        <p:blipFill>
          <a:blip r:embed="rId3"/>
          <a:srcRect l="18816" t="17826" r="16107" b="20013"/>
          <a:stretch/>
        </p:blipFill>
        <p:spPr>
          <a:xfrm>
            <a:off x="6999840" y="585000"/>
            <a:ext cx="1676520" cy="1601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An interface (superclass)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defines the common traits of a subclass through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an interface (set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of abstract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methods)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mplementations of the interfaces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(s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ubclasses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of the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superclass)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implement the methods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Thus, the behavior – implemented in the methods – differ from subclass to subclass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Clients see different behavior, but not the different subtypes.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Polymorphism is best understood from the side of the </a:t>
            </a:r>
            <a:r>
              <a:rPr lang="en-US" sz="2400" b="0" i="1" strike="noStrike" spc="-1" dirty="0">
                <a:solidFill>
                  <a:srgbClr val="000000"/>
                </a:solidFill>
                <a:latin typeface="Calibri"/>
              </a:rPr>
              <a:t>client 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23" name="Picture 3"/>
          <p:cNvPicPr/>
          <p:nvPr/>
        </p:nvPicPr>
        <p:blipFill>
          <a:blip r:embed="rId3"/>
          <a:stretch/>
        </p:blipFill>
        <p:spPr>
          <a:xfrm>
            <a:off x="4415040" y="2277000"/>
            <a:ext cx="4271400" cy="1820160"/>
          </a:xfrm>
          <a:prstGeom prst="rect">
            <a:avLst/>
          </a:prstGeom>
          <a:ln>
            <a:noFill/>
          </a:ln>
        </p:spPr>
      </p:pic>
      <p:sp>
        <p:nvSpPr>
          <p:cNvPr id="124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Assume we have an ECG signal we wish to analyse in different ways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Extremes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Pulse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Arrhythmia</a:t>
            </a: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…</a:t>
            </a: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How can we implement these different kinds of analyses of the signal?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all in one class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14040" y="1556640"/>
            <a:ext cx="4176000" cy="360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ECG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enum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ECGAnalyses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 PULSE, EXTREMES, ARRHYTMIA } curAnalysisType;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switch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(curAnalysisType)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PULSE: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Do pulse analysis on samples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EXTREMES: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Find min/max values of the samples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case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ARRHYTMIA: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Analyse for arrhytmia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7" name="TextShape 3"/>
          <p:cNvSpPr txBox="1"/>
          <p:nvPr/>
        </p:nvSpPr>
        <p:spPr>
          <a:xfrm>
            <a:off x="457200" y="1556640"/>
            <a:ext cx="8229240" cy="76104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00"/>
              </a:spcBef>
              <a:buClr>
                <a:srgbClr val="294E92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Implementation using </a:t>
            </a:r>
            <a:r>
              <a:t/>
            </a:r>
            <a:br/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switch/case in one (big) class</a:t>
            </a:r>
          </a:p>
          <a:p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CustomShape 4"/>
          <p:cNvSpPr/>
          <p:nvPr/>
        </p:nvSpPr>
        <p:spPr>
          <a:xfrm>
            <a:off x="4500000" y="5394960"/>
            <a:ext cx="4176000" cy="1274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The client of the analysis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ECG _ecg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_ecg.curAnalysisType = ECG.PULSE;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_ecg.Analyse(someBigDataSet);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sp>
        <p:nvSpPr>
          <p:cNvPr id="129" name="CustomShape 5"/>
          <p:cNvSpPr/>
          <p:nvPr/>
        </p:nvSpPr>
        <p:spPr>
          <a:xfrm>
            <a:off x="251640" y="4293000"/>
            <a:ext cx="3816000" cy="15505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Very fragile when changes or additions occur. 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All analyses are in one switch/case – becomes incomprehensible.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Very hard to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test</a:t>
            </a:r>
            <a:endParaRPr lang="en-US" sz="1600" b="0" strike="noStrike" spc="-1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Class ECG becomes very large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30" name="CustomShape 6"/>
          <p:cNvSpPr/>
          <p:nvPr/>
        </p:nvSpPr>
        <p:spPr>
          <a:xfrm flipV="1">
            <a:off x="4068000" y="3788280"/>
            <a:ext cx="445680" cy="6476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31" name="Picture 12"/>
          <p:cNvPicPr/>
          <p:nvPr/>
        </p:nvPicPr>
        <p:blipFill>
          <a:blip r:embed="rId3"/>
          <a:stretch/>
        </p:blipFill>
        <p:spPr>
          <a:xfrm>
            <a:off x="506160" y="2570040"/>
            <a:ext cx="3476160" cy="714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Today’s lecture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561"/>
              </a:spcBef>
              <a:buClr>
                <a:srgbClr val="294E92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Interfaces + the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pillars object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orientation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93" name="Picture 1"/>
          <p:cNvPicPr/>
          <p:nvPr/>
        </p:nvPicPr>
        <p:blipFill>
          <a:blip r:embed="rId3"/>
          <a:stretch/>
        </p:blipFill>
        <p:spPr>
          <a:xfrm>
            <a:off x="2814480" y="2332800"/>
            <a:ext cx="3553200" cy="3344040"/>
          </a:xfrm>
          <a:prstGeom prst="rect">
            <a:avLst/>
          </a:prstGeom>
          <a:ln>
            <a:noFill/>
          </a:ln>
        </p:spPr>
      </p:pic>
      <p:sp>
        <p:nvSpPr>
          <p:cNvPr id="94" name="CustomShape 3"/>
          <p:cNvSpPr/>
          <p:nvPr/>
        </p:nvSpPr>
        <p:spPr>
          <a:xfrm flipV="1">
            <a:off x="399600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CustomShape 4"/>
          <p:cNvSpPr/>
          <p:nvPr/>
        </p:nvSpPr>
        <p:spPr>
          <a:xfrm flipV="1">
            <a:off x="471600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 flipV="1">
            <a:off x="5465160" y="5599440"/>
            <a:ext cx="484200" cy="49572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using 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556640"/>
            <a:ext cx="8229240" cy="15091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475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294E92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Note how we need different </a:t>
            </a:r>
            <a:r>
              <a:rPr lang="en-US" sz="4000" b="0" i="1" strike="noStrike" spc="-1">
                <a:solidFill>
                  <a:srgbClr val="000000"/>
                </a:solidFill>
                <a:latin typeface="Calibri"/>
              </a:rPr>
              <a:t>kinds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of analysis, i.e. different kinds of behavior.</a:t>
            </a:r>
          </a:p>
          <a:p>
            <a:pPr>
              <a:lnSpc>
                <a:spcPct val="100000"/>
              </a:lnSpc>
              <a:spcBef>
                <a:spcPts val="799"/>
              </a:spcBef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799"/>
              </a:spcBef>
              <a:buClr>
                <a:srgbClr val="294E92"/>
              </a:buClr>
              <a:buFont typeface="Arial"/>
              <a:buChar char="•"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We will </a:t>
            </a:r>
            <a:r>
              <a:rPr lang="en-US" sz="4000" b="0" i="1" strike="noStrike" spc="-1">
                <a:solidFill>
                  <a:srgbClr val="000000"/>
                </a:solidFill>
                <a:latin typeface="Calibri"/>
              </a:rPr>
              <a:t>isolate</a:t>
            </a: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 this varying behavior and implement it using polymorphism (i.e. in super- and subclasses)</a:t>
            </a:r>
          </a:p>
        </p:txBody>
      </p:sp>
      <p:sp>
        <p:nvSpPr>
          <p:cNvPr id="138" name="CustomShape 3"/>
          <p:cNvSpPr/>
          <p:nvPr/>
        </p:nvSpPr>
        <p:spPr>
          <a:xfrm>
            <a:off x="6474997" y="3938465"/>
            <a:ext cx="1981440" cy="583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 smtClean="0">
                <a:solidFill>
                  <a:srgbClr val="000000"/>
                </a:solidFill>
                <a:latin typeface="Calibri"/>
              </a:rPr>
              <a:t>Interface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analysis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i="1" strike="noStrike" spc="-1" dirty="0">
                <a:solidFill>
                  <a:srgbClr val="000000"/>
                </a:solidFill>
                <a:latin typeface="Calibri"/>
              </a:rPr>
              <a:t>interface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39" name="CustomShape 4"/>
          <p:cNvSpPr/>
          <p:nvPr/>
        </p:nvSpPr>
        <p:spPr>
          <a:xfrm>
            <a:off x="494342" y="5685526"/>
            <a:ext cx="2373840" cy="58332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 err="1" smtClean="0">
                <a:solidFill>
                  <a:srgbClr val="000000"/>
                </a:solidFill>
                <a:latin typeface="Calibri"/>
              </a:rPr>
              <a:t>Implementing</a:t>
            </a:r>
            <a:r>
              <a:rPr lang="da-DK" sz="16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 smtClean="0">
                <a:solidFill>
                  <a:srgbClr val="000000"/>
                </a:solidFill>
                <a:latin typeface="Calibri"/>
              </a:rPr>
              <a:t>classes</a:t>
            </a:r>
            <a:r>
              <a:rPr lang="da-DK" sz="1600" b="0" strike="noStrike" spc="-1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define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the </a:t>
            </a:r>
            <a:r>
              <a:rPr lang="da-DK" sz="1600" b="0" strike="noStrike" spc="-1" dirty="0" err="1">
                <a:solidFill>
                  <a:srgbClr val="000000"/>
                </a:solidFill>
                <a:latin typeface="Calibri"/>
              </a:rPr>
              <a:t>actual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i="1" strike="noStrike" spc="-1" dirty="0" err="1">
                <a:solidFill>
                  <a:srgbClr val="000000"/>
                </a:solidFill>
                <a:latin typeface="Calibri"/>
              </a:rPr>
              <a:t>behavior</a:t>
            </a:r>
            <a:r>
              <a:rPr lang="da-DK" sz="1600" b="0" i="1" strike="noStrike" spc="-1" dirty="0">
                <a:solidFill>
                  <a:srgbClr val="000000"/>
                </a:solidFill>
                <a:latin typeface="Calibri"/>
              </a:rPr>
              <a:t> 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45" y="3928680"/>
            <a:ext cx="3124200" cy="86677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6653" y="3957255"/>
            <a:ext cx="2438400" cy="838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415" y="4782232"/>
            <a:ext cx="46101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40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Polymorphism – ECG example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425160" y="3211200"/>
            <a:ext cx="4176000" cy="1587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ECG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public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ECGAnalysis _curAnalysis;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   _curAnalyses.Analyse(samples);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5652000" y="4149000"/>
            <a:ext cx="3208320" cy="11980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PulseAnalyses : ECGAnalysis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  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>
                <a:solidFill>
                  <a:srgbClr val="00B050"/>
                </a:solidFill>
                <a:latin typeface="Consolas"/>
              </a:rPr>
              <a:t>    // Do pulse analysis on samples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  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>
            <a:off x="5652000" y="5516280"/>
            <a:ext cx="3208320" cy="1238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class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ArrhytmiaAnalyses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: </a:t>
            </a:r>
            <a:r>
              <a:rPr lang="da-DK" sz="1050" b="0" strike="noStrike" spc="-1" dirty="0" err="1">
                <a:solidFill>
                  <a:srgbClr val="000000"/>
                </a:solidFill>
                <a:latin typeface="Consolas"/>
              </a:rPr>
              <a:t>ECGAnalysis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 </a:t>
            </a:r>
            <a:r>
              <a:rPr lang="da-DK" sz="1050" b="0" strike="noStrike" spc="-1" dirty="0" err="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 dirty="0">
                <a:solidFill>
                  <a:srgbClr val="00B050"/>
                </a:solidFill>
                <a:latin typeface="Consolas"/>
              </a:rPr>
              <a:t>    // Analyse for </a:t>
            </a:r>
            <a:r>
              <a:rPr lang="da-DK" sz="1050" b="0" i="1" strike="noStrike" spc="-1" dirty="0" err="1">
                <a:solidFill>
                  <a:srgbClr val="00B050"/>
                </a:solidFill>
                <a:latin typeface="Consolas"/>
              </a:rPr>
              <a:t>arrhytmia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5652000" y="2683800"/>
            <a:ext cx="3208320" cy="1339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class 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ExtremesAnalyses : ECGAnalysis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  void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Analyse(</a:t>
            </a:r>
            <a:r>
              <a:rPr lang="da-DK" sz="1050" b="0" strike="noStrike" spc="-1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[] samples)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i="1" strike="noStrike" spc="-1">
                <a:solidFill>
                  <a:srgbClr val="00B050"/>
                </a:solidFill>
                <a:latin typeface="Consolas"/>
              </a:rPr>
              <a:t>    // Find min/max values of the samples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>
                <a:solidFill>
                  <a:srgbClr val="000000"/>
                </a:solidFill>
                <a:latin typeface="Consolas"/>
              </a:rPr>
              <a:t>}  </a:t>
            </a:r>
            <a:endParaRPr lang="en-US" sz="105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05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626440" y="1726560"/>
            <a:ext cx="3243240" cy="833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050" b="0" strike="noStrike" spc="-1" dirty="0" smtClean="0">
                <a:solidFill>
                  <a:srgbClr val="0070C0"/>
                </a:solidFill>
                <a:latin typeface="Consolas"/>
              </a:rPr>
              <a:t>interface </a:t>
            </a:r>
            <a:r>
              <a:rPr lang="da-DK" sz="1050" b="0" strike="noStrike" spc="-1" dirty="0" err="1" smtClean="0">
                <a:solidFill>
                  <a:srgbClr val="000000"/>
                </a:solidFill>
                <a:latin typeface="Consolas"/>
              </a:rPr>
              <a:t>ECGAnalysis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{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  </a:t>
            </a:r>
            <a:r>
              <a:rPr lang="da-DK" sz="1050" b="0" strike="noStrike" spc="-1" dirty="0" err="1" smtClean="0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050" b="0" strike="noStrike" spc="-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Analyse(</a:t>
            </a:r>
            <a:r>
              <a:rPr lang="da-DK" sz="1050" b="0" strike="noStrike" spc="-1" dirty="0">
                <a:solidFill>
                  <a:srgbClr val="0070C0"/>
                </a:solidFill>
                <a:latin typeface="Consolas"/>
              </a:rPr>
              <a:t>double</a:t>
            </a: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[] samples);</a:t>
            </a:r>
            <a:endParaRPr lang="en-US" sz="105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050" b="0" strike="noStrike" spc="-1" dirty="0">
                <a:solidFill>
                  <a:srgbClr val="000000"/>
                </a:solidFill>
                <a:latin typeface="Consolas"/>
              </a:rPr>
              <a:t>}</a:t>
            </a:r>
            <a:endParaRPr lang="en-US" sz="1050" b="0" strike="noStrike" spc="-1" dirty="0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15080" y="1726560"/>
            <a:ext cx="4176000" cy="1290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public 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The client of the analysis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ECG _ecg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ECG();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_ecg.curAnalysis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PulseAnalysis()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_ecg.Analyse(someBigDataSet);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1" y="4949172"/>
            <a:ext cx="5106203" cy="18055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506160" y="243000"/>
            <a:ext cx="817020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ECG example – using polymorphism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457200" y="1556640"/>
            <a:ext cx="8229240" cy="76104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0000" lnSpcReduction="20000"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Note how new kinds of behavior is implemented by implementing new subclasses of </a:t>
            </a:r>
            <a:r>
              <a:rPr lang="en-US" sz="2000" b="0" strike="noStrike" spc="-1">
                <a:solidFill>
                  <a:srgbClr val="000000"/>
                </a:solidFill>
                <a:latin typeface="Consolas"/>
              </a:rPr>
              <a:t>ECGAnalysis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en-US" sz="2400" b="0" i="1" strike="noStrike" spc="-1">
                <a:solidFill>
                  <a:srgbClr val="000000"/>
                </a:solidFill>
                <a:latin typeface="Calibri"/>
              </a:rPr>
              <a:t>Zero </a:t>
            </a: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change is required to existing code!</a:t>
            </a:r>
          </a:p>
          <a:p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058885"/>
            <a:ext cx="6896100" cy="2438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3215" y="3887560"/>
            <a:ext cx="2943225" cy="1609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899640" y="243000"/>
            <a:ext cx="7382880" cy="5342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6500" lnSpcReduction="20000"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Time for stunt code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02" name="Content Placeholder 3"/>
          <p:cNvPicPr/>
          <p:nvPr/>
        </p:nvPicPr>
        <p:blipFill>
          <a:blip r:embed="rId2"/>
          <a:stretch/>
        </p:blipFill>
        <p:spPr>
          <a:xfrm>
            <a:off x="906840" y="777240"/>
            <a:ext cx="7329960" cy="5662440"/>
          </a:xfrm>
          <a:prstGeom prst="rect">
            <a:avLst/>
          </a:prstGeom>
          <a:ln>
            <a:noFill/>
          </a:ln>
        </p:spPr>
      </p:pic>
      <p:sp>
        <p:nvSpPr>
          <p:cNvPr id="203" name="CustomShape 2"/>
          <p:cNvSpPr/>
          <p:nvPr/>
        </p:nvSpPr>
        <p:spPr>
          <a:xfrm>
            <a:off x="179640" y="6525360"/>
            <a:ext cx="7272360" cy="2577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alibri"/>
              </a:rPr>
              <a:t>image source: https://i.dailymail.co.uk/i/pix/2008/02_01/stuntmenMOS0202_800x618.jpg</a:t>
            </a:r>
            <a:endParaRPr lang="en-US" sz="11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Inheritance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TextShape 2"/>
          <p:cNvSpPr txBox="1"/>
          <p:nvPr/>
        </p:nvSpPr>
        <p:spPr>
          <a:xfrm>
            <a:off x="457200" y="1556640"/>
            <a:ext cx="49064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Inheritance is often called an ”is-a”-relation. What does this mean?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Inheritance of </a:t>
            </a:r>
            <a:r>
              <a:rPr lang="da-DK" sz="2400" b="0" i="1" strike="noStrike" spc="-1">
                <a:solidFill>
                  <a:srgbClr val="000000"/>
                </a:solidFill>
                <a:latin typeface="Calibri"/>
              </a:rPr>
              <a:t>implementation</a:t>
            </a: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: Subclasses can re-use methods etc. from superclass (under what circumstances?)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Inheritance of </a:t>
            </a:r>
            <a:r>
              <a:rPr lang="da-DK" sz="2400" b="0" i="1" strike="noStrike" spc="-1">
                <a:solidFill>
                  <a:srgbClr val="000000"/>
                </a:solidFill>
                <a:latin typeface="Calibri"/>
              </a:rPr>
              <a:t>identity</a:t>
            </a:r>
            <a:r>
              <a:rPr lang="da-DK" sz="2400" b="0" strike="noStrike" spc="-1">
                <a:solidFill>
                  <a:srgbClr val="000000"/>
                </a:solidFill>
                <a:latin typeface="Calibri"/>
              </a:rPr>
              <a:t>: Subclasses may substitute s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2"/>
          <p:cNvPicPr/>
          <p:nvPr/>
        </p:nvPicPr>
        <p:blipFill>
          <a:blip r:embed="rId3"/>
          <a:stretch/>
        </p:blipFill>
        <p:spPr>
          <a:xfrm>
            <a:off x="5652000" y="1772640"/>
            <a:ext cx="2806200" cy="39639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97000"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implementation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755640" y="1484640"/>
            <a:ext cx="5904360" cy="4032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class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MPV :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void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Run()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Start();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Car.Start() is public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...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bool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IsEco()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if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(CalcMPG() &gt;= 20)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CalcMPG() is protected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return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true;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return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false;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bool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HasPart(string part)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foreach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(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var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cyl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in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cylinders)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ERROR – Car.cylinders[] is private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  ...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}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04" name="Picture 5"/>
          <p:cNvPicPr/>
          <p:nvPr/>
        </p:nvPicPr>
        <p:blipFill>
          <a:blip r:embed="rId3"/>
          <a:stretch/>
        </p:blipFill>
        <p:spPr>
          <a:xfrm>
            <a:off x="6948360" y="1460520"/>
            <a:ext cx="180000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identity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755640" y="1484640"/>
            <a:ext cx="5904360" cy="29044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void 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Main()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{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Car _mpv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MPV();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MPV is-a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_mpv.Start();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Start() is member of Car, and _mpv is of type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_mpv.Run();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ERROR – Run() is member of MPV, but _mpv is of type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 MPV _mpv2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MPV();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_mpv2.Start();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Start() is member of Car, and _mpv2 is-a Car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_mpv2.Run();  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OK – Run() is member of MPV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 MPV _mpv3 = </a:t>
            </a:r>
            <a:r>
              <a:rPr lang="da-DK" sz="1100" b="0" strike="noStrike" spc="-1">
                <a:solidFill>
                  <a:srgbClr val="0070C0"/>
                </a:solidFill>
                <a:latin typeface="Consolas"/>
              </a:rPr>
              <a:t>new</a:t>
            </a: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 Car();  </a:t>
            </a:r>
            <a:r>
              <a:rPr lang="da-DK" sz="1100" b="0" i="1" strike="noStrike" spc="-1">
                <a:solidFill>
                  <a:srgbClr val="00B050"/>
                </a:solidFill>
                <a:latin typeface="Consolas"/>
              </a:rPr>
              <a:t>// ERROR: MPV is-a Car, not vice versa</a:t>
            </a:r>
            <a:endParaRPr lang="en-US" sz="11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100" b="0" strike="noStrike" spc="-1">
                <a:solidFill>
                  <a:srgbClr val="000000"/>
                </a:solidFill>
                <a:latin typeface="Consolas"/>
              </a:rPr>
              <a:t>}</a:t>
            </a:r>
            <a:endParaRPr lang="en-US" sz="1100" b="0" strike="noStrike" spc="-1">
              <a:latin typeface="Arial"/>
            </a:endParaRPr>
          </a:p>
        </p:txBody>
      </p:sp>
      <p:pic>
        <p:nvPicPr>
          <p:cNvPr id="107" name="Picture 10"/>
          <p:cNvPicPr/>
          <p:nvPr/>
        </p:nvPicPr>
        <p:blipFill>
          <a:blip r:embed="rId3"/>
          <a:stretch/>
        </p:blipFill>
        <p:spPr>
          <a:xfrm>
            <a:off x="6948360" y="1460520"/>
            <a:ext cx="1800000" cy="2542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899640" y="4464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da-DK" sz="4000" b="0" strike="noStrike" spc="-1">
                <a:solidFill>
                  <a:srgbClr val="000000"/>
                </a:solidFill>
                <a:latin typeface="AU Passata"/>
              </a:rPr>
              <a:t>Inheritance of identity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556640"/>
            <a:ext cx="8229240" cy="46800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479"/>
              </a:spcBef>
              <a:buClr>
                <a:srgbClr val="294E92"/>
              </a:buClr>
              <a:buFont typeface="Arial"/>
              <a:buChar char="•"/>
            </a:pP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Inheritance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often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used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to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define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a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common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i="1" strike="noStrike" spc="-1" dirty="0" err="1">
                <a:solidFill>
                  <a:srgbClr val="000000"/>
                </a:solidFill>
                <a:latin typeface="Calibri"/>
              </a:rPr>
              <a:t>identity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, not </a:t>
            </a:r>
            <a:r>
              <a:rPr lang="da-DK" sz="2400" b="0" i="1" strike="noStrike" spc="-1" dirty="0" err="1">
                <a:solidFill>
                  <a:srgbClr val="000000"/>
                </a:solidFill>
                <a:latin typeface="Calibri"/>
              </a:rPr>
              <a:t>implementation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. To do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this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,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we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>
                <a:solidFill>
                  <a:srgbClr val="000000"/>
                </a:solidFill>
                <a:latin typeface="Calibri"/>
              </a:rPr>
              <a:t>can</a:t>
            </a:r>
            <a:r>
              <a:rPr lang="da-DK" sz="24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400" b="0" strike="noStrike" spc="-1" dirty="0" err="1" smtClean="0">
                <a:solidFill>
                  <a:srgbClr val="000000"/>
                </a:solidFill>
                <a:latin typeface="Calibri"/>
              </a:rPr>
              <a:t>introduce</a:t>
            </a:r>
            <a:r>
              <a:rPr lang="da-DK" sz="2400" b="0" strike="noStrike" spc="-1" dirty="0" smtClean="0">
                <a:solidFill>
                  <a:srgbClr val="000000"/>
                </a:solidFill>
                <a:latin typeface="Calibri"/>
              </a:rPr>
              <a:t> an </a:t>
            </a:r>
            <a:r>
              <a:rPr lang="da-DK" sz="2400" b="0" strike="noStrike" spc="-1" dirty="0" err="1" smtClean="0">
                <a:solidFill>
                  <a:srgbClr val="000000"/>
                </a:solidFill>
                <a:latin typeface="Calibri"/>
              </a:rPr>
              <a:t>superclass</a:t>
            </a:r>
            <a:r>
              <a:rPr lang="da-DK" sz="2400" b="0" strike="noStrike" spc="-1" dirty="0" smtClean="0">
                <a:solidFill>
                  <a:srgbClr val="000000"/>
                </a:solidFill>
                <a:latin typeface="Calibri"/>
              </a:rPr>
              <a:t> or interface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What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is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then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required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 of </a:t>
            </a:r>
            <a:r>
              <a:rPr lang="da-DK" sz="2000" b="0" strike="noStrike" spc="-1" dirty="0" err="1">
                <a:solidFill>
                  <a:srgbClr val="000000"/>
                </a:solidFill>
                <a:latin typeface="Calibri"/>
              </a:rPr>
              <a:t>subclasses</a:t>
            </a:r>
            <a:r>
              <a:rPr lang="da-DK" sz="2000" b="0" strike="noStrike" spc="-1" dirty="0">
                <a:solidFill>
                  <a:srgbClr val="000000"/>
                </a:solidFill>
                <a:latin typeface="Calibri"/>
              </a:rPr>
              <a:t>?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CustomShape 3"/>
          <p:cNvSpPr/>
          <p:nvPr/>
        </p:nvSpPr>
        <p:spPr>
          <a:xfrm>
            <a:off x="595440" y="4182840"/>
            <a:ext cx="3075480" cy="8204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onsolas"/>
              </a:rPr>
              <a:t>Vehicle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defines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that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any vehicle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can start, but not </a:t>
            </a:r>
            <a:r>
              <a:rPr lang="da-DK" sz="1600" b="0" i="1" strike="noStrike" spc="-1">
                <a:solidFill>
                  <a:srgbClr val="000000"/>
                </a:solidFill>
                <a:latin typeface="Calibri"/>
              </a:rPr>
              <a:t>how</a:t>
            </a: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 – that is left </a:t>
            </a:r>
            <a:endParaRPr lang="en-US" sz="1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da-DK" sz="1600" b="0" strike="noStrike" spc="-1">
                <a:solidFill>
                  <a:srgbClr val="000000"/>
                </a:solidFill>
                <a:latin typeface="Calibri"/>
              </a:rPr>
              <a:t>for subclasses to define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12" name="CustomShape 4"/>
          <p:cNvSpPr/>
          <p:nvPr/>
        </p:nvSpPr>
        <p:spPr>
          <a:xfrm flipV="1">
            <a:off x="3685320" y="4436280"/>
            <a:ext cx="958320" cy="16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3" name="CustomShape 5"/>
          <p:cNvSpPr/>
          <p:nvPr/>
        </p:nvSpPr>
        <p:spPr>
          <a:xfrm>
            <a:off x="6161400" y="2976840"/>
            <a:ext cx="2715785" cy="583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da-DK" sz="1600" b="0" strike="noStrike" spc="-1" dirty="0" err="1">
                <a:solidFill>
                  <a:srgbClr val="000000"/>
                </a:solidFill>
                <a:latin typeface="Consolas"/>
              </a:rPr>
              <a:t>Vehicle.Start</a:t>
            </a:r>
            <a:r>
              <a:rPr lang="da-DK" sz="1600" b="0" strike="noStrike" spc="-1" dirty="0">
                <a:solidFill>
                  <a:srgbClr val="000000"/>
                </a:solidFill>
                <a:latin typeface="Consolas"/>
              </a:rPr>
              <a:t>()</a:t>
            </a:r>
            <a:r>
              <a:rPr lang="da-DK" sz="16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da-DK" sz="1600" b="0" strike="noStrike" spc="-1" dirty="0" smtClean="0">
                <a:solidFill>
                  <a:srgbClr val="000000"/>
                </a:solidFill>
                <a:latin typeface="Calibri"/>
              </a:rPr>
              <a:t>is </a:t>
            </a:r>
            <a:r>
              <a:rPr lang="da-DK" sz="1600" b="0" strike="noStrike" spc="-1" dirty="0" err="1" smtClean="0">
                <a:solidFill>
                  <a:srgbClr val="000000"/>
                </a:solidFill>
                <a:latin typeface="Calibri"/>
              </a:rPr>
              <a:t>defined</a:t>
            </a:r>
            <a:endParaRPr lang="da-DK" sz="16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latin typeface="Calibri"/>
              </a:rPr>
              <a:t>in the interface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114" name="CustomShape 6"/>
          <p:cNvSpPr/>
          <p:nvPr/>
        </p:nvSpPr>
        <p:spPr>
          <a:xfrm flipH="1">
            <a:off x="6286500" y="3561480"/>
            <a:ext cx="1255140" cy="77239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210" y="3614093"/>
            <a:ext cx="3057210" cy="25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80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a-DK" sz="4400" b="0" strike="noStrike" spc="-1">
                <a:solidFill>
                  <a:srgbClr val="000000"/>
                </a:solidFill>
                <a:latin typeface="AU Passata"/>
              </a:rPr>
              <a:t>Interfaces 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lang="da-DK" sz="3200" b="0" strike="noStrike" spc="-1">
                <a:solidFill>
                  <a:srgbClr val="8B8B8B"/>
                </a:solidFill>
                <a:latin typeface="Calibri"/>
              </a:rPr>
              <a:t>ST3ITS3</a:t>
            </a:r>
            <a:endParaRPr lang="en-US" sz="3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0304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Shape 1"/>
          <p:cNvSpPr txBox="1"/>
          <p:nvPr/>
        </p:nvSpPr>
        <p:spPr>
          <a:xfrm>
            <a:off x="899640" y="243000"/>
            <a:ext cx="7382880" cy="1142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000000"/>
                </a:solidFill>
                <a:latin typeface="AU Passata"/>
              </a:rPr>
              <a:t>Interfaces are all around us!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2" name="Picture 2" descr="http://i01.i.aliimg.com/img/pb/235/594/421/421594235_626.jpg"/>
          <p:cNvPicPr/>
          <p:nvPr/>
        </p:nvPicPr>
        <p:blipFill>
          <a:blip r:embed="rId2"/>
          <a:stretch/>
        </p:blipFill>
        <p:spPr>
          <a:xfrm>
            <a:off x="539640" y="1484640"/>
            <a:ext cx="2857320" cy="2857320"/>
          </a:xfrm>
          <a:prstGeom prst="rect">
            <a:avLst/>
          </a:prstGeom>
          <a:ln>
            <a:noFill/>
          </a:ln>
        </p:spPr>
      </p:pic>
      <p:pic>
        <p:nvPicPr>
          <p:cNvPr id="163" name="Picture 3"/>
          <p:cNvPicPr/>
          <p:nvPr/>
        </p:nvPicPr>
        <p:blipFill>
          <a:blip r:embed="rId3"/>
          <a:stretch/>
        </p:blipFill>
        <p:spPr>
          <a:xfrm>
            <a:off x="5868000" y="2205000"/>
            <a:ext cx="2224440" cy="2329200"/>
          </a:xfrm>
          <a:prstGeom prst="rect">
            <a:avLst/>
          </a:prstGeom>
          <a:ln>
            <a:noFill/>
          </a:ln>
        </p:spPr>
      </p:pic>
      <p:pic>
        <p:nvPicPr>
          <p:cNvPr id="164" name="Picture 163"/>
          <p:cNvPicPr/>
          <p:nvPr/>
        </p:nvPicPr>
        <p:blipFill>
          <a:blip r:embed="rId4"/>
          <a:stretch/>
        </p:blipFill>
        <p:spPr>
          <a:xfrm>
            <a:off x="248400" y="4112280"/>
            <a:ext cx="3317760" cy="20142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797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:p15="http://schemas.microsoft.com/office/powerpoint/2012/main" xmlns="">
      <p:transition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ASE Lesson X</Template>
  <TotalTime>3591</TotalTime>
  <Words>1376</Words>
  <Application>Microsoft Office PowerPoint</Application>
  <PresentationFormat>On-screen Show (4:3)</PresentationFormat>
  <Paragraphs>268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Arial</vt:lpstr>
      <vt:lpstr>AU Passata</vt:lpstr>
      <vt:lpstr>Calibri</vt:lpstr>
      <vt:lpstr>Consolas</vt:lpstr>
      <vt:lpstr>DejaVu Sans</vt:lpstr>
      <vt:lpstr>Symbol</vt:lpstr>
      <vt:lpstr>Times New Roman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IHA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og funktioner</dc:title>
  <dc:subject/>
  <dc:creator>Steen Krøyer</dc:creator>
  <dc:description/>
  <cp:lastModifiedBy>Michael Sørensen Loft</cp:lastModifiedBy>
  <cp:revision>146</cp:revision>
  <cp:lastPrinted>2013-01-30T12:15:05Z</cp:lastPrinted>
  <dcterms:created xsi:type="dcterms:W3CDTF">2012-01-25T12:54:49Z</dcterms:created>
  <dcterms:modified xsi:type="dcterms:W3CDTF">2021-08-30T14:14:03Z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Company">
    <vt:lpwstr>IHA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15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