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335" r:id="rId3"/>
    <p:sldId id="258" r:id="rId4"/>
    <p:sldId id="289" r:id="rId5"/>
    <p:sldId id="299" r:id="rId6"/>
    <p:sldId id="297" r:id="rId7"/>
    <p:sldId id="298" r:id="rId8"/>
    <p:sldId id="300" r:id="rId9"/>
    <p:sldId id="301" r:id="rId10"/>
    <p:sldId id="288" r:id="rId11"/>
    <p:sldId id="302" r:id="rId12"/>
    <p:sldId id="363" r:id="rId13"/>
    <p:sldId id="295" r:id="rId14"/>
    <p:sldId id="304" r:id="rId15"/>
    <p:sldId id="287" r:id="rId16"/>
    <p:sldId id="355" r:id="rId17"/>
    <p:sldId id="357" r:id="rId18"/>
    <p:sldId id="358" r:id="rId19"/>
    <p:sldId id="359" r:id="rId20"/>
    <p:sldId id="360" r:id="rId21"/>
    <p:sldId id="361" r:id="rId22"/>
    <p:sldId id="362" r:id="rId23"/>
    <p:sldId id="314" r:id="rId24"/>
    <p:sldId id="309" r:id="rId25"/>
    <p:sldId id="353" r:id="rId26"/>
    <p:sldId id="337" r:id="rId27"/>
    <p:sldId id="338" r:id="rId28"/>
    <p:sldId id="339" r:id="rId29"/>
    <p:sldId id="340" r:id="rId30"/>
    <p:sldId id="341" r:id="rId31"/>
    <p:sldId id="342" r:id="rId32"/>
    <p:sldId id="343" r:id="rId33"/>
    <p:sldId id="344" r:id="rId34"/>
    <p:sldId id="345" r:id="rId35"/>
    <p:sldId id="346" r:id="rId36"/>
    <p:sldId id="347" r:id="rId37"/>
    <p:sldId id="348" r:id="rId38"/>
    <p:sldId id="349" r:id="rId39"/>
    <p:sldId id="350" r:id="rId40"/>
    <p:sldId id="351" r:id="rId41"/>
    <p:sldId id="352" r:id="rId42"/>
    <p:sldId id="354" r:id="rId43"/>
    <p:sldId id="291" r:id="rId44"/>
    <p:sldId id="292" r:id="rId45"/>
    <p:sldId id="293" r:id="rId46"/>
    <p:sldId id="259" r:id="rId47"/>
    <p:sldId id="257" r:id="rId4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6" autoAdjust="0"/>
    <p:restoredTop sz="72170" autoAdjust="0"/>
  </p:normalViewPr>
  <p:slideViewPr>
    <p:cSldViewPr snapToGrid="0" showGuides="1">
      <p:cViewPr varScale="1">
        <p:scale>
          <a:sx n="92" d="100"/>
          <a:sy n="92" d="100"/>
        </p:scale>
        <p:origin x="18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45B35-5990-4A22-9246-3EAB55A12994}" type="datetimeFigureOut">
              <a:rPr lang="da-DK" smtClean="0"/>
              <a:t>30.09.2022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AB761-37ED-4EFA-99FC-D346B55B115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390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Triangle" TargetMode="External"/><Relationship Id="rId13" Type="http://schemas.openxmlformats.org/officeDocument/2006/relationships/hyperlink" Target="https://en.wikipedia.org/wiki/Dipstick" TargetMode="External"/><Relationship Id="rId18" Type="http://schemas.openxmlformats.org/officeDocument/2006/relationships/hyperlink" Target="https://en.wikipedia.org/wiki/Rachelle_Beinart" TargetMode="External"/><Relationship Id="rId3" Type="http://schemas.openxmlformats.org/officeDocument/2006/relationships/hyperlink" Target="https://en.wikipedia.org/wiki/Dave_Thompson_(comedian)" TargetMode="External"/><Relationship Id="rId7" Type="http://schemas.openxmlformats.org/officeDocument/2006/relationships/hyperlink" Target="https://en.wikipedia.org/wiki/Terrycloth" TargetMode="External"/><Relationship Id="rId12" Type="http://schemas.openxmlformats.org/officeDocument/2006/relationships/hyperlink" Target="https://en.wikipedia.org/wiki/Teletubbies#cite_note-Zap2it_Cast-16" TargetMode="External"/><Relationship Id="rId17" Type="http://schemas.openxmlformats.org/officeDocument/2006/relationships/hyperlink" Target="https://en.wikipedia.org/wiki/Pui_Fan_Lee" TargetMode="External"/><Relationship Id="rId2" Type="http://schemas.openxmlformats.org/officeDocument/2006/relationships/slide" Target="../slides/slide12.xml"/><Relationship Id="rId16" Type="http://schemas.openxmlformats.org/officeDocument/2006/relationships/hyperlink" Target="https://en.wikipedia.org/wiki/Nikky_Smedley" TargetMode="External"/><Relationship Id="rId20" Type="http://schemas.openxmlformats.org/officeDocument/2006/relationships/hyperlink" Target="https://en.wikipedia.org/wiki/Cantonese_people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Teletubbies#cite_note-15" TargetMode="External"/><Relationship Id="rId11" Type="http://schemas.openxmlformats.org/officeDocument/2006/relationships/hyperlink" Target="https://en.wikipedia.org/wiki/Nick_Kellington" TargetMode="External"/><Relationship Id="rId5" Type="http://schemas.openxmlformats.org/officeDocument/2006/relationships/hyperlink" Target="https://en.wikipedia.org/wiki/Jeremiah_Krage" TargetMode="External"/><Relationship Id="rId15" Type="http://schemas.openxmlformats.org/officeDocument/2006/relationships/hyperlink" Target="https://en.wikipedia.org/wiki/Teletubbies#cite_note-16things-17" TargetMode="External"/><Relationship Id="rId10" Type="http://schemas.openxmlformats.org/officeDocument/2006/relationships/hyperlink" Target="https://en.wikipedia.org/wiki/John_Simmit" TargetMode="External"/><Relationship Id="rId19" Type="http://schemas.openxmlformats.org/officeDocument/2006/relationships/hyperlink" Target="https://en.wikipedia.org/wiki/Soap_bubble" TargetMode="External"/><Relationship Id="rId4" Type="http://schemas.openxmlformats.org/officeDocument/2006/relationships/hyperlink" Target="https://en.wikipedia.org/wiki/Simon_Shelton" TargetMode="External"/><Relationship Id="rId9" Type="http://schemas.openxmlformats.org/officeDocument/2006/relationships/hyperlink" Target="https://en.wikipedia.org/wiki/Antenna_(radio)" TargetMode="External"/><Relationship Id="rId14" Type="http://schemas.openxmlformats.org/officeDocument/2006/relationships/hyperlink" Target="https://en.wikipedia.org/wiki/Black_people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240444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038515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362232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785325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The </a:t>
            </a:r>
            <a:r>
              <a:rPr lang="da-DK" dirty="0" err="1"/>
              <a:t>thread</a:t>
            </a:r>
            <a:r>
              <a:rPr lang="da-DK" baseline="0" dirty="0"/>
              <a:t> </a:t>
            </a:r>
            <a:r>
              <a:rPr lang="da-DK" baseline="0" dirty="0" err="1"/>
              <a:t>needs</a:t>
            </a:r>
            <a:r>
              <a:rPr lang="da-DK" baseline="0" dirty="0"/>
              <a:t> to know the </a:t>
            </a:r>
            <a:r>
              <a:rPr lang="da-DK" baseline="0" dirty="0" err="1"/>
              <a:t>MainWindow</a:t>
            </a:r>
            <a:r>
              <a:rPr lang="da-DK" baseline="0" dirty="0"/>
              <a:t>, in </a:t>
            </a:r>
            <a:r>
              <a:rPr lang="da-DK" baseline="0" dirty="0" err="1"/>
              <a:t>order</a:t>
            </a:r>
            <a:r>
              <a:rPr lang="da-DK" baseline="0" dirty="0"/>
              <a:t> to set a new </a:t>
            </a:r>
            <a:r>
              <a:rPr lang="da-DK" baseline="0" dirty="0" err="1"/>
              <a:t>value</a:t>
            </a:r>
            <a:r>
              <a:rPr lang="da-DK" baseline="0" dirty="0"/>
              <a:t>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741133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public </a:t>
            </a:r>
            <a:r>
              <a:rPr lang="da-DK" dirty="0" err="1"/>
              <a:t>partial</a:t>
            </a:r>
            <a:r>
              <a:rPr lang="da-DK" dirty="0"/>
              <a:t>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MainWindow</a:t>
            </a:r>
            <a:r>
              <a:rPr lang="da-DK" dirty="0"/>
              <a:t> : </a:t>
            </a:r>
            <a:r>
              <a:rPr lang="da-DK" dirty="0" err="1"/>
              <a:t>Window</a:t>
            </a:r>
            <a:endParaRPr lang="da-DK" dirty="0"/>
          </a:p>
          <a:p>
            <a:r>
              <a:rPr lang="da-DK" dirty="0"/>
              <a:t>{</a:t>
            </a:r>
          </a:p>
          <a:p>
            <a:r>
              <a:rPr lang="da-DK" dirty="0"/>
              <a:t>  public </a:t>
            </a:r>
            <a:r>
              <a:rPr lang="da-DK" dirty="0" err="1"/>
              <a:t>MainWindow</a:t>
            </a:r>
            <a:r>
              <a:rPr lang="da-DK" dirty="0"/>
              <a:t>()</a:t>
            </a:r>
          </a:p>
          <a:p>
            <a:r>
              <a:rPr lang="da-DK" dirty="0"/>
              <a:t>  {</a:t>
            </a:r>
          </a:p>
          <a:p>
            <a:r>
              <a:rPr lang="da-DK" dirty="0"/>
              <a:t>    </a:t>
            </a:r>
            <a:r>
              <a:rPr lang="da-DK" dirty="0" err="1"/>
              <a:t>InitializeComponent</a:t>
            </a:r>
            <a:r>
              <a:rPr lang="da-DK" dirty="0"/>
              <a:t>();</a:t>
            </a:r>
          </a:p>
          <a:p>
            <a:r>
              <a:rPr lang="da-DK" dirty="0"/>
              <a:t>  }</a:t>
            </a:r>
          </a:p>
          <a:p>
            <a:endParaRPr lang="da-DK" dirty="0"/>
          </a:p>
          <a:p>
            <a:r>
              <a:rPr lang="da-DK" dirty="0"/>
              <a:t>  public </a:t>
            </a:r>
            <a:r>
              <a:rPr lang="da-DK" dirty="0" err="1"/>
              <a:t>void</a:t>
            </a:r>
            <a:r>
              <a:rPr lang="da-DK" dirty="0"/>
              <a:t> </a:t>
            </a:r>
            <a:r>
              <a:rPr lang="da-DK" dirty="0" err="1"/>
              <a:t>UpdateCounter</a:t>
            </a:r>
            <a:r>
              <a:rPr lang="da-DK" dirty="0"/>
              <a:t>(</a:t>
            </a:r>
            <a:r>
              <a:rPr lang="da-DK" dirty="0" err="1"/>
              <a:t>int</a:t>
            </a:r>
            <a:r>
              <a:rPr lang="da-DK" dirty="0"/>
              <a:t> </a:t>
            </a:r>
            <a:r>
              <a:rPr lang="da-DK" dirty="0" err="1"/>
              <a:t>count</a:t>
            </a:r>
            <a:r>
              <a:rPr lang="da-DK" dirty="0"/>
              <a:t>)</a:t>
            </a:r>
          </a:p>
          <a:p>
            <a:r>
              <a:rPr lang="da-DK" dirty="0"/>
              <a:t>  {</a:t>
            </a:r>
          </a:p>
          <a:p>
            <a:r>
              <a:rPr lang="da-DK" dirty="0"/>
              <a:t>    if (</a:t>
            </a:r>
            <a:r>
              <a:rPr lang="da-DK" dirty="0" err="1"/>
              <a:t>Dispatcher.CheckAccess</a:t>
            </a:r>
            <a:r>
              <a:rPr lang="da-DK" dirty="0"/>
              <a:t>())</a:t>
            </a:r>
          </a:p>
          <a:p>
            <a:r>
              <a:rPr lang="da-DK" dirty="0"/>
              <a:t>    {</a:t>
            </a:r>
          </a:p>
          <a:p>
            <a:r>
              <a:rPr lang="da-DK" dirty="0"/>
              <a:t>      </a:t>
            </a:r>
            <a:r>
              <a:rPr lang="da-DK" dirty="0" err="1"/>
              <a:t>LabelCounter.Text</a:t>
            </a:r>
            <a:r>
              <a:rPr lang="da-DK" dirty="0"/>
              <a:t> = "" + </a:t>
            </a:r>
            <a:r>
              <a:rPr lang="da-DK" dirty="0" err="1"/>
              <a:t>count</a:t>
            </a:r>
            <a:r>
              <a:rPr lang="da-DK" dirty="0"/>
              <a:t>;</a:t>
            </a:r>
          </a:p>
          <a:p>
            <a:r>
              <a:rPr lang="da-DK" dirty="0"/>
              <a:t>    }</a:t>
            </a:r>
          </a:p>
          <a:p>
            <a:r>
              <a:rPr lang="da-DK" dirty="0"/>
              <a:t>    </a:t>
            </a:r>
            <a:r>
              <a:rPr lang="da-DK" dirty="0" err="1"/>
              <a:t>else</a:t>
            </a:r>
            <a:endParaRPr lang="da-DK" dirty="0"/>
          </a:p>
          <a:p>
            <a:r>
              <a:rPr lang="da-DK" dirty="0"/>
              <a:t>    {</a:t>
            </a:r>
          </a:p>
          <a:p>
            <a:r>
              <a:rPr lang="da-DK" dirty="0"/>
              <a:t>      </a:t>
            </a:r>
            <a:r>
              <a:rPr lang="da-DK" dirty="0" err="1"/>
              <a:t>Dispatcher.BeginInvoke</a:t>
            </a:r>
            <a:r>
              <a:rPr lang="da-DK" dirty="0"/>
              <a:t>(</a:t>
            </a:r>
            <a:r>
              <a:rPr lang="da-DK" dirty="0" err="1"/>
              <a:t>DispatcherPriority.Normal</a:t>
            </a:r>
            <a:r>
              <a:rPr lang="da-DK" dirty="0"/>
              <a:t>, new Action(</a:t>
            </a:r>
          </a:p>
          <a:p>
            <a:r>
              <a:rPr lang="da-DK" dirty="0"/>
              <a:t>        () =&gt;</a:t>
            </a:r>
          </a:p>
          <a:p>
            <a:r>
              <a:rPr lang="da-DK" dirty="0"/>
              <a:t>        {</a:t>
            </a:r>
          </a:p>
          <a:p>
            <a:r>
              <a:rPr lang="da-DK" dirty="0"/>
              <a:t>          </a:t>
            </a:r>
            <a:r>
              <a:rPr lang="da-DK" dirty="0" err="1"/>
              <a:t>LabelCounter.Text</a:t>
            </a:r>
            <a:r>
              <a:rPr lang="da-DK" dirty="0"/>
              <a:t> = "" + </a:t>
            </a:r>
            <a:r>
              <a:rPr lang="da-DK" dirty="0" err="1"/>
              <a:t>count</a:t>
            </a:r>
            <a:r>
              <a:rPr lang="da-DK" dirty="0"/>
              <a:t>;</a:t>
            </a:r>
          </a:p>
          <a:p>
            <a:r>
              <a:rPr lang="da-DK" dirty="0"/>
              <a:t>        })</a:t>
            </a:r>
          </a:p>
          <a:p>
            <a:r>
              <a:rPr lang="da-DK" dirty="0"/>
              <a:t>      );</a:t>
            </a:r>
          </a:p>
          <a:p>
            <a:r>
              <a:rPr lang="da-DK" dirty="0"/>
              <a:t>    }</a:t>
            </a:r>
          </a:p>
          <a:p>
            <a:r>
              <a:rPr lang="da-DK" dirty="0"/>
              <a:t>  }</a:t>
            </a:r>
          </a:p>
          <a:p>
            <a:endParaRPr lang="da-DK" dirty="0"/>
          </a:p>
          <a:p>
            <a:r>
              <a:rPr lang="da-DK" dirty="0"/>
              <a:t>  private </a:t>
            </a:r>
            <a:r>
              <a:rPr lang="da-DK" dirty="0" err="1"/>
              <a:t>void</a:t>
            </a:r>
            <a:r>
              <a:rPr lang="da-DK" dirty="0"/>
              <a:t> </a:t>
            </a:r>
            <a:r>
              <a:rPr lang="da-DK" dirty="0" err="1"/>
              <a:t>ButtonStart_Click</a:t>
            </a:r>
            <a:r>
              <a:rPr lang="da-DK" dirty="0"/>
              <a:t>(</a:t>
            </a:r>
            <a:r>
              <a:rPr lang="da-DK" dirty="0" err="1"/>
              <a:t>object</a:t>
            </a:r>
            <a:r>
              <a:rPr lang="da-DK" dirty="0"/>
              <a:t> sender, </a:t>
            </a:r>
            <a:r>
              <a:rPr lang="da-DK" dirty="0" err="1"/>
              <a:t>RoutedEventArgs</a:t>
            </a:r>
            <a:r>
              <a:rPr lang="da-DK" dirty="0"/>
              <a:t> e)</a:t>
            </a:r>
          </a:p>
          <a:p>
            <a:r>
              <a:rPr lang="da-DK" dirty="0"/>
              <a:t>  {</a:t>
            </a:r>
          </a:p>
          <a:p>
            <a:r>
              <a:rPr lang="da-DK" dirty="0"/>
              <a:t>    </a:t>
            </a:r>
            <a:r>
              <a:rPr lang="da-DK" dirty="0" err="1"/>
              <a:t>Counter</a:t>
            </a:r>
            <a:r>
              <a:rPr lang="da-DK" dirty="0"/>
              <a:t> </a:t>
            </a:r>
            <a:r>
              <a:rPr lang="da-DK" dirty="0" err="1"/>
              <a:t>counter</a:t>
            </a:r>
            <a:r>
              <a:rPr lang="da-DK" dirty="0"/>
              <a:t> = new </a:t>
            </a:r>
            <a:r>
              <a:rPr lang="da-DK" dirty="0" err="1"/>
              <a:t>Counter</a:t>
            </a:r>
            <a:r>
              <a:rPr lang="da-DK" dirty="0"/>
              <a:t>(</a:t>
            </a:r>
            <a:r>
              <a:rPr lang="da-DK" dirty="0" err="1"/>
              <a:t>this</a:t>
            </a:r>
            <a:r>
              <a:rPr lang="da-DK" dirty="0"/>
              <a:t>);</a:t>
            </a:r>
          </a:p>
          <a:p>
            <a:endParaRPr lang="da-DK" dirty="0"/>
          </a:p>
          <a:p>
            <a:r>
              <a:rPr lang="da-DK" dirty="0"/>
              <a:t>    Thread </a:t>
            </a:r>
            <a:r>
              <a:rPr lang="da-DK" dirty="0" err="1"/>
              <a:t>theThread</a:t>
            </a:r>
            <a:r>
              <a:rPr lang="da-DK" dirty="0"/>
              <a:t> = new Thread(</a:t>
            </a:r>
            <a:r>
              <a:rPr lang="da-DK" dirty="0" err="1"/>
              <a:t>counter.Run</a:t>
            </a:r>
            <a:r>
              <a:rPr lang="da-DK" dirty="0"/>
              <a:t>);</a:t>
            </a:r>
          </a:p>
          <a:p>
            <a:r>
              <a:rPr lang="da-DK" dirty="0"/>
              <a:t>    </a:t>
            </a:r>
            <a:r>
              <a:rPr lang="da-DK" dirty="0" err="1"/>
              <a:t>theThread.IsBackground</a:t>
            </a:r>
            <a:r>
              <a:rPr lang="da-DK" dirty="0"/>
              <a:t> = true;</a:t>
            </a:r>
          </a:p>
          <a:p>
            <a:r>
              <a:rPr lang="da-DK" dirty="0"/>
              <a:t>    </a:t>
            </a:r>
          </a:p>
          <a:p>
            <a:r>
              <a:rPr lang="da-DK" dirty="0"/>
              <a:t>    </a:t>
            </a:r>
            <a:r>
              <a:rPr lang="da-DK" dirty="0" err="1"/>
              <a:t>theThread.Start</a:t>
            </a:r>
            <a:r>
              <a:rPr lang="da-DK" dirty="0"/>
              <a:t>();</a:t>
            </a:r>
          </a:p>
          <a:p>
            <a:r>
              <a:rPr lang="da-DK" dirty="0"/>
              <a:t>  }</a:t>
            </a:r>
          </a:p>
          <a:p>
            <a:r>
              <a:rPr lang="da-DK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44743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public </a:t>
            </a:r>
            <a:r>
              <a:rPr lang="da-DK" dirty="0" err="1"/>
              <a:t>partial</a:t>
            </a:r>
            <a:r>
              <a:rPr lang="da-DK" dirty="0"/>
              <a:t>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MainWindow</a:t>
            </a:r>
            <a:r>
              <a:rPr lang="da-DK" dirty="0"/>
              <a:t> : </a:t>
            </a:r>
            <a:r>
              <a:rPr lang="da-DK" dirty="0" err="1"/>
              <a:t>Window</a:t>
            </a:r>
            <a:endParaRPr lang="da-DK" dirty="0"/>
          </a:p>
          <a:p>
            <a:r>
              <a:rPr lang="da-DK" dirty="0"/>
              <a:t>{</a:t>
            </a:r>
          </a:p>
          <a:p>
            <a:r>
              <a:rPr lang="da-DK" dirty="0"/>
              <a:t>  public </a:t>
            </a:r>
            <a:r>
              <a:rPr lang="da-DK" dirty="0" err="1"/>
              <a:t>MainWindow</a:t>
            </a:r>
            <a:r>
              <a:rPr lang="da-DK" dirty="0"/>
              <a:t>()</a:t>
            </a:r>
          </a:p>
          <a:p>
            <a:r>
              <a:rPr lang="da-DK" dirty="0"/>
              <a:t>  {</a:t>
            </a:r>
          </a:p>
          <a:p>
            <a:r>
              <a:rPr lang="da-DK" dirty="0"/>
              <a:t>    </a:t>
            </a:r>
            <a:r>
              <a:rPr lang="da-DK" dirty="0" err="1"/>
              <a:t>InitializeComponent</a:t>
            </a:r>
            <a:r>
              <a:rPr lang="da-DK" dirty="0"/>
              <a:t>();</a:t>
            </a:r>
          </a:p>
          <a:p>
            <a:r>
              <a:rPr lang="da-DK" dirty="0"/>
              <a:t>  }</a:t>
            </a:r>
          </a:p>
          <a:p>
            <a:endParaRPr lang="da-DK" dirty="0"/>
          </a:p>
          <a:p>
            <a:r>
              <a:rPr lang="da-DK" dirty="0"/>
              <a:t>  public </a:t>
            </a:r>
            <a:r>
              <a:rPr lang="da-DK" dirty="0" err="1"/>
              <a:t>void</a:t>
            </a:r>
            <a:r>
              <a:rPr lang="da-DK" dirty="0"/>
              <a:t> </a:t>
            </a:r>
            <a:r>
              <a:rPr lang="da-DK" dirty="0" err="1"/>
              <a:t>UpdateCounter</a:t>
            </a:r>
            <a:r>
              <a:rPr lang="da-DK" dirty="0"/>
              <a:t>(</a:t>
            </a:r>
            <a:r>
              <a:rPr lang="da-DK" dirty="0" err="1"/>
              <a:t>int</a:t>
            </a:r>
            <a:r>
              <a:rPr lang="da-DK" dirty="0"/>
              <a:t> </a:t>
            </a:r>
            <a:r>
              <a:rPr lang="da-DK" dirty="0" err="1"/>
              <a:t>count</a:t>
            </a:r>
            <a:r>
              <a:rPr lang="da-DK" dirty="0"/>
              <a:t>)</a:t>
            </a:r>
          </a:p>
          <a:p>
            <a:r>
              <a:rPr lang="da-DK" dirty="0"/>
              <a:t>  {</a:t>
            </a:r>
          </a:p>
          <a:p>
            <a:r>
              <a:rPr lang="da-DK" dirty="0"/>
              <a:t>    if (</a:t>
            </a:r>
            <a:r>
              <a:rPr lang="da-DK" dirty="0" err="1"/>
              <a:t>Dispatcher.CheckAccess</a:t>
            </a:r>
            <a:r>
              <a:rPr lang="da-DK" dirty="0"/>
              <a:t>())</a:t>
            </a:r>
          </a:p>
          <a:p>
            <a:r>
              <a:rPr lang="da-DK" dirty="0"/>
              <a:t>    {</a:t>
            </a:r>
          </a:p>
          <a:p>
            <a:r>
              <a:rPr lang="da-DK" dirty="0"/>
              <a:t>      </a:t>
            </a:r>
            <a:r>
              <a:rPr lang="da-DK" dirty="0" err="1"/>
              <a:t>LabelCounter.Text</a:t>
            </a:r>
            <a:r>
              <a:rPr lang="da-DK" dirty="0"/>
              <a:t> = "" + </a:t>
            </a:r>
            <a:r>
              <a:rPr lang="da-DK" dirty="0" err="1"/>
              <a:t>count</a:t>
            </a:r>
            <a:r>
              <a:rPr lang="da-DK" dirty="0"/>
              <a:t>;</a:t>
            </a:r>
          </a:p>
          <a:p>
            <a:r>
              <a:rPr lang="da-DK" dirty="0"/>
              <a:t>    }</a:t>
            </a:r>
          </a:p>
          <a:p>
            <a:r>
              <a:rPr lang="da-DK" dirty="0"/>
              <a:t>    </a:t>
            </a:r>
            <a:r>
              <a:rPr lang="da-DK" dirty="0" err="1"/>
              <a:t>else</a:t>
            </a:r>
            <a:endParaRPr lang="da-DK" dirty="0"/>
          </a:p>
          <a:p>
            <a:r>
              <a:rPr lang="da-DK" dirty="0"/>
              <a:t>    {</a:t>
            </a:r>
          </a:p>
          <a:p>
            <a:r>
              <a:rPr lang="da-DK" dirty="0"/>
              <a:t>      </a:t>
            </a:r>
            <a:r>
              <a:rPr lang="da-DK" dirty="0" err="1"/>
              <a:t>Dispatcher.BeginInvoke</a:t>
            </a:r>
            <a:r>
              <a:rPr lang="da-DK" dirty="0"/>
              <a:t>(</a:t>
            </a:r>
            <a:r>
              <a:rPr lang="da-DK" dirty="0" err="1"/>
              <a:t>DispatcherPriority.Normal</a:t>
            </a:r>
            <a:r>
              <a:rPr lang="da-DK" dirty="0"/>
              <a:t>, new Action(</a:t>
            </a:r>
          </a:p>
          <a:p>
            <a:r>
              <a:rPr lang="da-DK" dirty="0"/>
              <a:t>        () =&gt;</a:t>
            </a:r>
          </a:p>
          <a:p>
            <a:r>
              <a:rPr lang="da-DK" dirty="0"/>
              <a:t>        {</a:t>
            </a:r>
          </a:p>
          <a:p>
            <a:r>
              <a:rPr lang="da-DK" dirty="0"/>
              <a:t>          </a:t>
            </a:r>
            <a:r>
              <a:rPr lang="da-DK" dirty="0" err="1"/>
              <a:t>LabelCounter.Text</a:t>
            </a:r>
            <a:r>
              <a:rPr lang="da-DK" dirty="0"/>
              <a:t> = "" + </a:t>
            </a:r>
            <a:r>
              <a:rPr lang="da-DK" dirty="0" err="1"/>
              <a:t>count</a:t>
            </a:r>
            <a:r>
              <a:rPr lang="da-DK" dirty="0"/>
              <a:t>;</a:t>
            </a:r>
          </a:p>
          <a:p>
            <a:r>
              <a:rPr lang="da-DK" dirty="0"/>
              <a:t>        })</a:t>
            </a:r>
          </a:p>
          <a:p>
            <a:r>
              <a:rPr lang="da-DK" dirty="0"/>
              <a:t>      );</a:t>
            </a:r>
          </a:p>
          <a:p>
            <a:r>
              <a:rPr lang="da-DK" dirty="0"/>
              <a:t>    }</a:t>
            </a:r>
          </a:p>
          <a:p>
            <a:r>
              <a:rPr lang="da-DK" dirty="0"/>
              <a:t>  }</a:t>
            </a:r>
          </a:p>
          <a:p>
            <a:endParaRPr lang="da-DK" dirty="0"/>
          </a:p>
          <a:p>
            <a:r>
              <a:rPr lang="da-DK" dirty="0"/>
              <a:t>  private </a:t>
            </a:r>
            <a:r>
              <a:rPr lang="da-DK" dirty="0" err="1"/>
              <a:t>void</a:t>
            </a:r>
            <a:r>
              <a:rPr lang="da-DK" dirty="0"/>
              <a:t> </a:t>
            </a:r>
            <a:r>
              <a:rPr lang="da-DK" dirty="0" err="1"/>
              <a:t>ButtonStart_Click</a:t>
            </a:r>
            <a:r>
              <a:rPr lang="da-DK" dirty="0"/>
              <a:t>(</a:t>
            </a:r>
            <a:r>
              <a:rPr lang="da-DK" dirty="0" err="1"/>
              <a:t>object</a:t>
            </a:r>
            <a:r>
              <a:rPr lang="da-DK" dirty="0"/>
              <a:t> sender, </a:t>
            </a:r>
            <a:r>
              <a:rPr lang="da-DK" dirty="0" err="1"/>
              <a:t>RoutedEventArgs</a:t>
            </a:r>
            <a:r>
              <a:rPr lang="da-DK" dirty="0"/>
              <a:t> e)</a:t>
            </a:r>
          </a:p>
          <a:p>
            <a:r>
              <a:rPr lang="da-DK" dirty="0"/>
              <a:t>  {</a:t>
            </a:r>
          </a:p>
          <a:p>
            <a:r>
              <a:rPr lang="da-DK" dirty="0"/>
              <a:t>    </a:t>
            </a:r>
            <a:r>
              <a:rPr lang="da-DK" dirty="0" err="1"/>
              <a:t>Counter</a:t>
            </a:r>
            <a:r>
              <a:rPr lang="da-DK" dirty="0"/>
              <a:t> </a:t>
            </a:r>
            <a:r>
              <a:rPr lang="da-DK" dirty="0" err="1"/>
              <a:t>counter</a:t>
            </a:r>
            <a:r>
              <a:rPr lang="da-DK" dirty="0"/>
              <a:t> = new </a:t>
            </a:r>
            <a:r>
              <a:rPr lang="da-DK" dirty="0" err="1"/>
              <a:t>Counter</a:t>
            </a:r>
            <a:r>
              <a:rPr lang="da-DK" dirty="0"/>
              <a:t>(</a:t>
            </a:r>
            <a:r>
              <a:rPr lang="da-DK" dirty="0" err="1"/>
              <a:t>this</a:t>
            </a:r>
            <a:r>
              <a:rPr lang="da-DK" dirty="0"/>
              <a:t>);</a:t>
            </a:r>
          </a:p>
          <a:p>
            <a:endParaRPr lang="da-DK" dirty="0"/>
          </a:p>
          <a:p>
            <a:r>
              <a:rPr lang="da-DK" dirty="0"/>
              <a:t>    Thread </a:t>
            </a:r>
            <a:r>
              <a:rPr lang="da-DK" dirty="0" err="1"/>
              <a:t>theThread</a:t>
            </a:r>
            <a:r>
              <a:rPr lang="da-DK" dirty="0"/>
              <a:t> = new Thread(</a:t>
            </a:r>
            <a:r>
              <a:rPr lang="da-DK" dirty="0" err="1"/>
              <a:t>counter.Run</a:t>
            </a:r>
            <a:r>
              <a:rPr lang="da-DK" dirty="0"/>
              <a:t>);</a:t>
            </a:r>
          </a:p>
          <a:p>
            <a:r>
              <a:rPr lang="da-DK" dirty="0"/>
              <a:t>    </a:t>
            </a:r>
            <a:r>
              <a:rPr lang="da-DK" dirty="0" err="1"/>
              <a:t>theThread.IsBackground</a:t>
            </a:r>
            <a:r>
              <a:rPr lang="da-DK" dirty="0"/>
              <a:t> = true;</a:t>
            </a:r>
          </a:p>
          <a:p>
            <a:r>
              <a:rPr lang="da-DK" dirty="0"/>
              <a:t>    </a:t>
            </a:r>
          </a:p>
          <a:p>
            <a:r>
              <a:rPr lang="da-DK" dirty="0"/>
              <a:t>    </a:t>
            </a:r>
            <a:r>
              <a:rPr lang="da-DK" dirty="0" err="1"/>
              <a:t>theThread.Start</a:t>
            </a:r>
            <a:r>
              <a:rPr lang="da-DK" dirty="0"/>
              <a:t>();</a:t>
            </a:r>
          </a:p>
          <a:p>
            <a:r>
              <a:rPr lang="da-DK" dirty="0"/>
              <a:t>  }</a:t>
            </a:r>
          </a:p>
          <a:p>
            <a:r>
              <a:rPr lang="da-DK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482667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044103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41449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You</a:t>
            </a:r>
            <a:r>
              <a:rPr lang="da-DK" dirty="0"/>
              <a:t> have </a:t>
            </a:r>
            <a:r>
              <a:rPr lang="da-DK" dirty="0" err="1"/>
              <a:t>already</a:t>
            </a:r>
            <a:r>
              <a:rPr lang="da-DK" baseline="0" dirty="0"/>
              <a:t> </a:t>
            </a:r>
            <a:r>
              <a:rPr lang="da-DK" baseline="0" dirty="0" err="1"/>
              <a:t>seen</a:t>
            </a:r>
            <a:r>
              <a:rPr lang="da-DK" baseline="0" dirty="0"/>
              <a:t> </a:t>
            </a:r>
            <a:r>
              <a:rPr lang="da-DK" baseline="0" dirty="0" err="1"/>
              <a:t>how</a:t>
            </a:r>
            <a:r>
              <a:rPr lang="da-DK" baseline="0" dirty="0"/>
              <a:t> to </a:t>
            </a:r>
            <a:r>
              <a:rPr lang="da-DK" baseline="0" dirty="0" err="1"/>
              <a:t>update</a:t>
            </a:r>
            <a:r>
              <a:rPr lang="da-DK" baseline="0" dirty="0"/>
              <a:t> the GUI from a </a:t>
            </a:r>
            <a:r>
              <a:rPr lang="da-DK" baseline="0" dirty="0" err="1"/>
              <a:t>System.Threading.Thread</a:t>
            </a:r>
            <a:r>
              <a:rPr lang="da-DK" baseline="0" dirty="0"/>
              <a:t> </a:t>
            </a:r>
            <a:r>
              <a:rPr lang="da-DK" baseline="0" dirty="0" err="1"/>
              <a:t>thread</a:t>
            </a:r>
            <a:r>
              <a:rPr lang="da-DK" baseline="0" dirty="0"/>
              <a:t>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639317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The </a:t>
            </a:r>
            <a:r>
              <a:rPr lang="da-DK" dirty="0" err="1"/>
              <a:t>BackgroundWorker</a:t>
            </a:r>
            <a:r>
              <a:rPr lang="da-DK" baseline="0" dirty="0"/>
              <a:t> </a:t>
            </a:r>
            <a:r>
              <a:rPr lang="da-DK" baseline="0" dirty="0" err="1"/>
              <a:t>seems</a:t>
            </a:r>
            <a:r>
              <a:rPr lang="da-DK" baseline="0" dirty="0"/>
              <a:t> to fit </a:t>
            </a:r>
            <a:r>
              <a:rPr lang="da-DK" baseline="0" dirty="0" err="1"/>
              <a:t>our</a:t>
            </a:r>
            <a:r>
              <a:rPr lang="da-DK" baseline="0" dirty="0"/>
              <a:t> </a:t>
            </a:r>
            <a:r>
              <a:rPr lang="da-DK" baseline="0" dirty="0" err="1"/>
              <a:t>goals</a:t>
            </a:r>
            <a:r>
              <a:rPr lang="da-DK" baseline="0" dirty="0"/>
              <a:t>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7457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156284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30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843734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32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506441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33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41252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34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504883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35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732108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36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624652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37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901596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38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081920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39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185147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40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1200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262964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41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848200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E69BF-7D4B-4731-9040-10D9EE679D2E}" type="slidenum">
              <a:rPr lang="da-DK" smtClean="0"/>
              <a:t>43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715535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E69BF-7D4B-4731-9040-10D9EE679D2E}" type="slidenum">
              <a:rPr lang="da-DK" smtClean="0"/>
              <a:t>44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123590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E69BF-7D4B-4731-9040-10D9EE679D2E}" type="slidenum">
              <a:rPr lang="da-DK" smtClean="0"/>
              <a:t>45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27302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22812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77907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E69BF-7D4B-4731-9040-10D9EE679D2E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50711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Wikipedia:</a:t>
            </a:r>
          </a:p>
          <a:p>
            <a:r>
              <a:rPr lang="en-US" b="1" dirty="0" err="1"/>
              <a:t>Tinky</a:t>
            </a:r>
            <a:r>
              <a:rPr lang="en-US" b="1" dirty="0"/>
              <a:t> </a:t>
            </a:r>
            <a:r>
              <a:rPr lang="en-US" b="1" dirty="0" err="1"/>
              <a:t>Winky</a:t>
            </a:r>
            <a:r>
              <a:rPr lang="en-US" dirty="0"/>
              <a:t> (played by </a:t>
            </a:r>
            <a:r>
              <a:rPr lang="en-US" dirty="0">
                <a:hlinkClick r:id="rId3" tooltip="Dave Thompson (comedian)"/>
              </a:rPr>
              <a:t>Dave Thompson</a:t>
            </a:r>
            <a:r>
              <a:rPr lang="en-US" dirty="0"/>
              <a:t> and </a:t>
            </a:r>
            <a:r>
              <a:rPr lang="en-US" dirty="0">
                <a:hlinkClick r:id="rId4" tooltip="Simon Shelton"/>
              </a:rPr>
              <a:t>Simon Shelton</a:t>
            </a:r>
            <a:r>
              <a:rPr lang="en-US" dirty="0"/>
              <a:t> in the original series and by </a:t>
            </a:r>
            <a:r>
              <a:rPr lang="en-US" dirty="0">
                <a:hlinkClick r:id="rId5" tooltip="Jeremiah Krage"/>
              </a:rPr>
              <a:t>Jeremiah </a:t>
            </a:r>
            <a:r>
              <a:rPr lang="en-US" dirty="0" err="1">
                <a:hlinkClick r:id="rId5" tooltip="Jeremiah Krage"/>
              </a:rPr>
              <a:t>Krage</a:t>
            </a:r>
            <a:r>
              <a:rPr lang="en-US" dirty="0"/>
              <a:t> in the revival series)</a:t>
            </a:r>
            <a:r>
              <a:rPr lang="en-US" baseline="30000" dirty="0">
                <a:hlinkClick r:id="rId6"/>
              </a:rPr>
              <a:t>[15]</a:t>
            </a:r>
            <a:r>
              <a:rPr lang="en-US" dirty="0"/>
              <a:t> is the first </a:t>
            </a:r>
            <a:r>
              <a:rPr lang="en-US" dirty="0" err="1"/>
              <a:t>Teletubby</a:t>
            </a:r>
            <a:r>
              <a:rPr lang="en-US" dirty="0"/>
              <a:t>, as well as the largest and oldest of the group. He is covered in purple </a:t>
            </a:r>
            <a:r>
              <a:rPr lang="en-US" dirty="0">
                <a:hlinkClick r:id="rId7" tooltip="Terrycloth"/>
              </a:rPr>
              <a:t>terrycloth</a:t>
            </a:r>
            <a:r>
              <a:rPr lang="en-US" dirty="0"/>
              <a:t> and has a </a:t>
            </a:r>
            <a:r>
              <a:rPr lang="en-US" dirty="0">
                <a:hlinkClick r:id="rId8" tooltip="Triangle"/>
              </a:rPr>
              <a:t>triangular</a:t>
            </a:r>
            <a:r>
              <a:rPr lang="en-US" dirty="0"/>
              <a:t> </a:t>
            </a:r>
            <a:r>
              <a:rPr lang="en-US" dirty="0">
                <a:hlinkClick r:id="rId9" tooltip="Antenna (radio)"/>
              </a:rPr>
              <a:t>antenna</a:t>
            </a:r>
            <a:r>
              <a:rPr lang="en-US" dirty="0"/>
              <a:t> on his head. He often carries a red bag. </a:t>
            </a:r>
          </a:p>
          <a:p>
            <a:r>
              <a:rPr lang="en-US" b="1" dirty="0" err="1"/>
              <a:t>Dipsy</a:t>
            </a:r>
            <a:r>
              <a:rPr lang="en-US" dirty="0"/>
              <a:t> (played by </a:t>
            </a:r>
            <a:r>
              <a:rPr lang="en-US" dirty="0">
                <a:hlinkClick r:id="rId10" tooltip="John Simmit"/>
              </a:rPr>
              <a:t>John </a:t>
            </a:r>
            <a:r>
              <a:rPr lang="en-US" dirty="0" err="1">
                <a:hlinkClick r:id="rId10" tooltip="John Simmit"/>
              </a:rPr>
              <a:t>Simmit</a:t>
            </a:r>
            <a:r>
              <a:rPr lang="en-US" dirty="0"/>
              <a:t> in the original series and by </a:t>
            </a:r>
            <a:r>
              <a:rPr lang="en-US" dirty="0">
                <a:hlinkClick r:id="rId11" tooltip="Nick Kellington"/>
              </a:rPr>
              <a:t>Nick </a:t>
            </a:r>
            <a:r>
              <a:rPr lang="en-US" dirty="0" err="1">
                <a:hlinkClick r:id="rId11" tooltip="Nick Kellington"/>
              </a:rPr>
              <a:t>Kellington</a:t>
            </a:r>
            <a:r>
              <a:rPr lang="en-US" dirty="0"/>
              <a:t> in the revival series)</a:t>
            </a:r>
            <a:r>
              <a:rPr lang="en-US" baseline="30000" dirty="0">
                <a:hlinkClick r:id="rId12"/>
              </a:rPr>
              <a:t>[16]</a:t>
            </a:r>
            <a:r>
              <a:rPr lang="en-US" dirty="0"/>
              <a:t> is the second </a:t>
            </a:r>
            <a:r>
              <a:rPr lang="en-US" dirty="0" err="1"/>
              <a:t>Teletubby</a:t>
            </a:r>
            <a:r>
              <a:rPr lang="en-US" dirty="0"/>
              <a:t>. He is green and named after his antenna, which resembles a </a:t>
            </a:r>
            <a:r>
              <a:rPr lang="en-US" dirty="0">
                <a:hlinkClick r:id="rId13" tooltip="Dipstick"/>
              </a:rPr>
              <a:t>dipstick</a:t>
            </a:r>
            <a:r>
              <a:rPr lang="en-US" dirty="0"/>
              <a:t>. </a:t>
            </a:r>
            <a:r>
              <a:rPr lang="en-US" dirty="0" err="1"/>
              <a:t>Dipsy</a:t>
            </a:r>
            <a:r>
              <a:rPr lang="en-US" dirty="0"/>
              <a:t> is the most stubborn of the </a:t>
            </a:r>
            <a:r>
              <a:rPr lang="en-US" dirty="0" err="1"/>
              <a:t>Teletubbies</a:t>
            </a:r>
            <a:r>
              <a:rPr lang="en-US" dirty="0"/>
              <a:t>, and will occasionally refuse to go along with the others' group opinion. His face is notably darker than the rest of the </a:t>
            </a:r>
            <a:r>
              <a:rPr lang="en-US" dirty="0" err="1"/>
              <a:t>Teletubbies</a:t>
            </a:r>
            <a:r>
              <a:rPr lang="en-US" dirty="0"/>
              <a:t>, and the creators have stated that he is </a:t>
            </a:r>
            <a:r>
              <a:rPr lang="en-US" dirty="0">
                <a:hlinkClick r:id="rId14" tooltip="Black people"/>
              </a:rPr>
              <a:t>black</a:t>
            </a:r>
            <a:r>
              <a:rPr lang="en-US" dirty="0"/>
              <a:t>.</a:t>
            </a:r>
            <a:r>
              <a:rPr lang="en-US" baseline="30000" dirty="0">
                <a:hlinkClick r:id="rId15"/>
              </a:rPr>
              <a:t>[17]</a:t>
            </a:r>
            <a:r>
              <a:rPr lang="en-US" dirty="0"/>
              <a:t>He often wears a large hat with a black and white pattern. </a:t>
            </a:r>
          </a:p>
          <a:p>
            <a:r>
              <a:rPr lang="en-US" b="1" dirty="0" err="1"/>
              <a:t>Laa-Laa</a:t>
            </a:r>
            <a:r>
              <a:rPr lang="en-US" dirty="0"/>
              <a:t> (played by </a:t>
            </a:r>
            <a:r>
              <a:rPr lang="en-US" dirty="0" err="1">
                <a:hlinkClick r:id="rId16" tooltip="Nikky Smedley"/>
              </a:rPr>
              <a:t>Nikky</a:t>
            </a:r>
            <a:r>
              <a:rPr lang="en-US" dirty="0">
                <a:hlinkClick r:id="rId16" tooltip="Nikky Smedley"/>
              </a:rPr>
              <a:t> </a:t>
            </a:r>
            <a:r>
              <a:rPr lang="en-US" dirty="0" err="1">
                <a:hlinkClick r:id="rId16" tooltip="Nikky Smedley"/>
              </a:rPr>
              <a:t>Smedley</a:t>
            </a:r>
            <a:r>
              <a:rPr lang="en-US" dirty="0"/>
              <a:t> in the original series and by Rebecca Hyland in the revival series)</a:t>
            </a:r>
            <a:r>
              <a:rPr lang="en-US" baseline="30000" dirty="0">
                <a:hlinkClick r:id="rId12"/>
              </a:rPr>
              <a:t>[16]</a:t>
            </a:r>
            <a:r>
              <a:rPr lang="en-US" dirty="0"/>
              <a:t> is the third </a:t>
            </a:r>
            <a:r>
              <a:rPr lang="en-US" dirty="0" err="1"/>
              <a:t>Teletubby</a:t>
            </a:r>
            <a:r>
              <a:rPr lang="en-US" dirty="0"/>
              <a:t>. She is yellow and has a curly antenna. </a:t>
            </a:r>
            <a:r>
              <a:rPr lang="en-US" dirty="0" err="1"/>
              <a:t>Laa-Laa</a:t>
            </a:r>
            <a:r>
              <a:rPr lang="en-US" dirty="0"/>
              <a:t> is very sweet, likes to sing and dance, and is often shown looking out for the other </a:t>
            </a:r>
            <a:r>
              <a:rPr lang="en-US" dirty="0" err="1"/>
              <a:t>Teletubbies</a:t>
            </a:r>
            <a:r>
              <a:rPr lang="en-US" dirty="0"/>
              <a:t>. Her </a:t>
            </a:r>
            <a:r>
              <a:rPr lang="en-US" dirty="0" err="1"/>
              <a:t>favourite</a:t>
            </a:r>
            <a:r>
              <a:rPr lang="en-US" dirty="0"/>
              <a:t> toy is an orange rubber ball</a:t>
            </a:r>
            <a:r>
              <a:rPr lang="en-US"/>
              <a:t>. </a:t>
            </a:r>
          </a:p>
          <a:p>
            <a:r>
              <a:rPr lang="en-US" b="1"/>
              <a:t>Po</a:t>
            </a:r>
            <a:r>
              <a:rPr lang="en-US"/>
              <a:t> </a:t>
            </a:r>
            <a:r>
              <a:rPr lang="en-US" dirty="0"/>
              <a:t>(played by </a:t>
            </a:r>
            <a:r>
              <a:rPr lang="en-US" dirty="0" err="1">
                <a:hlinkClick r:id="rId17" tooltip="Pui Fan Lee"/>
              </a:rPr>
              <a:t>Pui</a:t>
            </a:r>
            <a:r>
              <a:rPr lang="en-US" dirty="0">
                <a:hlinkClick r:id="rId17" tooltip="Pui Fan Lee"/>
              </a:rPr>
              <a:t> Fan Lee</a:t>
            </a:r>
            <a:r>
              <a:rPr lang="en-US" dirty="0"/>
              <a:t> in the original series and by </a:t>
            </a:r>
            <a:r>
              <a:rPr lang="en-US" dirty="0">
                <a:hlinkClick r:id="rId18" tooltip="Rachelle Beinart"/>
              </a:rPr>
              <a:t>Rachelle </a:t>
            </a:r>
            <a:r>
              <a:rPr lang="en-US" dirty="0" err="1">
                <a:hlinkClick r:id="rId18" tooltip="Rachelle Beinart"/>
              </a:rPr>
              <a:t>Beinart</a:t>
            </a:r>
            <a:r>
              <a:rPr lang="en-US" dirty="0"/>
              <a:t> in the revival series)</a:t>
            </a:r>
            <a:r>
              <a:rPr lang="en-US" baseline="30000" dirty="0">
                <a:hlinkClick r:id="rId12"/>
              </a:rPr>
              <a:t>[16]</a:t>
            </a:r>
            <a:r>
              <a:rPr lang="en-US" dirty="0"/>
              <a:t> is the fourth </a:t>
            </a:r>
            <a:r>
              <a:rPr lang="en-US" dirty="0" err="1"/>
              <a:t>Teletubby</a:t>
            </a:r>
            <a:r>
              <a:rPr lang="en-US" dirty="0"/>
              <a:t>, as well as the shortest and youngest. She is red and has an antenna shaped like a stick used for blowing </a:t>
            </a:r>
            <a:r>
              <a:rPr lang="en-US" dirty="0">
                <a:hlinkClick r:id="rId19" tooltip="Soap bubble"/>
              </a:rPr>
              <a:t>soap bubbles</a:t>
            </a:r>
            <a:r>
              <a:rPr lang="en-US" dirty="0"/>
              <a:t>. Po normally speaks in a soft voice and has been stated by the show's creators to be </a:t>
            </a:r>
            <a:r>
              <a:rPr lang="en-US" dirty="0">
                <a:hlinkClick r:id="rId20" tooltip="Cantonese people"/>
              </a:rPr>
              <a:t>Cantonese</a:t>
            </a:r>
            <a:r>
              <a:rPr lang="en-US" dirty="0"/>
              <a:t>.</a:t>
            </a:r>
            <a:r>
              <a:rPr lang="en-US" baseline="30000" dirty="0">
                <a:hlinkClick r:id="rId15"/>
              </a:rPr>
              <a:t>[17]</a:t>
            </a:r>
            <a:r>
              <a:rPr lang="en-US" dirty="0"/>
              <a:t>Her </a:t>
            </a:r>
            <a:r>
              <a:rPr lang="en-US" dirty="0" err="1"/>
              <a:t>favourite</a:t>
            </a:r>
            <a:r>
              <a:rPr lang="en-US" dirty="0"/>
              <a:t> toy is a red and blue scooter.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31066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Dipsy </a:t>
            </a:r>
            <a:r>
              <a:rPr lang="da-DK" dirty="0" err="1"/>
              <a:t>wants</a:t>
            </a:r>
            <a:r>
              <a:rPr lang="da-DK" dirty="0"/>
              <a:t> to </a:t>
            </a:r>
            <a:r>
              <a:rPr lang="da-DK" dirty="0" err="1"/>
              <a:t>play</a:t>
            </a:r>
            <a:r>
              <a:rPr lang="da-DK" dirty="0"/>
              <a:t> with Lala and Po.</a:t>
            </a:r>
          </a:p>
          <a:p>
            <a:r>
              <a:rPr lang="da-DK" dirty="0"/>
              <a:t>So</a:t>
            </a:r>
            <a:r>
              <a:rPr lang="da-DK" baseline="0" dirty="0"/>
              <a:t> </a:t>
            </a:r>
            <a:r>
              <a:rPr lang="da-DK" baseline="0" dirty="0" err="1"/>
              <a:t>does</a:t>
            </a:r>
            <a:r>
              <a:rPr lang="da-DK" baseline="0" dirty="0"/>
              <a:t> Tinky Winky.</a:t>
            </a:r>
          </a:p>
          <a:p>
            <a:r>
              <a:rPr lang="da-DK" baseline="0" dirty="0"/>
              <a:t>Dipsy asks Lala </a:t>
            </a:r>
            <a:r>
              <a:rPr lang="da-DK" baseline="0" dirty="0" err="1"/>
              <a:t>first</a:t>
            </a:r>
            <a:r>
              <a:rPr lang="da-DK" baseline="0" dirty="0"/>
              <a:t> and </a:t>
            </a:r>
            <a:r>
              <a:rPr lang="da-DK" baseline="0" dirty="0" err="1"/>
              <a:t>then</a:t>
            </a:r>
            <a:r>
              <a:rPr lang="da-DK" baseline="0" dirty="0"/>
              <a:t> Po.</a:t>
            </a:r>
          </a:p>
          <a:p>
            <a:r>
              <a:rPr lang="da-DK" baseline="0" dirty="0"/>
              <a:t>But Tinky Winky asks Po </a:t>
            </a:r>
            <a:r>
              <a:rPr lang="da-DK" baseline="0" dirty="0" err="1"/>
              <a:t>first</a:t>
            </a:r>
            <a:r>
              <a:rPr lang="da-DK" baseline="0" dirty="0"/>
              <a:t> and </a:t>
            </a:r>
            <a:r>
              <a:rPr lang="da-DK" baseline="0" dirty="0" err="1"/>
              <a:t>then</a:t>
            </a:r>
            <a:r>
              <a:rPr lang="da-DK" baseline="0" dirty="0"/>
              <a:t> Lala.</a:t>
            </a:r>
          </a:p>
          <a:p>
            <a:endParaRPr lang="da-DK" baseline="0" dirty="0"/>
          </a:p>
          <a:p>
            <a:r>
              <a:rPr lang="da-DK" baseline="0" dirty="0"/>
              <a:t>Uh-Oh! </a:t>
            </a:r>
            <a:r>
              <a:rPr lang="da-DK" baseline="0" dirty="0" err="1"/>
              <a:t>Deadlock</a:t>
            </a:r>
            <a:r>
              <a:rPr lang="da-DK" baseline="0" dirty="0"/>
              <a:t>!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53320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Dipsy </a:t>
            </a:r>
            <a:r>
              <a:rPr lang="da-DK" dirty="0" err="1"/>
              <a:t>wants</a:t>
            </a:r>
            <a:r>
              <a:rPr lang="da-DK" dirty="0"/>
              <a:t> to </a:t>
            </a:r>
            <a:r>
              <a:rPr lang="da-DK" dirty="0" err="1"/>
              <a:t>play</a:t>
            </a:r>
            <a:r>
              <a:rPr lang="da-DK" dirty="0"/>
              <a:t> with Lala and Po.</a:t>
            </a:r>
          </a:p>
          <a:p>
            <a:r>
              <a:rPr lang="da-DK" dirty="0"/>
              <a:t>So</a:t>
            </a:r>
            <a:r>
              <a:rPr lang="da-DK" baseline="0" dirty="0"/>
              <a:t> </a:t>
            </a:r>
            <a:r>
              <a:rPr lang="da-DK" baseline="0" dirty="0" err="1"/>
              <a:t>does</a:t>
            </a:r>
            <a:r>
              <a:rPr lang="da-DK" baseline="0" dirty="0"/>
              <a:t> Tinky Winky.</a:t>
            </a:r>
          </a:p>
          <a:p>
            <a:r>
              <a:rPr lang="da-DK" baseline="0" dirty="0"/>
              <a:t>Dipsy asks Lala </a:t>
            </a:r>
            <a:r>
              <a:rPr lang="da-DK" baseline="0" dirty="0" err="1"/>
              <a:t>first</a:t>
            </a:r>
            <a:r>
              <a:rPr lang="da-DK" baseline="0" dirty="0"/>
              <a:t> and </a:t>
            </a:r>
            <a:r>
              <a:rPr lang="da-DK" baseline="0" dirty="0" err="1"/>
              <a:t>then</a:t>
            </a:r>
            <a:r>
              <a:rPr lang="da-DK" baseline="0" dirty="0"/>
              <a:t> Po.</a:t>
            </a:r>
          </a:p>
          <a:p>
            <a:r>
              <a:rPr lang="da-DK" baseline="0" dirty="0"/>
              <a:t>But Tinky Winky asks Po </a:t>
            </a:r>
            <a:r>
              <a:rPr lang="da-DK" baseline="0" dirty="0" err="1"/>
              <a:t>first</a:t>
            </a:r>
            <a:r>
              <a:rPr lang="da-DK" baseline="0" dirty="0"/>
              <a:t> and </a:t>
            </a:r>
            <a:r>
              <a:rPr lang="da-DK" baseline="0" dirty="0" err="1"/>
              <a:t>then</a:t>
            </a:r>
            <a:r>
              <a:rPr lang="da-DK" baseline="0" dirty="0"/>
              <a:t> Lala.</a:t>
            </a:r>
          </a:p>
          <a:p>
            <a:endParaRPr lang="da-DK" baseline="0" dirty="0"/>
          </a:p>
          <a:p>
            <a:r>
              <a:rPr lang="da-DK" baseline="0" dirty="0"/>
              <a:t>Uh-Oh! </a:t>
            </a:r>
            <a:r>
              <a:rPr lang="da-DK" baseline="0" dirty="0" err="1"/>
              <a:t>Deadlock</a:t>
            </a:r>
            <a:r>
              <a:rPr lang="da-DK" baseline="0" dirty="0"/>
              <a:t>!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29469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326"/>
            <a:ext cx="12192000" cy="6858001"/>
          </a:xfrm>
          <a:prstGeom prst="rect">
            <a:avLst/>
          </a:prstGeom>
        </p:spPr>
      </p:pic>
      <p:sp>
        <p:nvSpPr>
          <p:cNvPr id="12" name="Text Placeholder 3"/>
          <p:cNvSpPr txBox="1">
            <a:spLocks noGrp="1"/>
          </p:cNvSpPr>
          <p:nvPr>
            <p:ph type="body" idx="4294967295" hasCustomPrompt="1"/>
          </p:nvPr>
        </p:nvSpPr>
        <p:spPr>
          <a:xfrm>
            <a:off x="985842" y="3715426"/>
            <a:ext cx="7161215" cy="1746083"/>
          </a:xfrm>
        </p:spPr>
        <p:txBody>
          <a:bodyPr/>
          <a:lstStyle>
            <a:lvl1pPr>
              <a:lnSpc>
                <a:spcPct val="101000"/>
              </a:lnSpc>
              <a:buNone/>
              <a:defRPr sz="270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/>
              <a:t>Subtitle</a:t>
            </a:r>
          </a:p>
        </p:txBody>
      </p:sp>
      <p:pic>
        <p:nvPicPr>
          <p:cNvPr id="13" name="Au 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2401" y="5997604"/>
            <a:ext cx="557564" cy="558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4" name="OFF_logo2Computed"/>
          <p:cNvSpPr txBox="1"/>
          <p:nvPr userDrawn="1"/>
        </p:nvSpPr>
        <p:spPr>
          <a:xfrm>
            <a:off x="971998" y="5997604"/>
            <a:ext cx="2350044" cy="6766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583204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600" b="0" i="0" u="none" strike="noStrike" kern="1200" cap="all" spc="40" baseline="0" dirty="0">
                <a:solidFill>
                  <a:srgbClr val="FFFFFF"/>
                </a:solidFill>
                <a:uFillTx/>
                <a:latin typeface="AU Passata Light" pitchFamily="34"/>
              </a:rPr>
              <a:t>Aarhus University School of Engineering</a:t>
            </a:r>
          </a:p>
        </p:txBody>
      </p:sp>
      <p:sp>
        <p:nvSpPr>
          <p:cNvPr id="16" name="OFF_logo1Computed"/>
          <p:cNvSpPr/>
          <p:nvPr userDrawn="1"/>
        </p:nvSpPr>
        <p:spPr>
          <a:xfrm>
            <a:off x="971998" y="5997604"/>
            <a:ext cx="64" cy="45111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309597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all" spc="0" baseline="0" dirty="0">
                <a:solidFill>
                  <a:srgbClr val="FFFFFF"/>
                </a:solidFill>
                <a:uFillTx/>
                <a:latin typeface="AU Passata" pitchFamily="34"/>
              </a:rPr>
              <a:t>Aarhus University</a:t>
            </a:r>
          </a:p>
        </p:txBody>
      </p:sp>
      <p:pic>
        <p:nvPicPr>
          <p:cNvPr id="18" name="SecondaryLogo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06002" y="5997604"/>
            <a:ext cx="1658236" cy="558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0" name="USR_Title"/>
          <p:cNvSpPr txBox="1"/>
          <p:nvPr userDrawn="1"/>
        </p:nvSpPr>
        <p:spPr>
          <a:xfrm>
            <a:off x="6240048" y="5997604"/>
            <a:ext cx="2982416" cy="68451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475204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00" b="0" i="0" u="none" strike="noStrike" kern="1200" cap="all" spc="0" baseline="0" dirty="0">
                <a:solidFill>
                  <a:srgbClr val="FFFFFF"/>
                </a:solidFill>
                <a:uFillTx/>
                <a:latin typeface="Gill Sans MT" panose="020B0502020104020203" pitchFamily="34" charset="0"/>
              </a:rPr>
              <a:t>Michael Loft</a:t>
            </a:r>
          </a:p>
          <a:p>
            <a: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00" b="0" i="0" u="none" strike="noStrike" kern="1200" cap="all" spc="0" baseline="0" dirty="0">
                <a:solidFill>
                  <a:srgbClr val="FFFFFF"/>
                </a:solidFill>
                <a:uFillTx/>
                <a:latin typeface="Gill Sans MT" panose="020B0502020104020203" pitchFamily="34" charset="0"/>
              </a:rPr>
              <a:t>ml@ase.au.dk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85842" y="1904999"/>
            <a:ext cx="9755188" cy="127433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2859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827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51538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71607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326"/>
            <a:ext cx="12192000" cy="6858001"/>
          </a:xfrm>
          <a:prstGeom prst="rect">
            <a:avLst/>
          </a:prstGeom>
        </p:spPr>
      </p:pic>
      <p:pic>
        <p:nvPicPr>
          <p:cNvPr id="8" name="Logo white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18266" y="2864714"/>
            <a:ext cx="2228401" cy="11169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LAN_AUWBreak"/>
          <p:cNvSpPr/>
          <p:nvPr userDrawn="1"/>
        </p:nvSpPr>
        <p:spPr>
          <a:xfrm>
            <a:off x="6022613" y="2804400"/>
            <a:ext cx="64" cy="75757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183602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000" b="0" i="0" u="none" strike="noStrike" kern="1200" cap="all" spc="0" baseline="0" dirty="0">
                <a:solidFill>
                  <a:srgbClr val="FFFFFF"/>
                </a:solidFill>
                <a:uFillTx/>
                <a:latin typeface="AU Passata" pitchFamily="34"/>
              </a:rPr>
              <a:t>Aarhus University</a:t>
            </a:r>
          </a:p>
        </p:txBody>
      </p:sp>
    </p:spTree>
    <p:extLst>
      <p:ext uri="{BB962C8B-B14F-4D97-AF65-F5344CB8AC3E}">
        <p14:creationId xmlns:p14="http://schemas.microsoft.com/office/powerpoint/2010/main" val="354775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335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026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439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847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5350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80572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3923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13983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11965"/>
            <a:ext cx="10515600" cy="4864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4DCDB-1FCD-41A5-91F9-4E118556DFCB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8803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29554/whats-the-difference-between-invoke-and-begininvoke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componentmodel.backgroundworker?view=netframework-4.7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project.com/Articles/841751/MultiThreading-Using-a-Background-Worker-Csharp?msg=4950583#xx4950583xx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componentmodel.backgroundworker.dowork?view=netframework-4.7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componentmodel.backgroundworker.runworkerasync?view=netframework-4.7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componentmodel.backgroundworker.progresschanged?view=netframework-4.7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componentmodel.backgroundworker.progresschanged?view=netframework-4.7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componentmodel.backgroundworker.runworkercompleted?view=netframework-4.7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componentmodel.backgroundworker.runworkercompleted?view=netframework-4.7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://funjester.com/assets/images/decals/skulls%20skeleton/skulls%20skeletons004.jpg" TargetMode="External"/><Relationship Id="rId3" Type="http://schemas.openxmlformats.org/officeDocument/2006/relationships/hyperlink" Target="https://images6.moneysavingexpert.com/images/reclaim-packaged-accounts-04.png" TargetMode="External"/><Relationship Id="rId7" Type="http://schemas.openxmlformats.org/officeDocument/2006/relationships/hyperlink" Target="https://vignette.wikia.nocookie.net/telletubbies/images/5/5d/Pic-meet-char-po.jpg/revision/latest?cb=20160303152950" TargetMode="External"/><Relationship Id="rId2" Type="http://schemas.openxmlformats.org/officeDocument/2006/relationships/hyperlink" Target="https://i5.walmartimages.com/asr/5bf8c70c-c0f4-46c8-8de2-d14417c3dcdb_2.a974142a063bb1f235f672f9a68eeb10.jpe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vignette.wikia.nocookie.net/telletubbies/images/e/e5/Tinky_Winky.jpg/revision/latest/scale-to-width-down/180?cb=20111116163749" TargetMode="External"/><Relationship Id="rId5" Type="http://schemas.openxmlformats.org/officeDocument/2006/relationships/hyperlink" Target="https://vignette.wikia.nocookie.net/telletubbies/images/3/35/Url.jpg/revision/latest/scale-to-width-down/200?cb=20120211023613" TargetMode="External"/><Relationship Id="rId10" Type="http://schemas.openxmlformats.org/officeDocument/2006/relationships/hyperlink" Target="http://wjreviews.com/reviews-cta/bonus.png" TargetMode="External"/><Relationship Id="rId4" Type="http://schemas.openxmlformats.org/officeDocument/2006/relationships/hyperlink" Target="https://vignette.wikia.nocookie.net/telletubbies/images/b/b9/Laa_Laa.jpg/revision/latest?cb=20130707175328" TargetMode="External"/><Relationship Id="rId9" Type="http://schemas.openxmlformats.org/officeDocument/2006/relationships/hyperlink" Target="http://stockmedia.cc/computing_technology/slides/DSD_8790.jpg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/>
              <a:t>Thread </a:t>
            </a:r>
            <a:r>
              <a:rPr lang="da-DK" dirty="0" err="1"/>
              <a:t>synchronization</a:t>
            </a:r>
            <a:endParaRPr lang="da-DK" dirty="0"/>
          </a:p>
          <a:p>
            <a:r>
              <a:rPr lang="da-DK" dirty="0"/>
              <a:t>pt 1</a:t>
            </a:r>
          </a:p>
        </p:txBody>
      </p:sp>
      <p:pic>
        <p:nvPicPr>
          <p:cNvPr id="1026" name="Picture 2" descr="synchronized swimming - XciteFun.net">
            <a:extLst>
              <a:ext uri="{FF2B5EF4-FFF2-40B4-BE49-F238E27FC236}">
                <a16:creationId xmlns:a16="http://schemas.microsoft.com/office/drawing/2014/main" id="{0A49A07E-A1FC-E726-8DA6-63A876672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349" y="2711885"/>
            <a:ext cx="5890809" cy="336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699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Exclusive locking using lock()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1965"/>
            <a:ext cx="4319137" cy="486499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The C#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lock()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/>
              <a:t>statement is shorthand for using monitors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Best practice is to create a lock object.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lock on any object, including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prstClr val="black"/>
                </a:solidFill>
              </a:rPr>
              <a:t>, but then others can lock on the same object as well and prevent concurrency. So don’t do that!</a:t>
            </a:r>
            <a:endParaRPr lang="da-DK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9BC3-12EB-4A5F-A8FA-A042377AC44D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896212" y="1127802"/>
            <a:ext cx="4368418" cy="5262979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defTabSz="282575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defTabSz="282575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defTabSz="282575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defTabSz="282575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defTabSz="282575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defTabSz="282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defTabSz="282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defTabSz="282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defTabSz="282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class 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Counter</a:t>
            </a:r>
            <a:endParaRPr lang="da-DK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private 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c1 = 0;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private 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myLock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new 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endParaRPr lang="da-DK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public 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Increment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lock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myLock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c1 = c1 + 1;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endParaRPr lang="da-DK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public 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Count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</a:t>
            </a:r>
            <a:endParaRPr lang="da-DK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lock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myLock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return c1;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230625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err="1"/>
              <a:t>Deadlock</a:t>
            </a:r>
            <a:endParaRPr lang="da-DK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984" y="1673204"/>
            <a:ext cx="4602033" cy="4141830"/>
          </a:xfrm>
        </p:spPr>
      </p:pic>
    </p:spTree>
    <p:extLst>
      <p:ext uri="{BB962C8B-B14F-4D97-AF65-F5344CB8AC3E}">
        <p14:creationId xmlns:p14="http://schemas.microsoft.com/office/powerpoint/2010/main" val="3054536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950" y="4099719"/>
            <a:ext cx="1993900" cy="150336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/>
              <a:t>Tinky</a:t>
            </a:r>
            <a:r>
              <a:rPr lang="en-US" dirty="0"/>
              <a:t> </a:t>
            </a:r>
            <a:r>
              <a:rPr lang="en-US" dirty="0" err="1"/>
              <a:t>Winky</a:t>
            </a:r>
            <a:endParaRPr lang="da-DK" dirty="0"/>
          </a:p>
        </p:txBody>
      </p:sp>
      <p:pic>
        <p:nvPicPr>
          <p:cNvPr id="4" name="Content Placeholder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369" y="1444752"/>
            <a:ext cx="1193863" cy="21122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4118" y="1555311"/>
            <a:ext cx="873065" cy="1996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224" y="1218919"/>
            <a:ext cx="1184930" cy="23817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767" y="1105232"/>
            <a:ext cx="1416942" cy="2495393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418739" y="4150519"/>
            <a:ext cx="1993900" cy="1503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/>
              <a:t>Dipsy</a:t>
            </a:r>
            <a:endParaRPr lang="da-DK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613700" y="4150519"/>
            <a:ext cx="1993900" cy="1503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Po</a:t>
            </a:r>
            <a:endParaRPr lang="da-DK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453350" y="4150519"/>
            <a:ext cx="1993900" cy="1503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/>
              <a:t>Laa-Laa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61921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The </a:t>
            </a:r>
            <a:r>
              <a:rPr lang="da-DK" dirty="0" err="1"/>
              <a:t>tubbies</a:t>
            </a:r>
            <a:r>
              <a:rPr lang="da-DK" dirty="0"/>
              <a:t> </a:t>
            </a:r>
            <a:r>
              <a:rPr lang="da-DK" dirty="0" err="1"/>
              <a:t>wants</a:t>
            </a:r>
            <a:r>
              <a:rPr lang="da-DK" dirty="0"/>
              <a:t> to </a:t>
            </a:r>
            <a:r>
              <a:rPr lang="da-DK" dirty="0" err="1"/>
              <a:t>play</a:t>
            </a:r>
            <a:endParaRPr lang="da-DK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662" y="1735240"/>
            <a:ext cx="1193863" cy="2112218"/>
          </a:xfrm>
        </p:spPr>
      </p:pic>
      <p:sp>
        <p:nvSpPr>
          <p:cNvPr id="4" name="Down Arrow 3"/>
          <p:cNvSpPr/>
          <p:nvPr/>
        </p:nvSpPr>
        <p:spPr>
          <a:xfrm>
            <a:off x="1903380" y="1786336"/>
            <a:ext cx="350196" cy="4134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TextBox 4"/>
          <p:cNvSpPr txBox="1"/>
          <p:nvPr/>
        </p:nvSpPr>
        <p:spPr>
          <a:xfrm>
            <a:off x="1606686" y="1496791"/>
            <a:ext cx="943583" cy="29555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85000" lnSpcReduction="20000"/>
          </a:bodyPr>
          <a:lstStyle/>
          <a:p>
            <a:r>
              <a:rPr lang="da-DK" dirty="0">
                <a:latin typeface="Gill Sans MT" panose="020B0502020104020203" pitchFamily="34" charset="0"/>
              </a:rPr>
              <a:t>Thread A</a:t>
            </a:r>
          </a:p>
        </p:txBody>
      </p:sp>
      <p:sp>
        <p:nvSpPr>
          <p:cNvPr id="6" name="Down Arrow 5"/>
          <p:cNvSpPr/>
          <p:nvPr/>
        </p:nvSpPr>
        <p:spPr>
          <a:xfrm>
            <a:off x="9896283" y="1780330"/>
            <a:ext cx="350196" cy="4134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TextBox 6"/>
          <p:cNvSpPr txBox="1"/>
          <p:nvPr/>
        </p:nvSpPr>
        <p:spPr>
          <a:xfrm>
            <a:off x="9599589" y="1490785"/>
            <a:ext cx="943583" cy="29555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85000" lnSpcReduction="20000"/>
          </a:bodyPr>
          <a:lstStyle/>
          <a:p>
            <a:r>
              <a:rPr lang="da-DK" dirty="0">
                <a:latin typeface="Gill Sans MT" panose="020B0502020104020203" pitchFamily="34" charset="0"/>
              </a:rPr>
              <a:t>Thread B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086" y="3471564"/>
            <a:ext cx="873065" cy="199660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rot="1471569">
            <a:off x="2225935" y="2482180"/>
            <a:ext cx="2713085" cy="26765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TextBox 10"/>
          <p:cNvSpPr txBox="1"/>
          <p:nvPr/>
        </p:nvSpPr>
        <p:spPr>
          <a:xfrm rot="1272739">
            <a:off x="3010248" y="2263428"/>
            <a:ext cx="1040860" cy="17003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da-DK" sz="1600" dirty="0">
                <a:latin typeface="Gill Sans MT" panose="020B0502020104020203" pitchFamily="34" charset="0"/>
              </a:rPr>
              <a:t>Lock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292780" y="4916049"/>
            <a:ext cx="3840306" cy="26765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TextBox 12"/>
          <p:cNvSpPr txBox="1"/>
          <p:nvPr/>
        </p:nvSpPr>
        <p:spPr>
          <a:xfrm>
            <a:off x="3347474" y="4746016"/>
            <a:ext cx="1040860" cy="17003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da-DK" sz="1600" dirty="0">
                <a:latin typeface="Gill Sans MT" panose="020B0502020104020203" pitchFamily="34" charset="0"/>
              </a:rPr>
              <a:t>Lock</a:t>
            </a:r>
          </a:p>
        </p:txBody>
      </p:sp>
      <p:sp>
        <p:nvSpPr>
          <p:cNvPr id="14" name="Right Arrow 13"/>
          <p:cNvSpPr/>
          <p:nvPr/>
        </p:nvSpPr>
        <p:spPr>
          <a:xfrm rot="9091804">
            <a:off x="6934459" y="3373639"/>
            <a:ext cx="3157891" cy="26765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TextBox 14"/>
          <p:cNvSpPr txBox="1"/>
          <p:nvPr/>
        </p:nvSpPr>
        <p:spPr>
          <a:xfrm rot="19788647">
            <a:off x="8019976" y="3112919"/>
            <a:ext cx="1040860" cy="17003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da-DK" sz="1600" dirty="0">
                <a:latin typeface="Gill Sans MT" panose="020B0502020104020203" pitchFamily="34" charset="0"/>
              </a:rPr>
              <a:t>Lock</a:t>
            </a:r>
          </a:p>
        </p:txBody>
      </p:sp>
      <p:sp>
        <p:nvSpPr>
          <p:cNvPr id="16" name="Right Arrow 15"/>
          <p:cNvSpPr/>
          <p:nvPr/>
        </p:nvSpPr>
        <p:spPr>
          <a:xfrm rot="11902572">
            <a:off x="5769804" y="3673027"/>
            <a:ext cx="4261868" cy="26765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TextBox 16"/>
          <p:cNvSpPr txBox="1"/>
          <p:nvPr/>
        </p:nvSpPr>
        <p:spPr>
          <a:xfrm rot="1076086">
            <a:off x="8923449" y="3978797"/>
            <a:ext cx="1040860" cy="17003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da-DK" sz="1600" dirty="0">
                <a:latin typeface="Gill Sans MT" panose="020B0502020104020203" pitchFamily="34" charset="0"/>
              </a:rPr>
              <a:t>Lock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04" y="1079766"/>
            <a:ext cx="1184930" cy="238170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8251" y="1053199"/>
            <a:ext cx="1416942" cy="249539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887821" y="1075108"/>
            <a:ext cx="4416358" cy="85603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da-DK" sz="3200" dirty="0"/>
              <a:t>Uh-Oh! </a:t>
            </a:r>
            <a:r>
              <a:rPr lang="da-DK" sz="3200" dirty="0" err="1"/>
              <a:t>Deadlock</a:t>
            </a:r>
            <a:r>
              <a:rPr lang="da-DK" sz="3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0079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a-DK" dirty="0" err="1"/>
              <a:t>Always</a:t>
            </a:r>
            <a:r>
              <a:rPr lang="da-DK" dirty="0"/>
              <a:t> </a:t>
            </a:r>
            <a:r>
              <a:rPr lang="da-DK" dirty="0" err="1"/>
              <a:t>aquire</a:t>
            </a:r>
            <a:r>
              <a:rPr lang="da-DK" dirty="0"/>
              <a:t> </a:t>
            </a:r>
            <a:r>
              <a:rPr lang="da-DK" dirty="0" err="1"/>
              <a:t>resources</a:t>
            </a:r>
            <a:r>
              <a:rPr lang="da-DK" dirty="0"/>
              <a:t> in the same </a:t>
            </a:r>
            <a:r>
              <a:rPr lang="da-DK" dirty="0" err="1"/>
              <a:t>order</a:t>
            </a:r>
            <a:endParaRPr lang="da-DK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662" y="1735240"/>
            <a:ext cx="1193863" cy="2112218"/>
          </a:xfrm>
        </p:spPr>
      </p:pic>
      <p:sp>
        <p:nvSpPr>
          <p:cNvPr id="4" name="Down Arrow 3"/>
          <p:cNvSpPr/>
          <p:nvPr/>
        </p:nvSpPr>
        <p:spPr>
          <a:xfrm>
            <a:off x="1903380" y="1786336"/>
            <a:ext cx="350196" cy="4134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TextBox 4"/>
          <p:cNvSpPr txBox="1"/>
          <p:nvPr/>
        </p:nvSpPr>
        <p:spPr>
          <a:xfrm>
            <a:off x="1606686" y="1496791"/>
            <a:ext cx="943583" cy="29555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85000" lnSpcReduction="20000"/>
          </a:bodyPr>
          <a:lstStyle/>
          <a:p>
            <a:r>
              <a:rPr lang="da-DK" dirty="0">
                <a:latin typeface="Gill Sans MT" panose="020B0502020104020203" pitchFamily="34" charset="0"/>
              </a:rPr>
              <a:t>Thread A</a:t>
            </a:r>
          </a:p>
        </p:txBody>
      </p:sp>
      <p:sp>
        <p:nvSpPr>
          <p:cNvPr id="6" name="Down Arrow 5"/>
          <p:cNvSpPr/>
          <p:nvPr/>
        </p:nvSpPr>
        <p:spPr>
          <a:xfrm>
            <a:off x="9896283" y="1780330"/>
            <a:ext cx="350196" cy="4134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TextBox 6"/>
          <p:cNvSpPr txBox="1"/>
          <p:nvPr/>
        </p:nvSpPr>
        <p:spPr>
          <a:xfrm>
            <a:off x="9599589" y="1490785"/>
            <a:ext cx="943583" cy="29555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85000" lnSpcReduction="20000"/>
          </a:bodyPr>
          <a:lstStyle/>
          <a:p>
            <a:r>
              <a:rPr lang="da-DK" dirty="0">
                <a:latin typeface="Gill Sans MT" panose="020B0502020104020203" pitchFamily="34" charset="0"/>
              </a:rPr>
              <a:t>Thread B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086" y="3471564"/>
            <a:ext cx="873065" cy="199660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rot="1471569">
            <a:off x="2225935" y="2482180"/>
            <a:ext cx="2713085" cy="26765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TextBox 10"/>
          <p:cNvSpPr txBox="1"/>
          <p:nvPr/>
        </p:nvSpPr>
        <p:spPr>
          <a:xfrm rot="1272739">
            <a:off x="3010248" y="2263428"/>
            <a:ext cx="1040860" cy="17003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da-DK" sz="1600" dirty="0">
                <a:latin typeface="Gill Sans MT" panose="020B0502020104020203" pitchFamily="34" charset="0"/>
              </a:rPr>
              <a:t>Lock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292780" y="4916049"/>
            <a:ext cx="3840306" cy="26765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TextBox 12"/>
          <p:cNvSpPr txBox="1"/>
          <p:nvPr/>
        </p:nvSpPr>
        <p:spPr>
          <a:xfrm>
            <a:off x="3347474" y="4746016"/>
            <a:ext cx="1040860" cy="17003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da-DK" sz="1600" dirty="0">
                <a:latin typeface="Gill Sans MT" panose="020B0502020104020203" pitchFamily="34" charset="0"/>
              </a:rPr>
              <a:t>Lock</a:t>
            </a:r>
          </a:p>
        </p:txBody>
      </p:sp>
      <p:sp>
        <p:nvSpPr>
          <p:cNvPr id="14" name="Right Arrow 13"/>
          <p:cNvSpPr/>
          <p:nvPr/>
        </p:nvSpPr>
        <p:spPr>
          <a:xfrm rot="10181768">
            <a:off x="6192873" y="2424439"/>
            <a:ext cx="3549376" cy="26765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TextBox 14"/>
          <p:cNvSpPr txBox="1"/>
          <p:nvPr/>
        </p:nvSpPr>
        <p:spPr>
          <a:xfrm rot="20750691">
            <a:off x="7651167" y="2215878"/>
            <a:ext cx="1040860" cy="17003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da-DK" sz="1600" dirty="0">
                <a:latin typeface="Gill Sans MT" panose="020B0502020104020203" pitchFamily="34" charset="0"/>
              </a:rPr>
              <a:t>Lock</a:t>
            </a:r>
          </a:p>
        </p:txBody>
      </p:sp>
      <p:sp>
        <p:nvSpPr>
          <p:cNvPr id="16" name="Right Arrow 15"/>
          <p:cNvSpPr/>
          <p:nvPr/>
        </p:nvSpPr>
        <p:spPr>
          <a:xfrm rot="9827688">
            <a:off x="7184165" y="4460675"/>
            <a:ext cx="2442002" cy="26765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TextBox 16"/>
          <p:cNvSpPr txBox="1"/>
          <p:nvPr/>
        </p:nvSpPr>
        <p:spPr>
          <a:xfrm rot="20619831">
            <a:off x="8201455" y="4189791"/>
            <a:ext cx="1040860" cy="17003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da-DK" sz="1600" dirty="0">
                <a:latin typeface="Gill Sans MT" panose="020B0502020104020203" pitchFamily="34" charset="0"/>
              </a:rPr>
              <a:t>Lock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04" y="1079766"/>
            <a:ext cx="1184930" cy="238170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8251" y="1053199"/>
            <a:ext cx="1416942" cy="249539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887821" y="1075108"/>
            <a:ext cx="4416358" cy="85603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da-DK" sz="3200" dirty="0"/>
              <a:t>Tinky Winky must </a:t>
            </a:r>
            <a:r>
              <a:rPr lang="da-DK" sz="3200" dirty="0" err="1"/>
              <a:t>wait</a:t>
            </a: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109608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/>
      <p:bldP spid="11" grpId="1"/>
      <p:bldP spid="12" grpId="0" animBg="1"/>
      <p:bldP spid="12" grpId="1" animBg="1"/>
      <p:bldP spid="13" grpId="0"/>
      <p:bldP spid="13" grpId="1"/>
      <p:bldP spid="14" grpId="0" animBg="1"/>
      <p:bldP spid="14" grpId="1" animBg="1"/>
      <p:bldP spid="15" grpId="0"/>
      <p:bldP spid="15" grpId="1"/>
      <p:bldP spid="16" grpId="0" animBg="1"/>
      <p:bldP spid="16" grpId="1" animBg="1"/>
      <p:bldP spid="17" grpId="0"/>
      <p:bldP spid="17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465" y="-758636"/>
            <a:ext cx="12604930" cy="8375272"/>
          </a:xfrm>
          <a:prstGeom prst="rect">
            <a:avLst/>
          </a:prstGeom>
          <a:solidFill>
            <a:schemeClr val="tx1">
              <a:alpha val="43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a-DK" sz="5400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Your</a:t>
            </a:r>
            <a:r>
              <a:rPr lang="da-DK" sz="5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5400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turn</a:t>
            </a:r>
            <a:endParaRPr lang="da-DK" sz="5400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da-DK" sz="60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Solve</a:t>
            </a:r>
            <a:r>
              <a:rPr lang="da-DK" sz="60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60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exercises</a:t>
            </a:r>
            <a:r>
              <a:rPr lang="da-DK" sz="60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2 and 3</a:t>
            </a:r>
          </a:p>
          <a:p>
            <a:pPr marL="0" indent="0" algn="ctr">
              <a:buNone/>
            </a:pPr>
            <a:endParaRPr lang="da-DK" sz="6000" b="1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da-DK" sz="48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and </a:t>
            </a:r>
            <a:r>
              <a:rPr lang="da-DK" sz="48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when</a:t>
            </a:r>
            <a:r>
              <a:rPr lang="da-DK" sz="48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done, jump to the </a:t>
            </a:r>
            <a:r>
              <a:rPr lang="da-DK" sz="48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advanced</a:t>
            </a:r>
            <a:r>
              <a:rPr lang="da-DK" sz="48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48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exercises</a:t>
            </a:r>
            <a:endParaRPr lang="da-DK" sz="4800" b="1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925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Threads and WPF GUI’s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4064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a-DK" dirty="0" err="1"/>
              <a:t>Threading</a:t>
            </a:r>
            <a:r>
              <a:rPr lang="da-DK" dirty="0"/>
              <a:t> in Windows Forms</a:t>
            </a:r>
            <a:br>
              <a:rPr lang="da-DK" dirty="0"/>
            </a:b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a-DK" sz="32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127" y="646252"/>
            <a:ext cx="8759188" cy="548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457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/>
              <a:t>Updating</a:t>
            </a:r>
            <a:r>
              <a:rPr lang="da-DK" dirty="0"/>
              <a:t> Windows </a:t>
            </a:r>
            <a:r>
              <a:rPr lang="da-DK" dirty="0" err="1"/>
              <a:t>GUI’s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Windows WPF Controls (all the GUI elements)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b="1" dirty="0"/>
              <a:t>not</a:t>
            </a:r>
            <a:r>
              <a:rPr lang="da-DK" dirty="0"/>
              <a:t> </a:t>
            </a:r>
            <a:r>
              <a:rPr lang="da-DK" dirty="0" err="1"/>
              <a:t>thread</a:t>
            </a:r>
            <a:r>
              <a:rPr lang="da-DK" dirty="0"/>
              <a:t> </a:t>
            </a:r>
            <a:r>
              <a:rPr lang="da-DK" dirty="0" err="1"/>
              <a:t>safe</a:t>
            </a:r>
            <a:r>
              <a:rPr lang="da-DK" dirty="0"/>
              <a:t>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err="1"/>
              <a:t>Only</a:t>
            </a:r>
            <a:r>
              <a:rPr lang="da-DK" dirty="0"/>
              <a:t> the GUI </a:t>
            </a:r>
            <a:r>
              <a:rPr lang="da-DK" dirty="0" err="1"/>
              <a:t>update</a:t>
            </a:r>
            <a:r>
              <a:rPr lang="da-DK" dirty="0"/>
              <a:t> </a:t>
            </a:r>
            <a:r>
              <a:rPr lang="da-DK" dirty="0" err="1"/>
              <a:t>thread</a:t>
            </a:r>
            <a:r>
              <a:rPr lang="da-DK" dirty="0"/>
              <a:t> (the </a:t>
            </a:r>
            <a:r>
              <a:rPr lang="da-DK" dirty="0" err="1"/>
              <a:t>Dispatcher</a:t>
            </a:r>
            <a:r>
              <a:rPr lang="da-DK" dirty="0"/>
              <a:t> </a:t>
            </a:r>
            <a:r>
              <a:rPr lang="da-DK" dirty="0" err="1"/>
              <a:t>thread</a:t>
            </a:r>
            <a:r>
              <a:rPr lang="da-DK" dirty="0"/>
              <a:t>) is </a:t>
            </a:r>
            <a:r>
              <a:rPr lang="da-DK" dirty="0" err="1"/>
              <a:t>allowed</a:t>
            </a:r>
            <a:r>
              <a:rPr lang="da-DK" dirty="0"/>
              <a:t> to </a:t>
            </a:r>
            <a:r>
              <a:rPr lang="da-DK" dirty="0" err="1"/>
              <a:t>modify</a:t>
            </a:r>
            <a:r>
              <a:rPr lang="da-DK" dirty="0"/>
              <a:t> GUI elements.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If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want</a:t>
            </a:r>
            <a:r>
              <a:rPr lang="da-DK" dirty="0"/>
              <a:t> </a:t>
            </a:r>
            <a:r>
              <a:rPr lang="da-DK" dirty="0" err="1"/>
              <a:t>something</a:t>
            </a:r>
            <a:r>
              <a:rPr lang="da-DK" dirty="0"/>
              <a:t> to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updated</a:t>
            </a:r>
            <a:r>
              <a:rPr lang="da-DK" dirty="0"/>
              <a:t> from </a:t>
            </a:r>
            <a:r>
              <a:rPr lang="da-DK" dirty="0" err="1"/>
              <a:t>another</a:t>
            </a:r>
            <a:r>
              <a:rPr lang="da-DK" dirty="0"/>
              <a:t> </a:t>
            </a:r>
            <a:r>
              <a:rPr lang="da-DK" dirty="0" err="1"/>
              <a:t>thread</a:t>
            </a:r>
            <a:r>
              <a:rPr lang="da-DK" dirty="0"/>
              <a:t>, </a:t>
            </a:r>
            <a:r>
              <a:rPr lang="da-DK" dirty="0" err="1"/>
              <a:t>we</a:t>
            </a:r>
            <a:r>
              <a:rPr lang="da-DK" dirty="0"/>
              <a:t> must </a:t>
            </a:r>
            <a:r>
              <a:rPr lang="da-DK" dirty="0" err="1"/>
              <a:t>tell</a:t>
            </a:r>
            <a:r>
              <a:rPr lang="da-DK" dirty="0"/>
              <a:t> the </a:t>
            </a:r>
            <a:r>
              <a:rPr lang="da-DK" dirty="0" err="1"/>
              <a:t>Dispatcher</a:t>
            </a:r>
            <a:r>
              <a:rPr lang="da-DK" dirty="0"/>
              <a:t> </a:t>
            </a:r>
            <a:r>
              <a:rPr lang="da-DK" dirty="0" err="1"/>
              <a:t>thread</a:t>
            </a:r>
            <a:r>
              <a:rPr lang="da-DK" dirty="0"/>
              <a:t> to do so.</a:t>
            </a:r>
          </a:p>
        </p:txBody>
      </p:sp>
    </p:spTree>
    <p:extLst>
      <p:ext uri="{BB962C8B-B14F-4D97-AF65-F5344CB8AC3E}">
        <p14:creationId xmlns:p14="http://schemas.microsoft.com/office/powerpoint/2010/main" val="2025148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Two</a:t>
            </a:r>
            <a:r>
              <a:rPr lang="da-DK" dirty="0"/>
              <a:t> </a:t>
            </a:r>
            <a:r>
              <a:rPr lang="da-DK" dirty="0" err="1"/>
              <a:t>ways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err="1"/>
              <a:t>System.Threading.Thread</a:t>
            </a:r>
            <a:endParaRPr lang="da-DK" dirty="0"/>
          </a:p>
          <a:p>
            <a:pPr marL="457200" lvl="1" indent="0">
              <a:buNone/>
            </a:pPr>
            <a:r>
              <a:rPr lang="da-DK" dirty="0" err="1"/>
              <a:t>Create</a:t>
            </a:r>
            <a:r>
              <a:rPr lang="da-DK" dirty="0"/>
              <a:t> a </a:t>
            </a:r>
            <a:r>
              <a:rPr lang="da-DK" dirty="0" err="1"/>
              <a:t>thread</a:t>
            </a:r>
            <a:r>
              <a:rPr lang="da-DK" dirty="0"/>
              <a:t> from the </a:t>
            </a:r>
            <a:r>
              <a:rPr lang="da-DK" dirty="0" err="1"/>
              <a:t>main</a:t>
            </a:r>
            <a:r>
              <a:rPr lang="da-DK" dirty="0"/>
              <a:t> program.</a:t>
            </a:r>
          </a:p>
          <a:p>
            <a:pPr marL="457200" lvl="1" indent="0">
              <a:buNone/>
            </a:pPr>
            <a:r>
              <a:rPr lang="da-DK" dirty="0"/>
              <a:t>The </a:t>
            </a:r>
            <a:r>
              <a:rPr lang="da-DK" dirty="0" err="1"/>
              <a:t>thread</a:t>
            </a:r>
            <a:r>
              <a:rPr lang="da-DK" dirty="0"/>
              <a:t> </a:t>
            </a:r>
            <a:r>
              <a:rPr lang="da-DK" dirty="0" err="1"/>
              <a:t>keeps</a:t>
            </a:r>
            <a:r>
              <a:rPr lang="da-DK" dirty="0"/>
              <a:t> </a:t>
            </a:r>
            <a:r>
              <a:rPr lang="da-DK" dirty="0" err="1"/>
              <a:t>running</a:t>
            </a:r>
            <a:r>
              <a:rPr lang="da-DK" dirty="0"/>
              <a:t>, </a:t>
            </a:r>
            <a:r>
              <a:rPr lang="da-DK" dirty="0" err="1"/>
              <a:t>until</a:t>
            </a:r>
            <a:r>
              <a:rPr lang="da-DK" dirty="0"/>
              <a:t> </a:t>
            </a:r>
            <a:r>
              <a:rPr lang="da-DK" dirty="0" err="1"/>
              <a:t>stopped</a:t>
            </a:r>
            <a:r>
              <a:rPr lang="da-DK" dirty="0"/>
              <a:t> by </a:t>
            </a:r>
            <a:r>
              <a:rPr lang="da-DK" dirty="0" err="1"/>
              <a:t>some</a:t>
            </a:r>
            <a:r>
              <a:rPr lang="da-DK" dirty="0"/>
              <a:t> of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.</a:t>
            </a:r>
          </a:p>
          <a:p>
            <a:pPr marL="457200" lvl="1" indent="0">
              <a:buNone/>
            </a:pPr>
            <a:r>
              <a:rPr lang="da-DK" dirty="0"/>
              <a:t>Update the UI with the ”</a:t>
            </a:r>
            <a:r>
              <a:rPr lang="da-DK" dirty="0" err="1"/>
              <a:t>Invoke</a:t>
            </a:r>
            <a:r>
              <a:rPr lang="da-DK" dirty="0"/>
              <a:t>” </a:t>
            </a:r>
            <a:r>
              <a:rPr lang="da-DK" dirty="0" err="1"/>
              <a:t>methods</a:t>
            </a:r>
            <a:r>
              <a:rPr lang="da-DK" dirty="0"/>
              <a:t>.</a:t>
            </a:r>
          </a:p>
          <a:p>
            <a:pPr marL="457200" lvl="1" indent="0">
              <a:buNone/>
            </a:pPr>
            <a:endParaRPr lang="da-DK" dirty="0"/>
          </a:p>
          <a:p>
            <a:pPr marL="457200" lvl="1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err="1"/>
              <a:t>System.ComponentModel.BackgroundWorker</a:t>
            </a:r>
            <a:endParaRPr lang="da-DK" dirty="0"/>
          </a:p>
          <a:p>
            <a:pPr marL="457200" lvl="1" indent="0">
              <a:buNone/>
            </a:pPr>
            <a:r>
              <a:rPr lang="da-DK" dirty="0" err="1"/>
              <a:t>Initiate</a:t>
            </a:r>
            <a:r>
              <a:rPr lang="da-DK" dirty="0"/>
              <a:t> a </a:t>
            </a:r>
            <a:r>
              <a:rPr lang="da-DK" dirty="0" err="1"/>
              <a:t>background</a:t>
            </a:r>
            <a:r>
              <a:rPr lang="da-DK" dirty="0"/>
              <a:t> </a:t>
            </a:r>
            <a:r>
              <a:rPr lang="da-DK" dirty="0" err="1"/>
              <a:t>thread</a:t>
            </a:r>
            <a:r>
              <a:rPr lang="da-DK" dirty="0"/>
              <a:t> from the UI.</a:t>
            </a:r>
          </a:p>
          <a:p>
            <a:pPr marL="457200" lvl="1" indent="0">
              <a:buNone/>
            </a:pPr>
            <a:r>
              <a:rPr lang="da-DK" dirty="0"/>
              <a:t>Do </a:t>
            </a:r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work</a:t>
            </a:r>
            <a:r>
              <a:rPr lang="da-DK" dirty="0"/>
              <a:t> and </a:t>
            </a:r>
            <a:r>
              <a:rPr lang="da-DK" dirty="0" err="1"/>
              <a:t>then</a:t>
            </a:r>
            <a:r>
              <a:rPr lang="da-DK" dirty="0"/>
              <a:t> the </a:t>
            </a:r>
            <a:r>
              <a:rPr lang="da-DK" dirty="0" err="1"/>
              <a:t>thread</a:t>
            </a:r>
            <a:r>
              <a:rPr lang="da-DK" dirty="0"/>
              <a:t> stops.</a:t>
            </a:r>
          </a:p>
          <a:p>
            <a:pPr marL="0" indent="0">
              <a:buNone/>
            </a:pPr>
            <a:endParaRPr lang="da-DK" dirty="0"/>
          </a:p>
          <a:p>
            <a:pPr marL="457200" lvl="1" indent="0">
              <a:buNone/>
            </a:pPr>
            <a:endParaRPr lang="da-DK" dirty="0"/>
          </a:p>
          <a:p>
            <a:pPr marL="457200" lvl="1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06549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465" y="-758636"/>
            <a:ext cx="12604930" cy="8375272"/>
          </a:xfrm>
          <a:prstGeom prst="rect">
            <a:avLst/>
          </a:prstGeom>
          <a:solidFill>
            <a:schemeClr val="tx1">
              <a:alpha val="43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a-DK" sz="5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But </a:t>
            </a:r>
            <a:r>
              <a:rPr lang="da-DK" sz="5400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first</a:t>
            </a:r>
            <a:r>
              <a:rPr lang="da-DK" sz="5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da-DK" sz="60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Solve</a:t>
            </a:r>
            <a:r>
              <a:rPr lang="da-DK" sz="60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60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exercise</a:t>
            </a:r>
            <a:r>
              <a:rPr lang="da-DK" sz="60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1</a:t>
            </a:r>
          </a:p>
          <a:p>
            <a:pPr marL="0" indent="0" algn="ctr">
              <a:buNone/>
            </a:pPr>
            <a:r>
              <a:rPr lang="da-DK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and </a:t>
            </a:r>
            <a:r>
              <a:rPr lang="da-DK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when</a:t>
            </a:r>
            <a:r>
              <a:rPr lang="da-DK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done, skip </a:t>
            </a:r>
            <a:r>
              <a:rPr lang="da-DK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ahead</a:t>
            </a:r>
            <a:r>
              <a:rPr lang="da-DK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or </a:t>
            </a:r>
            <a:r>
              <a:rPr lang="da-DK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get</a:t>
            </a:r>
            <a:r>
              <a:rPr lang="da-DK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a cup of </a:t>
            </a:r>
            <a:r>
              <a:rPr lang="da-DK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coffee</a:t>
            </a:r>
            <a:endParaRPr lang="da-DK" b="1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099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Basic </a:t>
            </a:r>
            <a:r>
              <a:rPr lang="da-DK" dirty="0" err="1"/>
              <a:t>example</a:t>
            </a:r>
            <a:r>
              <a:rPr lang="da-DK" dirty="0"/>
              <a:t>: </a:t>
            </a:r>
            <a:r>
              <a:rPr lang="da-DK" dirty="0" err="1"/>
              <a:t>Counting</a:t>
            </a:r>
            <a:r>
              <a:rPr lang="da-DK" dirty="0"/>
              <a:t> </a:t>
            </a:r>
            <a:r>
              <a:rPr lang="da-DK" dirty="0" err="1"/>
              <a:t>thread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9088" y="1311965"/>
            <a:ext cx="4534711" cy="48649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sz="2400" dirty="0"/>
          </a:p>
        </p:txBody>
      </p:sp>
      <p:sp>
        <p:nvSpPr>
          <p:cNvPr id="4" name="Rectangle 3"/>
          <p:cNvSpPr/>
          <p:nvPr/>
        </p:nvSpPr>
        <p:spPr>
          <a:xfrm>
            <a:off x="503364" y="1311965"/>
            <a:ext cx="6169810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class Counter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MainWindow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_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mainWindow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public Counter(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MainWindow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mainWindow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_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mainWindow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mainWindow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public void Run()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for 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0;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&lt; 1000;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 _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mainWindow.UpdateCounter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Thread.Sleep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(100);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562" y="2258564"/>
            <a:ext cx="4417625" cy="277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595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Basic </a:t>
            </a:r>
            <a:r>
              <a:rPr lang="da-DK" dirty="0" err="1"/>
              <a:t>example</a:t>
            </a:r>
            <a:r>
              <a:rPr lang="da-DK" dirty="0"/>
              <a:t>: </a:t>
            </a:r>
            <a:r>
              <a:rPr lang="da-DK" dirty="0" err="1"/>
              <a:t>Counting</a:t>
            </a:r>
            <a:r>
              <a:rPr lang="da-DK" dirty="0"/>
              <a:t> </a:t>
            </a:r>
            <a:r>
              <a:rPr lang="da-DK" dirty="0" err="1"/>
              <a:t>thread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0300" y="1311965"/>
            <a:ext cx="3873499" cy="4864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400" dirty="0" err="1"/>
              <a:t>CheckAccess</a:t>
            </a:r>
            <a:r>
              <a:rPr lang="da-DK" sz="2400" dirty="0"/>
              <a:t> checks if the </a:t>
            </a:r>
            <a:r>
              <a:rPr lang="da-DK" sz="2400" dirty="0" err="1"/>
              <a:t>calling</a:t>
            </a:r>
            <a:r>
              <a:rPr lang="da-DK" sz="2400" dirty="0"/>
              <a:t> </a:t>
            </a:r>
            <a:r>
              <a:rPr lang="da-DK" sz="2400" dirty="0" err="1"/>
              <a:t>thread</a:t>
            </a:r>
            <a:r>
              <a:rPr lang="da-DK" sz="2400" dirty="0"/>
              <a:t> is </a:t>
            </a:r>
            <a:r>
              <a:rPr lang="da-DK" sz="2400" dirty="0" err="1"/>
              <a:t>allowed</a:t>
            </a:r>
            <a:r>
              <a:rPr lang="da-DK" sz="2400" dirty="0"/>
              <a:t> to </a:t>
            </a:r>
            <a:r>
              <a:rPr lang="da-DK" sz="2400" dirty="0" err="1"/>
              <a:t>modify</a:t>
            </a:r>
            <a:r>
              <a:rPr lang="da-DK" sz="2400" dirty="0"/>
              <a:t> the </a:t>
            </a:r>
            <a:r>
              <a:rPr lang="da-DK" sz="2400" dirty="0" err="1"/>
              <a:t>control</a:t>
            </a:r>
            <a:r>
              <a:rPr lang="da-DK" sz="2400" dirty="0"/>
              <a:t>.</a:t>
            </a:r>
          </a:p>
          <a:p>
            <a:pPr marL="0" indent="0">
              <a:buNone/>
            </a:pPr>
            <a:endParaRPr lang="da-DK" sz="2400" dirty="0"/>
          </a:p>
          <a:p>
            <a:pPr marL="0" indent="0">
              <a:buNone/>
            </a:pPr>
            <a:r>
              <a:rPr lang="da-DK" sz="2400" dirty="0"/>
              <a:t>If it is not, </a:t>
            </a:r>
            <a:r>
              <a:rPr lang="da-DK" sz="2400" dirty="0" err="1"/>
              <a:t>BeginInvoke</a:t>
            </a:r>
            <a:r>
              <a:rPr lang="da-DK" sz="2400" dirty="0"/>
              <a:t> </a:t>
            </a:r>
            <a:r>
              <a:rPr lang="da-DK" sz="2400" dirty="0" err="1"/>
              <a:t>places</a:t>
            </a:r>
            <a:r>
              <a:rPr lang="da-DK" sz="2400" dirty="0"/>
              <a:t> the </a:t>
            </a:r>
            <a:r>
              <a:rPr lang="da-DK" sz="2400" dirty="0" err="1"/>
              <a:t>created</a:t>
            </a:r>
            <a:r>
              <a:rPr lang="da-DK" sz="2400" dirty="0"/>
              <a:t> delegate in a </a:t>
            </a:r>
            <a:r>
              <a:rPr lang="da-DK" sz="2400" dirty="0" err="1"/>
              <a:t>queue</a:t>
            </a:r>
            <a:r>
              <a:rPr lang="da-DK" sz="2400" dirty="0"/>
              <a:t>, from </a:t>
            </a:r>
            <a:r>
              <a:rPr lang="da-DK" sz="2400" dirty="0" err="1"/>
              <a:t>which</a:t>
            </a:r>
            <a:r>
              <a:rPr lang="da-DK" sz="2400" dirty="0"/>
              <a:t> it is </a:t>
            </a:r>
            <a:r>
              <a:rPr lang="da-DK" sz="2400" dirty="0" err="1"/>
              <a:t>taken</a:t>
            </a:r>
            <a:r>
              <a:rPr lang="da-DK" sz="2400" dirty="0"/>
              <a:t> and </a:t>
            </a:r>
            <a:r>
              <a:rPr lang="da-DK" sz="2400" dirty="0" err="1"/>
              <a:t>processed</a:t>
            </a:r>
            <a:r>
              <a:rPr lang="da-DK" sz="2400" dirty="0"/>
              <a:t> at a </a:t>
            </a:r>
            <a:r>
              <a:rPr lang="da-DK" sz="2400" dirty="0" err="1"/>
              <a:t>later</a:t>
            </a:r>
            <a:r>
              <a:rPr lang="da-DK" sz="2400" dirty="0"/>
              <a:t> time, by the </a:t>
            </a:r>
            <a:r>
              <a:rPr lang="da-DK" sz="2400" dirty="0" err="1"/>
              <a:t>Dispatcher</a:t>
            </a:r>
            <a:r>
              <a:rPr lang="da-DK" sz="2400" dirty="0"/>
              <a:t> </a:t>
            </a:r>
            <a:r>
              <a:rPr lang="da-DK" sz="2400" dirty="0" err="1"/>
              <a:t>thread</a:t>
            </a:r>
            <a:r>
              <a:rPr lang="da-DK" sz="2400" dirty="0"/>
              <a:t>.</a:t>
            </a:r>
          </a:p>
          <a:p>
            <a:pPr marL="0" indent="0">
              <a:buNone/>
            </a:pPr>
            <a:endParaRPr lang="da-DK" sz="2400" dirty="0"/>
          </a:p>
          <a:p>
            <a:pPr marL="0" indent="0">
              <a:buNone/>
            </a:pPr>
            <a:endParaRPr lang="da-DK" sz="2400" dirty="0"/>
          </a:p>
        </p:txBody>
      </p:sp>
      <p:sp>
        <p:nvSpPr>
          <p:cNvPr id="4" name="Rectangle 3"/>
          <p:cNvSpPr/>
          <p:nvPr/>
        </p:nvSpPr>
        <p:spPr>
          <a:xfrm>
            <a:off x="503364" y="1311965"/>
            <a:ext cx="6710236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public partial class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MainWindow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: Window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public void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UpdateCounter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count)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if 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Dispatcher.CheckAccess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LabelCounter.Text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"" + count;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else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{   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Dispatcher.BeginInvoke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DispatcherPriority.Normal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  new Action(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    () =&gt;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LabelCounter.Text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"" + count;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    })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);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14351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Basic </a:t>
            </a:r>
            <a:r>
              <a:rPr lang="da-DK" dirty="0" err="1"/>
              <a:t>example</a:t>
            </a:r>
            <a:r>
              <a:rPr lang="da-DK" dirty="0"/>
              <a:t>: </a:t>
            </a:r>
            <a:r>
              <a:rPr lang="da-DK" dirty="0" err="1"/>
              <a:t>Counting</a:t>
            </a:r>
            <a:r>
              <a:rPr lang="da-DK" dirty="0"/>
              <a:t> </a:t>
            </a:r>
            <a:r>
              <a:rPr lang="da-DK" dirty="0" err="1"/>
              <a:t>thread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0800" y="1311965"/>
            <a:ext cx="3682999" cy="4864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Configure a button to start the thread.</a:t>
            </a:r>
            <a:endParaRPr lang="da-DK" sz="2400" dirty="0"/>
          </a:p>
          <a:p>
            <a:pPr marL="0" indent="0">
              <a:buNone/>
            </a:pPr>
            <a:endParaRPr lang="da-DK" sz="2400" dirty="0"/>
          </a:p>
          <a:p>
            <a:pPr marL="0" indent="0">
              <a:buNone/>
            </a:pPr>
            <a:r>
              <a:rPr lang="da-DK" sz="2400" dirty="0"/>
              <a:t>Note, </a:t>
            </a:r>
            <a:r>
              <a:rPr lang="da-DK" sz="2400" dirty="0" err="1"/>
              <a:t>that</a:t>
            </a:r>
            <a:r>
              <a:rPr lang="da-DK" sz="2400" dirty="0"/>
              <a:t> </a:t>
            </a:r>
            <a:r>
              <a:rPr lang="da-DK" sz="2400" dirty="0" err="1"/>
              <a:t>you</a:t>
            </a:r>
            <a:r>
              <a:rPr lang="da-DK" sz="2400" dirty="0"/>
              <a:t> </a:t>
            </a:r>
            <a:r>
              <a:rPr lang="da-DK" sz="2400" dirty="0" err="1"/>
              <a:t>probably</a:t>
            </a:r>
            <a:r>
              <a:rPr lang="da-DK" sz="2400" dirty="0"/>
              <a:t> </a:t>
            </a:r>
            <a:r>
              <a:rPr lang="da-DK" sz="2400" dirty="0" err="1"/>
              <a:t>want</a:t>
            </a:r>
            <a:r>
              <a:rPr lang="da-DK" sz="2400" dirty="0"/>
              <a:t> the </a:t>
            </a:r>
            <a:r>
              <a:rPr lang="da-DK" sz="2400" dirty="0" err="1"/>
              <a:t>thread</a:t>
            </a:r>
            <a:r>
              <a:rPr lang="da-DK" sz="2400" dirty="0"/>
              <a:t> to </a:t>
            </a:r>
            <a:r>
              <a:rPr lang="da-DK" sz="2400" dirty="0" err="1"/>
              <a:t>be</a:t>
            </a:r>
            <a:r>
              <a:rPr lang="da-DK" sz="2400" dirty="0"/>
              <a:t> a </a:t>
            </a:r>
            <a:r>
              <a:rPr lang="da-DK" sz="2400" dirty="0" err="1"/>
              <a:t>background</a:t>
            </a:r>
            <a:r>
              <a:rPr lang="da-DK" sz="2400" dirty="0"/>
              <a:t> </a:t>
            </a:r>
            <a:r>
              <a:rPr lang="da-DK" sz="2400" dirty="0" err="1"/>
              <a:t>thread</a:t>
            </a:r>
            <a:r>
              <a:rPr lang="da-DK" sz="2400" dirty="0"/>
              <a:t>.</a:t>
            </a:r>
          </a:p>
          <a:p>
            <a:pPr marL="0" indent="0">
              <a:buNone/>
            </a:pPr>
            <a:endParaRPr lang="da-DK" sz="2400" dirty="0"/>
          </a:p>
          <a:p>
            <a:pPr marL="0" indent="0">
              <a:buNone/>
            </a:pPr>
            <a:r>
              <a:rPr lang="da-DK" sz="2400" dirty="0" err="1"/>
              <a:t>Otherwise</a:t>
            </a:r>
            <a:r>
              <a:rPr lang="da-DK" sz="2400" dirty="0"/>
              <a:t>, it </a:t>
            </a:r>
            <a:r>
              <a:rPr lang="da-DK" sz="2400" dirty="0" err="1"/>
              <a:t>will</a:t>
            </a:r>
            <a:r>
              <a:rPr lang="da-DK" sz="2400" dirty="0"/>
              <a:t> </a:t>
            </a:r>
            <a:r>
              <a:rPr lang="da-DK" sz="2400" dirty="0" err="1"/>
              <a:t>continue</a:t>
            </a:r>
            <a:r>
              <a:rPr lang="da-DK" sz="2400" dirty="0"/>
              <a:t> to run, </a:t>
            </a:r>
            <a:r>
              <a:rPr lang="da-DK" sz="2400" dirty="0" err="1"/>
              <a:t>when</a:t>
            </a:r>
            <a:r>
              <a:rPr lang="da-DK" sz="2400" dirty="0"/>
              <a:t> </a:t>
            </a:r>
            <a:r>
              <a:rPr lang="da-DK" sz="2400" dirty="0" err="1"/>
              <a:t>you</a:t>
            </a:r>
            <a:r>
              <a:rPr lang="da-DK" sz="2400" dirty="0"/>
              <a:t> </a:t>
            </a:r>
            <a:r>
              <a:rPr lang="da-DK" sz="2400" dirty="0" err="1"/>
              <a:t>close</a:t>
            </a:r>
            <a:r>
              <a:rPr lang="da-DK" sz="2400" dirty="0"/>
              <a:t> the program.</a:t>
            </a:r>
          </a:p>
          <a:p>
            <a:pPr marL="0" indent="0">
              <a:buNone/>
            </a:pPr>
            <a:endParaRPr lang="da-DK" sz="2400" dirty="0"/>
          </a:p>
          <a:p>
            <a:pPr marL="0" indent="0">
              <a:buNone/>
            </a:pPr>
            <a:endParaRPr lang="da-DK" sz="2400" dirty="0"/>
          </a:p>
        </p:txBody>
      </p:sp>
      <p:sp>
        <p:nvSpPr>
          <p:cNvPr id="4" name="Rectangle 3"/>
          <p:cNvSpPr/>
          <p:nvPr/>
        </p:nvSpPr>
        <p:spPr>
          <a:xfrm>
            <a:off x="503364" y="1311965"/>
            <a:ext cx="6672136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public partial class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MainWindow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: Window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private void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ButtonStart_Click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(object sender,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RoutedEventArgs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Counter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counter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new Counter(this);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Thread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theThread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new Thread(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counter.Run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theThread.IsBackground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true;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theThread.Start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Down Arrow 4"/>
          <p:cNvSpPr/>
          <p:nvPr/>
        </p:nvSpPr>
        <p:spPr>
          <a:xfrm rot="5584653" flipH="1">
            <a:off x="5924718" y="3138509"/>
            <a:ext cx="279799" cy="3189148"/>
          </a:xfrm>
          <a:prstGeom prst="downArrow">
            <a:avLst>
              <a:gd name="adj1" fmla="val 50000"/>
              <a:gd name="adj2" fmla="val 488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09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Invoke</a:t>
            </a:r>
            <a:r>
              <a:rPr lang="da-DK" dirty="0"/>
              <a:t> or </a:t>
            </a:r>
            <a:r>
              <a:rPr lang="da-DK" dirty="0" err="1"/>
              <a:t>BeginInvoke</a:t>
            </a:r>
            <a:r>
              <a:rPr lang="da-DK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BeginInvoke</a:t>
            </a:r>
            <a:r>
              <a:rPr lang="en-US" b="1" dirty="0"/>
              <a:t>()</a:t>
            </a:r>
            <a:r>
              <a:rPr lang="en-US" dirty="0"/>
              <a:t> will schedule the asynchronous action on the Dispatcher thread. </a:t>
            </a:r>
          </a:p>
          <a:p>
            <a:pPr marL="457200" lvl="1" indent="0">
              <a:buNone/>
            </a:pPr>
            <a:r>
              <a:rPr lang="en-US" dirty="0"/>
              <a:t>When the asynchronous action is scheduled, your code continues. </a:t>
            </a:r>
          </a:p>
          <a:p>
            <a:pPr marL="457200" lvl="1" indent="0">
              <a:buNone/>
            </a:pPr>
            <a:r>
              <a:rPr lang="en-US" dirty="0"/>
              <a:t>Some time later (you don't know exactly when) your asynchronous action will be executed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Invoke()</a:t>
            </a:r>
            <a:r>
              <a:rPr lang="en-US" dirty="0"/>
              <a:t> will execute your asynchronous action (on the Dispatcher thread) and wait until your action has completed.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850" y="6383696"/>
            <a:ext cx="8801100" cy="4286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da-DK" sz="1400" dirty="0"/>
              <a:t>The user </a:t>
            </a:r>
            <a:r>
              <a:rPr lang="da-DK" sz="1400" dirty="0" err="1"/>
              <a:t>Sujit</a:t>
            </a:r>
            <a:r>
              <a:rPr lang="da-DK" sz="1400" dirty="0"/>
              <a:t> in </a:t>
            </a:r>
            <a:r>
              <a:rPr lang="da-DK" sz="1400" dirty="0">
                <a:hlinkClick r:id="rId3"/>
              </a:rPr>
              <a:t>https://stackoverflow.com/questions/229554/whats-the-difference-between-invoke-and-begininvoke</a:t>
            </a:r>
            <a:endParaRPr lang="da-DK" sz="1400" dirty="0"/>
          </a:p>
        </p:txBody>
      </p:sp>
    </p:spTree>
    <p:extLst>
      <p:ext uri="{BB962C8B-B14F-4D97-AF65-F5344CB8AC3E}">
        <p14:creationId xmlns:p14="http://schemas.microsoft.com/office/powerpoint/2010/main" val="719381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465" y="-758636"/>
            <a:ext cx="12604930" cy="8375272"/>
          </a:xfrm>
          <a:prstGeom prst="rect">
            <a:avLst/>
          </a:prstGeom>
          <a:solidFill>
            <a:schemeClr val="tx1">
              <a:alpha val="43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a-DK" sz="5400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Your</a:t>
            </a:r>
            <a:r>
              <a:rPr lang="da-DK" sz="5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5400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turn</a:t>
            </a:r>
            <a:endParaRPr lang="da-DK" sz="5400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da-DK" sz="60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Solve</a:t>
            </a:r>
            <a:r>
              <a:rPr lang="da-DK" sz="60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60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exercises</a:t>
            </a:r>
            <a:r>
              <a:rPr lang="da-DK" sz="60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4 and 5</a:t>
            </a:r>
          </a:p>
          <a:p>
            <a:pPr marL="0" indent="0" algn="ctr">
              <a:buNone/>
            </a:pPr>
            <a:endParaRPr lang="da-DK" sz="6000" b="1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da-DK" sz="48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and </a:t>
            </a:r>
            <a:r>
              <a:rPr lang="da-DK" sz="48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when</a:t>
            </a:r>
            <a:r>
              <a:rPr lang="da-DK" sz="48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done, jump to the </a:t>
            </a:r>
            <a:r>
              <a:rPr lang="da-DK" sz="48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advanced</a:t>
            </a:r>
            <a:r>
              <a:rPr lang="da-DK" sz="48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48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exercises</a:t>
            </a:r>
            <a:endParaRPr lang="da-DK" sz="6000" b="1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 sz="6000" b="1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189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Extra </a:t>
            </a:r>
            <a:r>
              <a:rPr lang="da-DK" dirty="0" err="1"/>
              <a:t>stuff</a:t>
            </a:r>
            <a:endParaRPr lang="da-DK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64" y="2022959"/>
            <a:ext cx="10124472" cy="3442320"/>
          </a:xfrm>
        </p:spPr>
      </p:pic>
    </p:spTree>
    <p:extLst>
      <p:ext uri="{BB962C8B-B14F-4D97-AF65-F5344CB8AC3E}">
        <p14:creationId xmlns:p14="http://schemas.microsoft.com/office/powerpoint/2010/main" val="2935249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/>
              <a:t>BackgroundWorker</a:t>
            </a:r>
            <a:endParaRPr lang="da-DK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901965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Our</a:t>
            </a:r>
            <a:r>
              <a:rPr lang="da-DK" dirty="0"/>
              <a:t> </a:t>
            </a:r>
            <a:r>
              <a:rPr lang="da-DK" dirty="0" err="1"/>
              <a:t>goals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Perform time </a:t>
            </a:r>
            <a:r>
              <a:rPr lang="da-DK" dirty="0" err="1"/>
              <a:t>consuming</a:t>
            </a:r>
            <a:r>
              <a:rPr lang="da-DK" dirty="0"/>
              <a:t> </a:t>
            </a:r>
            <a:r>
              <a:rPr lang="da-DK" dirty="0" err="1"/>
              <a:t>work</a:t>
            </a:r>
            <a:r>
              <a:rPr lang="da-DK" dirty="0"/>
              <a:t> and still have a </a:t>
            </a:r>
            <a:r>
              <a:rPr lang="da-DK" dirty="0" err="1"/>
              <a:t>responsive</a:t>
            </a:r>
            <a:r>
              <a:rPr lang="da-DK" dirty="0"/>
              <a:t> UI.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err="1"/>
              <a:t>Inform</a:t>
            </a:r>
            <a:r>
              <a:rPr lang="da-DK" dirty="0"/>
              <a:t> the user </a:t>
            </a:r>
            <a:r>
              <a:rPr lang="da-DK" dirty="0" err="1"/>
              <a:t>about</a:t>
            </a:r>
            <a:r>
              <a:rPr lang="da-DK" dirty="0"/>
              <a:t> the </a:t>
            </a:r>
            <a:r>
              <a:rPr lang="da-DK" dirty="0" err="1"/>
              <a:t>state</a:t>
            </a:r>
            <a:r>
              <a:rPr lang="da-DK" dirty="0"/>
              <a:t> of the </a:t>
            </a:r>
            <a:r>
              <a:rPr lang="da-DK" dirty="0" err="1"/>
              <a:t>work</a:t>
            </a:r>
            <a:r>
              <a:rPr lang="da-DK" dirty="0"/>
              <a:t> in </a:t>
            </a:r>
            <a:r>
              <a:rPr lang="da-DK" dirty="0" err="1"/>
              <a:t>progress</a:t>
            </a:r>
            <a:r>
              <a:rPr lang="da-DK" dirty="0"/>
              <a:t>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err="1"/>
              <a:t>React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work</a:t>
            </a:r>
            <a:r>
              <a:rPr lang="da-DK" dirty="0"/>
              <a:t> is </a:t>
            </a:r>
            <a:r>
              <a:rPr lang="da-DK" dirty="0" err="1"/>
              <a:t>complete</a:t>
            </a:r>
            <a:endParaRPr lang="da-DK" dirty="0"/>
          </a:p>
          <a:p>
            <a:pPr lvl="1">
              <a:buFontTx/>
              <a:buChar char="-"/>
            </a:pPr>
            <a:r>
              <a:rPr lang="da-DK" dirty="0" err="1"/>
              <a:t>Inform</a:t>
            </a:r>
            <a:r>
              <a:rPr lang="da-DK" dirty="0"/>
              <a:t> the user.</a:t>
            </a:r>
          </a:p>
          <a:p>
            <a:pPr lvl="1">
              <a:buFontTx/>
              <a:buChar char="-"/>
            </a:pPr>
            <a:r>
              <a:rPr lang="da-DK" dirty="0"/>
              <a:t>Do </a:t>
            </a:r>
            <a:r>
              <a:rPr lang="da-DK" dirty="0" err="1"/>
              <a:t>something</a:t>
            </a:r>
            <a:r>
              <a:rPr lang="da-DK" dirty="0"/>
              <a:t> </a:t>
            </a:r>
            <a:r>
              <a:rPr lang="da-DK" dirty="0" err="1"/>
              <a:t>based</a:t>
            </a:r>
            <a:r>
              <a:rPr lang="da-DK" dirty="0"/>
              <a:t> on the </a:t>
            </a:r>
            <a:r>
              <a:rPr lang="da-DK" dirty="0" err="1"/>
              <a:t>result</a:t>
            </a:r>
            <a:r>
              <a:rPr lang="da-DK" dirty="0"/>
              <a:t>.</a:t>
            </a:r>
          </a:p>
          <a:p>
            <a:pPr lvl="1">
              <a:buFontTx/>
              <a:buChar char="-"/>
            </a:pPr>
            <a:endParaRPr lang="da-DK" dirty="0"/>
          </a:p>
          <a:p>
            <a:pPr marL="0" indent="0">
              <a:buNone/>
            </a:pPr>
            <a:r>
              <a:rPr lang="da-DK" dirty="0"/>
              <a:t>Be </a:t>
            </a:r>
            <a:r>
              <a:rPr lang="da-DK" dirty="0" err="1"/>
              <a:t>able</a:t>
            </a:r>
            <a:r>
              <a:rPr lang="da-DK" dirty="0"/>
              <a:t> to </a:t>
            </a:r>
            <a:r>
              <a:rPr lang="da-DK" dirty="0" err="1"/>
              <a:t>cancel</a:t>
            </a:r>
            <a:r>
              <a:rPr lang="da-DK" dirty="0"/>
              <a:t> the </a:t>
            </a:r>
            <a:r>
              <a:rPr lang="da-DK" dirty="0" err="1"/>
              <a:t>work</a:t>
            </a:r>
            <a:r>
              <a:rPr lang="da-DK" dirty="0"/>
              <a:t> </a:t>
            </a:r>
            <a:r>
              <a:rPr lang="da-DK" dirty="0" err="1"/>
              <a:t>being</a:t>
            </a:r>
            <a:r>
              <a:rPr lang="da-DK" dirty="0"/>
              <a:t> </a:t>
            </a:r>
            <a:r>
              <a:rPr lang="da-DK" dirty="0" err="1"/>
              <a:t>performed</a:t>
            </a:r>
            <a:r>
              <a:rPr lang="da-DK" dirty="0"/>
              <a:t>.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515" y="4286929"/>
            <a:ext cx="37147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0142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Two</a:t>
            </a:r>
            <a:r>
              <a:rPr lang="da-DK" dirty="0"/>
              <a:t> </a:t>
            </a:r>
            <a:r>
              <a:rPr lang="da-DK" dirty="0" err="1"/>
              <a:t>ways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err="1"/>
              <a:t>System.Threading.Thread</a:t>
            </a:r>
            <a:endParaRPr lang="da-DK" dirty="0"/>
          </a:p>
          <a:p>
            <a:pPr marL="457200" lvl="1" indent="0">
              <a:buNone/>
            </a:pPr>
            <a:r>
              <a:rPr lang="da-DK" dirty="0" err="1"/>
              <a:t>Create</a:t>
            </a:r>
            <a:r>
              <a:rPr lang="da-DK" dirty="0"/>
              <a:t> a </a:t>
            </a:r>
            <a:r>
              <a:rPr lang="da-DK" dirty="0" err="1"/>
              <a:t>thread</a:t>
            </a:r>
            <a:r>
              <a:rPr lang="da-DK" dirty="0"/>
              <a:t> from the </a:t>
            </a:r>
            <a:r>
              <a:rPr lang="da-DK" dirty="0" err="1"/>
              <a:t>main</a:t>
            </a:r>
            <a:r>
              <a:rPr lang="da-DK" dirty="0"/>
              <a:t> program.</a:t>
            </a:r>
          </a:p>
          <a:p>
            <a:pPr marL="457200" lvl="1" indent="0">
              <a:buNone/>
            </a:pPr>
            <a:r>
              <a:rPr lang="da-DK" dirty="0"/>
              <a:t>The </a:t>
            </a:r>
            <a:r>
              <a:rPr lang="da-DK" dirty="0" err="1"/>
              <a:t>thread</a:t>
            </a:r>
            <a:r>
              <a:rPr lang="da-DK" dirty="0"/>
              <a:t> </a:t>
            </a:r>
            <a:r>
              <a:rPr lang="da-DK" dirty="0" err="1"/>
              <a:t>keeps</a:t>
            </a:r>
            <a:r>
              <a:rPr lang="da-DK" dirty="0"/>
              <a:t> </a:t>
            </a:r>
            <a:r>
              <a:rPr lang="da-DK" dirty="0" err="1"/>
              <a:t>running</a:t>
            </a:r>
            <a:r>
              <a:rPr lang="da-DK" dirty="0"/>
              <a:t>, </a:t>
            </a:r>
            <a:r>
              <a:rPr lang="da-DK" dirty="0" err="1"/>
              <a:t>until</a:t>
            </a:r>
            <a:r>
              <a:rPr lang="da-DK" dirty="0"/>
              <a:t> </a:t>
            </a:r>
            <a:r>
              <a:rPr lang="da-DK" dirty="0" err="1"/>
              <a:t>stopped</a:t>
            </a:r>
            <a:r>
              <a:rPr lang="da-DK" dirty="0"/>
              <a:t> by </a:t>
            </a:r>
            <a:r>
              <a:rPr lang="da-DK" dirty="0" err="1"/>
              <a:t>some</a:t>
            </a:r>
            <a:r>
              <a:rPr lang="da-DK" dirty="0"/>
              <a:t> of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.</a:t>
            </a:r>
          </a:p>
          <a:p>
            <a:pPr marL="457200" lvl="1" indent="0">
              <a:buNone/>
            </a:pPr>
            <a:r>
              <a:rPr lang="da-DK" dirty="0"/>
              <a:t>Update the UI with the ”</a:t>
            </a:r>
            <a:r>
              <a:rPr lang="da-DK" dirty="0" err="1"/>
              <a:t>Invoke</a:t>
            </a:r>
            <a:r>
              <a:rPr lang="da-DK" dirty="0"/>
              <a:t>” </a:t>
            </a:r>
            <a:r>
              <a:rPr lang="da-DK" dirty="0" err="1"/>
              <a:t>methods</a:t>
            </a:r>
            <a:r>
              <a:rPr lang="da-DK" dirty="0"/>
              <a:t>.</a:t>
            </a:r>
          </a:p>
          <a:p>
            <a:pPr marL="457200" lvl="1" indent="0">
              <a:buNone/>
            </a:pPr>
            <a:endParaRPr lang="da-DK" dirty="0"/>
          </a:p>
          <a:p>
            <a:pPr marL="457200" lvl="1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err="1"/>
              <a:t>System.ComponentModel.BackgroundWorker</a:t>
            </a:r>
            <a:endParaRPr lang="da-DK" dirty="0"/>
          </a:p>
          <a:p>
            <a:pPr marL="457200" lvl="1" indent="0">
              <a:buNone/>
            </a:pPr>
            <a:r>
              <a:rPr lang="da-DK" dirty="0" err="1"/>
              <a:t>Initiate</a:t>
            </a:r>
            <a:r>
              <a:rPr lang="da-DK" dirty="0"/>
              <a:t> a </a:t>
            </a:r>
            <a:r>
              <a:rPr lang="da-DK" dirty="0" err="1"/>
              <a:t>background</a:t>
            </a:r>
            <a:r>
              <a:rPr lang="da-DK" dirty="0"/>
              <a:t> </a:t>
            </a:r>
            <a:r>
              <a:rPr lang="da-DK" dirty="0" err="1"/>
              <a:t>thread</a:t>
            </a:r>
            <a:r>
              <a:rPr lang="da-DK" dirty="0"/>
              <a:t> from the UI.</a:t>
            </a:r>
          </a:p>
          <a:p>
            <a:pPr marL="457200" lvl="1" indent="0">
              <a:buNone/>
            </a:pPr>
            <a:r>
              <a:rPr lang="da-DK" dirty="0"/>
              <a:t>Do </a:t>
            </a:r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work</a:t>
            </a:r>
            <a:r>
              <a:rPr lang="da-DK" dirty="0"/>
              <a:t> and </a:t>
            </a:r>
            <a:r>
              <a:rPr lang="da-DK" dirty="0" err="1"/>
              <a:t>then</a:t>
            </a:r>
            <a:r>
              <a:rPr lang="da-DK" dirty="0"/>
              <a:t> the </a:t>
            </a:r>
            <a:r>
              <a:rPr lang="da-DK" dirty="0" err="1"/>
              <a:t>thread</a:t>
            </a:r>
            <a:r>
              <a:rPr lang="da-DK" dirty="0"/>
              <a:t> stops.</a:t>
            </a:r>
          </a:p>
          <a:p>
            <a:pPr marL="0" indent="0">
              <a:buNone/>
            </a:pPr>
            <a:endParaRPr lang="da-DK" dirty="0"/>
          </a:p>
          <a:p>
            <a:pPr marL="457200" lvl="1" indent="0">
              <a:buNone/>
            </a:pPr>
            <a:endParaRPr lang="da-DK" dirty="0"/>
          </a:p>
          <a:p>
            <a:pPr marL="457200" lvl="1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563056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BackgroundWorker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>
                <a:hlinkClick r:id="rId3"/>
              </a:rPr>
              <a:t>BackgroundWorker</a:t>
            </a:r>
            <a:r>
              <a:rPr lang="en-US" dirty="0"/>
              <a:t> class allows you to </a:t>
            </a:r>
            <a:r>
              <a:rPr lang="en-US" b="1" dirty="0"/>
              <a:t>run time-consuming operations</a:t>
            </a:r>
            <a:r>
              <a:rPr lang="en-US" dirty="0"/>
              <a:t> like downloads and database transactions </a:t>
            </a:r>
            <a:r>
              <a:rPr lang="en-US" b="1" dirty="0"/>
              <a:t>on a separate, dedicated thread.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a </a:t>
            </a:r>
            <a:r>
              <a:rPr lang="en-US" dirty="0" err="1">
                <a:hlinkClick r:id="rId3"/>
              </a:rPr>
              <a:t>BackgroundWorker</a:t>
            </a:r>
            <a:r>
              <a:rPr lang="en-US" dirty="0"/>
              <a:t> and </a:t>
            </a:r>
            <a:r>
              <a:rPr lang="en-US" b="1" dirty="0"/>
              <a:t>listen for events </a:t>
            </a:r>
            <a:r>
              <a:rPr lang="en-US" dirty="0"/>
              <a:t>that report the </a:t>
            </a:r>
            <a:r>
              <a:rPr lang="en-US" b="1" dirty="0"/>
              <a:t>progress</a:t>
            </a:r>
            <a:r>
              <a:rPr lang="en-US" dirty="0"/>
              <a:t> of your operation and signal when your operation is </a:t>
            </a:r>
            <a:r>
              <a:rPr lang="en-US" b="1" dirty="0"/>
              <a:t>finished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create the </a:t>
            </a:r>
            <a:r>
              <a:rPr lang="en-US" dirty="0" err="1">
                <a:hlinkClick r:id="rId3"/>
              </a:rPr>
              <a:t>BackgroundWorker</a:t>
            </a:r>
            <a:r>
              <a:rPr lang="en-US" dirty="0"/>
              <a:t> programmatically or you can drag it onto your form.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3822" y="6383696"/>
            <a:ext cx="10543822" cy="22030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da-DK" sz="1400" dirty="0" err="1">
                <a:latin typeface="Gill Sans MT" panose="020B0502020104020203" pitchFamily="34" charset="0"/>
                <a:hlinkClick r:id="rId3"/>
              </a:rPr>
              <a:t>Adapted</a:t>
            </a:r>
            <a:r>
              <a:rPr lang="da-DK" sz="1400" dirty="0">
                <a:latin typeface="Gill Sans MT" panose="020B0502020104020203" pitchFamily="34" charset="0"/>
                <a:hlinkClick r:id="rId3"/>
              </a:rPr>
              <a:t> from: https://docs.microsoft.com/en-us/dotnet/api/system.componentmodel.backgroundworker?view=netframework-4.7</a:t>
            </a:r>
            <a:endParaRPr lang="da-DK" sz="14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459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C# </a:t>
            </a:r>
            <a:r>
              <a:rPr lang="da-DK" dirty="0" err="1"/>
              <a:t>threading</a:t>
            </a:r>
            <a:r>
              <a:rPr lang="da-DK" dirty="0"/>
              <a:t> pt.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err="1"/>
              <a:t>Concurrent</a:t>
            </a:r>
            <a:r>
              <a:rPr lang="da-DK" dirty="0"/>
              <a:t> </a:t>
            </a:r>
            <a:r>
              <a:rPr lang="da-DK" dirty="0" err="1"/>
              <a:t>access</a:t>
            </a:r>
            <a:r>
              <a:rPr lang="da-DK" dirty="0"/>
              <a:t> to </a:t>
            </a:r>
            <a:r>
              <a:rPr lang="da-DK" dirty="0" err="1"/>
              <a:t>shared</a:t>
            </a:r>
            <a:r>
              <a:rPr lang="da-DK" dirty="0"/>
              <a:t> </a:t>
            </a:r>
            <a:r>
              <a:rPr lang="da-DK" dirty="0" err="1"/>
              <a:t>resources</a:t>
            </a:r>
            <a:endParaRPr lang="da-DK" dirty="0"/>
          </a:p>
          <a:p>
            <a:pPr marL="0" indent="0">
              <a:buNone/>
            </a:pPr>
            <a:r>
              <a:rPr lang="da-DK" dirty="0" err="1"/>
              <a:t>Locking</a:t>
            </a:r>
            <a:endParaRPr lang="da-DK" dirty="0"/>
          </a:p>
          <a:p>
            <a:pPr marL="0" indent="0">
              <a:buNone/>
            </a:pPr>
            <a:r>
              <a:rPr lang="da-DK" dirty="0" err="1"/>
              <a:t>Deadlock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err="1"/>
              <a:t>Updating</a:t>
            </a:r>
            <a:r>
              <a:rPr lang="da-DK"/>
              <a:t> WPF </a:t>
            </a:r>
            <a:r>
              <a:rPr lang="da-DK" dirty="0" err="1"/>
              <a:t>GUIs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571638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BackgroundWorker</a:t>
            </a:r>
            <a:r>
              <a:rPr lang="da-DK" dirty="0"/>
              <a:t> </a:t>
            </a:r>
            <a:r>
              <a:rPr lang="da-DK" dirty="0" err="1"/>
              <a:t>Example</a:t>
            </a:r>
            <a:r>
              <a:rPr lang="da-DK" dirty="0"/>
              <a:t> (</a:t>
            </a:r>
            <a:r>
              <a:rPr lang="da-DK" dirty="0" err="1"/>
              <a:t>WinForms</a:t>
            </a:r>
            <a:r>
              <a:rPr lang="da-DK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TextBox 4"/>
          <p:cNvSpPr txBox="1"/>
          <p:nvPr/>
        </p:nvSpPr>
        <p:spPr>
          <a:xfrm>
            <a:off x="838200" y="6022452"/>
            <a:ext cx="10303933" cy="36124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da-DK" sz="1400" dirty="0">
                <a:latin typeface="Gill Sans MT" panose="020B0502020104020203" pitchFamily="34" charset="0"/>
              </a:rPr>
              <a:t>This </a:t>
            </a:r>
            <a:r>
              <a:rPr lang="da-DK" sz="1400" dirty="0" err="1">
                <a:latin typeface="Gill Sans MT" panose="020B0502020104020203" pitchFamily="34" charset="0"/>
              </a:rPr>
              <a:t>example</a:t>
            </a:r>
            <a:r>
              <a:rPr lang="da-DK" sz="1400" dirty="0">
                <a:latin typeface="Gill Sans MT" panose="020B0502020104020203" pitchFamily="34" charset="0"/>
              </a:rPr>
              <a:t> is a </a:t>
            </a:r>
            <a:r>
              <a:rPr lang="da-DK" sz="1400" dirty="0" err="1">
                <a:latin typeface="Gill Sans MT" panose="020B0502020104020203" pitchFamily="34" charset="0"/>
              </a:rPr>
              <a:t>modified</a:t>
            </a:r>
            <a:r>
              <a:rPr lang="da-DK" sz="1400" dirty="0">
                <a:latin typeface="Gill Sans MT" panose="020B0502020104020203" pitchFamily="34" charset="0"/>
              </a:rPr>
              <a:t> version of the </a:t>
            </a:r>
            <a:r>
              <a:rPr lang="da-DK" sz="1400" dirty="0" err="1">
                <a:latin typeface="Gill Sans MT" panose="020B0502020104020203" pitchFamily="34" charset="0"/>
              </a:rPr>
              <a:t>one</a:t>
            </a:r>
            <a:r>
              <a:rPr lang="da-DK" sz="1400" dirty="0">
                <a:latin typeface="Gill Sans MT" panose="020B0502020104020203" pitchFamily="34" charset="0"/>
              </a:rPr>
              <a:t> </a:t>
            </a:r>
            <a:r>
              <a:rPr lang="da-DK" sz="1400" dirty="0" err="1">
                <a:latin typeface="Gill Sans MT" panose="020B0502020104020203" pitchFamily="34" charset="0"/>
              </a:rPr>
              <a:t>found</a:t>
            </a:r>
            <a:r>
              <a:rPr lang="da-DK" sz="1400" dirty="0">
                <a:latin typeface="Gill Sans MT" panose="020B0502020104020203" pitchFamily="34" charset="0"/>
              </a:rPr>
              <a:t> at:</a:t>
            </a:r>
          </a:p>
          <a:p>
            <a:r>
              <a:rPr lang="da-DK" sz="1400" dirty="0">
                <a:latin typeface="Gill Sans MT" panose="020B0502020104020203" pitchFamily="34" charset="0"/>
                <a:hlinkClick r:id="rId3"/>
              </a:rPr>
              <a:t>https://www.codeproject.com/Articles/841751/MultiThreading-Using-a-Background-Worker-Csharp?msg=4950583#xx4950583xx</a:t>
            </a:r>
            <a:endParaRPr lang="da-DK" sz="1400" dirty="0">
              <a:latin typeface="Gill Sans MT" panose="020B0502020104020203" pitchFamily="34" charset="0"/>
            </a:endParaRPr>
          </a:p>
          <a:p>
            <a:endParaRPr lang="da-DK" dirty="0">
              <a:latin typeface="Gill Sans MT" panose="020B05020201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1837" y="1795462"/>
            <a:ext cx="56483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2774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Creating</a:t>
            </a:r>
            <a:r>
              <a:rPr lang="da-DK" dirty="0"/>
              <a:t> a </a:t>
            </a:r>
            <a:r>
              <a:rPr lang="da-DK" dirty="0" err="1"/>
              <a:t>BackgroundWorker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1965"/>
            <a:ext cx="10515600" cy="161185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You can create the </a:t>
            </a:r>
            <a:r>
              <a:rPr lang="en-US" dirty="0" err="1"/>
              <a:t>BackgroundWorker</a:t>
            </a:r>
            <a:r>
              <a:rPr lang="en-US" dirty="0"/>
              <a:t> programmatically or drag it onto your form from the </a:t>
            </a:r>
            <a:r>
              <a:rPr lang="en-US" b="1" dirty="0"/>
              <a:t>Components</a:t>
            </a:r>
            <a:r>
              <a:rPr lang="en-US" dirty="0"/>
              <a:t> tab of the </a:t>
            </a:r>
            <a:r>
              <a:rPr lang="en-US" b="1" dirty="0"/>
              <a:t>Toolbox</a:t>
            </a:r>
            <a:r>
              <a:rPr lang="en-US" dirty="0"/>
              <a:t>. If you create it in the Windows Forms Designer, it will appear in the Component Tray, and its properties will be displayed in the Properties window.</a:t>
            </a:r>
            <a:endParaRPr lang="da-D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606" y="3342489"/>
            <a:ext cx="8506787" cy="328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397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dirty="0" err="1"/>
              <a:t>Setting</a:t>
            </a:r>
            <a:r>
              <a:rPr lang="da-DK" sz="3600" dirty="0"/>
              <a:t> up the event handlers </a:t>
            </a:r>
            <a:r>
              <a:rPr lang="da-DK" sz="3600" dirty="0" err="1"/>
              <a:t>programatically</a:t>
            </a:r>
            <a:endParaRPr lang="da-DK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0578" y="1311965"/>
            <a:ext cx="3203221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In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example</a:t>
            </a:r>
            <a:r>
              <a:rPr lang="da-DK" dirty="0"/>
              <a:t>, the </a:t>
            </a:r>
            <a:r>
              <a:rPr lang="da-DK" dirty="0" err="1"/>
              <a:t>BackgroundWorker</a:t>
            </a:r>
            <a:r>
              <a:rPr lang="da-DK" dirty="0"/>
              <a:t> is </a:t>
            </a:r>
            <a:r>
              <a:rPr lang="da-DK" dirty="0" err="1"/>
              <a:t>called</a:t>
            </a:r>
            <a:r>
              <a:rPr lang="da-DK" dirty="0"/>
              <a:t> </a:t>
            </a:r>
            <a:r>
              <a:rPr lang="da-DK" dirty="0" err="1"/>
              <a:t>myWorker</a:t>
            </a:r>
            <a:r>
              <a:rPr lang="da-DK" dirty="0"/>
              <a:t>. </a:t>
            </a:r>
          </a:p>
        </p:txBody>
      </p:sp>
      <p:sp>
        <p:nvSpPr>
          <p:cNvPr id="4" name="Rectangle 3"/>
          <p:cNvSpPr/>
          <p:nvPr/>
        </p:nvSpPr>
        <p:spPr>
          <a:xfrm>
            <a:off x="349956" y="1298222"/>
            <a:ext cx="7699022" cy="49219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public Form1()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InitializeComponent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myWorker.DoWork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+= new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DoWorkEventHandler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myWorker_DoWork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myWorker.RunWorkerCompleted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+= new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RunWorkerCompletedEventHandler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myWorker_RunWorkerCompleted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myWorker.ProgressChanged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+= new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ProgressChangedEventHandler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myWorker_ProgressChanged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myWorker.WorkerReportsProgress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true;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myWorker.WorkerSupportsCancellation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true;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20630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Let’s assume we have class with a heavy operation</a:t>
            </a:r>
            <a:endParaRPr lang="da-DK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0578" y="1311965"/>
            <a:ext cx="3203221" cy="4864998"/>
          </a:xfrm>
        </p:spPr>
        <p:txBody>
          <a:bodyPr/>
          <a:lstStyle/>
          <a:p>
            <a:pPr marL="0" indent="0">
              <a:buNone/>
            </a:pP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349956" y="1298222"/>
            <a:ext cx="7699022" cy="49219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class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HeavyOperation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private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readonly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_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anArgument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public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HeavyOperation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anArgument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_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anArgument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anArgument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public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PerformHeavyOperation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System.Threading.Thread.Sleep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(250);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return _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anArgument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* 1000;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747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Run time-consuming operations on a separate thread</a:t>
            </a:r>
            <a:endParaRPr lang="da-DK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0578" y="1311965"/>
            <a:ext cx="3203221" cy="486499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set up for a background operation, add an event handler for the </a:t>
            </a:r>
            <a:r>
              <a:rPr lang="en-US" dirty="0" err="1">
                <a:hlinkClick r:id="rId3"/>
              </a:rPr>
              <a:t>DoWork</a:t>
            </a:r>
            <a:r>
              <a:rPr lang="en-US" dirty="0"/>
              <a:t> event.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Call your time-consuming operation in this event handler.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349956" y="1298222"/>
            <a:ext cx="7699022" cy="49219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private void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myWorker_DoWork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(object sender,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DoWorkEventArgs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// This event handler is where the actual work is done. 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// This method runs on the background thread.  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// Get the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BackgroundWorker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object that raised this event. 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BackgroundWorker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worker = 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BackgroundWorker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)sender;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// Get the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HeavyOperation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object and perform the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// heavy operation on the background thread.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HeavyOperation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ho = 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HeavyOperation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e.Argument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result =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ho.PerformHeavyOperation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e.Result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result;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69916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Run time-consuming operations on a separate thread</a:t>
            </a:r>
            <a:endParaRPr lang="da-DK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0578" y="1311965"/>
            <a:ext cx="3203221" cy="486499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start the operation, call </a:t>
            </a:r>
            <a:r>
              <a:rPr lang="en-US" dirty="0" err="1">
                <a:hlinkClick r:id="rId3"/>
              </a:rPr>
              <a:t>RunWorkerAsync</a:t>
            </a:r>
            <a:r>
              <a:rPr lang="en-US" dirty="0"/>
              <a:t>.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349956" y="1298222"/>
            <a:ext cx="7699022" cy="49219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600" dirty="0">
                <a:solidFill>
                  <a:schemeClr val="tx1"/>
                </a:solidFill>
                <a:latin typeface="Consolas" panose="020B0609020204030204" pitchFamily="49" charset="0"/>
              </a:rPr>
              <a:t>private </a:t>
            </a:r>
            <a:r>
              <a:rPr lang="da-DK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void</a:t>
            </a:r>
            <a:r>
              <a:rPr lang="da-DK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a-DK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btnStart_Click</a:t>
            </a:r>
            <a:r>
              <a:rPr lang="da-DK" sz="16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a-DK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// This method runs on the main thread. 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if (!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myWorker.IsBusy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// ... do stuff with the GUI if you need to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btnStart.Enabled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false;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// Capture the user input and initialize the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HeavyOperation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numericValue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numericUpDownMax.Value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HeavyOperation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ho = new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HeavyOperation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numericValue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// Start the asynchronous operation. 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myWorker.RunWorkerAsync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(ho);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da-DK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29509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9956" y="365126"/>
            <a:ext cx="8545688" cy="34097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private void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myWorker_DoWork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(object sender,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DoWorkEventArgs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// This event handler is where the actual work is done. 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// This method runs on the background thread.  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// Get the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BackgroundWorker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object that raised this event. 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BackgroundWorker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worker = 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BackgroundWorker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)sender;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// Get the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HeavyOperation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object and perform the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// heavy operation on the background thread.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HeavyOperation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ho = 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HeavyOperation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e.Argument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result =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ho.PerformHeavyOperation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e.Result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result;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622800" y="3324578"/>
            <a:ext cx="7320844" cy="353342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600" dirty="0">
                <a:solidFill>
                  <a:schemeClr val="tx1"/>
                </a:solidFill>
                <a:latin typeface="Consolas" panose="020B0609020204030204" pitchFamily="49" charset="0"/>
              </a:rPr>
              <a:t>private </a:t>
            </a:r>
            <a:r>
              <a:rPr lang="da-DK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void</a:t>
            </a:r>
            <a:r>
              <a:rPr lang="da-DK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a-DK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btnStart_Click</a:t>
            </a:r>
            <a:r>
              <a:rPr lang="da-DK" sz="16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a-DK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// This method runs on the main thread. 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if (!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myWorker.IsBusy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btnStart.Enabled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false;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numericValue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numericUpDownMax.Value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HeavyOperation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ho = new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HeavyOperation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numericValue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// Start the asynchronous operation. 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myWorker.RunWorkerAsync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(ho);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da-DK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Down Arrow 7"/>
          <p:cNvSpPr/>
          <p:nvPr/>
        </p:nvSpPr>
        <p:spPr>
          <a:xfrm rot="14065562">
            <a:off x="4063999" y="3326591"/>
            <a:ext cx="327378" cy="19681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TextBox 8"/>
          <p:cNvSpPr txBox="1"/>
          <p:nvPr/>
        </p:nvSpPr>
        <p:spPr>
          <a:xfrm>
            <a:off x="1484488" y="4967111"/>
            <a:ext cx="2743200" cy="790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da-DK" sz="2000" dirty="0" err="1">
                <a:latin typeface="Gill Sans MT" panose="020B0502020104020203" pitchFamily="34" charset="0"/>
              </a:rPr>
              <a:t>Called</a:t>
            </a:r>
            <a:r>
              <a:rPr lang="da-DK" sz="2000" dirty="0">
                <a:latin typeface="Gill Sans MT" panose="020B0502020104020203" pitchFamily="34" charset="0"/>
              </a:rPr>
              <a:t> </a:t>
            </a:r>
            <a:r>
              <a:rPr lang="da-DK" sz="2000" dirty="0" err="1">
                <a:latin typeface="Gill Sans MT" panose="020B0502020104020203" pitchFamily="34" charset="0"/>
              </a:rPr>
              <a:t>when</a:t>
            </a:r>
            <a:r>
              <a:rPr lang="da-DK" sz="2000" dirty="0">
                <a:latin typeface="Gill Sans MT" panose="020B0502020104020203" pitchFamily="34" charset="0"/>
              </a:rPr>
              <a:t> the Start </a:t>
            </a:r>
            <a:r>
              <a:rPr lang="da-DK" sz="2000" dirty="0" err="1">
                <a:latin typeface="Gill Sans MT" panose="020B0502020104020203" pitchFamily="34" charset="0"/>
              </a:rPr>
              <a:t>button</a:t>
            </a:r>
            <a:r>
              <a:rPr lang="da-DK" sz="2000" dirty="0">
                <a:latin typeface="Gill Sans MT" panose="020B0502020104020203" pitchFamily="34" charset="0"/>
              </a:rPr>
              <a:t> is </a:t>
            </a:r>
            <a:r>
              <a:rPr lang="da-DK" sz="2000" dirty="0" err="1">
                <a:latin typeface="Gill Sans MT" panose="020B0502020104020203" pitchFamily="34" charset="0"/>
              </a:rPr>
              <a:t>clicked</a:t>
            </a:r>
            <a:r>
              <a:rPr lang="da-DK" sz="2000" dirty="0">
                <a:latin typeface="Gill Sans MT" panose="020B0502020104020203" pitchFamily="34" charset="0"/>
              </a:rPr>
              <a:t>.</a:t>
            </a:r>
          </a:p>
        </p:txBody>
      </p:sp>
      <p:sp>
        <p:nvSpPr>
          <p:cNvPr id="10" name="Down Arrow 9"/>
          <p:cNvSpPr/>
          <p:nvPr/>
        </p:nvSpPr>
        <p:spPr>
          <a:xfrm rot="6127987">
            <a:off x="8262962" y="68456"/>
            <a:ext cx="327378" cy="19681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TextBox 11"/>
          <p:cNvSpPr txBox="1"/>
          <p:nvPr/>
        </p:nvSpPr>
        <p:spPr>
          <a:xfrm>
            <a:off x="9458841" y="519290"/>
            <a:ext cx="2484803" cy="18175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rmAutofit fontScale="92500" lnSpcReduction="20000"/>
          </a:bodyPr>
          <a:lstStyle/>
          <a:p>
            <a:r>
              <a:rPr lang="da-DK" sz="2000" dirty="0">
                <a:latin typeface="Gill Sans MT" panose="020B0502020104020203" pitchFamily="34" charset="0"/>
              </a:rPr>
              <a:t>Set as the </a:t>
            </a:r>
            <a:r>
              <a:rPr lang="da-DK" sz="2000" dirty="0" err="1">
                <a:latin typeface="Gill Sans MT" panose="020B0502020104020203" pitchFamily="34" charset="0"/>
              </a:rPr>
              <a:t>DoWork</a:t>
            </a:r>
            <a:r>
              <a:rPr lang="da-DK" sz="2000" dirty="0">
                <a:latin typeface="Gill Sans MT" panose="020B0502020104020203" pitchFamily="34" charset="0"/>
              </a:rPr>
              <a:t> event handler on the </a:t>
            </a:r>
            <a:r>
              <a:rPr lang="da-DK" sz="2000" dirty="0" err="1">
                <a:latin typeface="Gill Sans MT" panose="020B0502020104020203" pitchFamily="34" charset="0"/>
              </a:rPr>
              <a:t>background</a:t>
            </a:r>
            <a:r>
              <a:rPr lang="da-DK" sz="2000" dirty="0">
                <a:latin typeface="Gill Sans MT" panose="020B0502020104020203" pitchFamily="34" charset="0"/>
              </a:rPr>
              <a:t> </a:t>
            </a:r>
            <a:r>
              <a:rPr lang="da-DK" sz="2000" dirty="0" err="1">
                <a:latin typeface="Gill Sans MT" panose="020B0502020104020203" pitchFamily="34" charset="0"/>
              </a:rPr>
              <a:t>worker</a:t>
            </a:r>
            <a:r>
              <a:rPr lang="da-DK" sz="2000" dirty="0">
                <a:latin typeface="Gill Sans MT" panose="020B0502020104020203" pitchFamily="34" charset="0"/>
              </a:rPr>
              <a:t>.</a:t>
            </a:r>
          </a:p>
          <a:p>
            <a:endParaRPr lang="da-DK" sz="2000" dirty="0">
              <a:latin typeface="Gill Sans MT" panose="020B0502020104020203" pitchFamily="34" charset="0"/>
            </a:endParaRPr>
          </a:p>
          <a:p>
            <a:r>
              <a:rPr lang="da-DK" sz="2000" dirty="0" err="1">
                <a:latin typeface="Gill Sans MT" panose="020B0502020104020203" pitchFamily="34" charset="0"/>
              </a:rPr>
              <a:t>Called</a:t>
            </a:r>
            <a:r>
              <a:rPr lang="da-DK" sz="2000" dirty="0">
                <a:latin typeface="Gill Sans MT" panose="020B0502020104020203" pitchFamily="34" charset="0"/>
              </a:rPr>
              <a:t> on a </a:t>
            </a:r>
            <a:r>
              <a:rPr lang="da-DK" sz="2000" dirty="0" err="1">
                <a:latin typeface="Gill Sans MT" panose="020B0502020104020203" pitchFamily="34" charset="0"/>
              </a:rPr>
              <a:t>background</a:t>
            </a:r>
            <a:r>
              <a:rPr lang="da-DK" sz="2000" dirty="0">
                <a:latin typeface="Gill Sans MT" panose="020B0502020104020203" pitchFamily="34" charset="0"/>
              </a:rPr>
              <a:t> </a:t>
            </a:r>
            <a:r>
              <a:rPr lang="da-DK" sz="2000" dirty="0" err="1">
                <a:latin typeface="Gill Sans MT" panose="020B0502020104020203" pitchFamily="34" charset="0"/>
              </a:rPr>
              <a:t>thread</a:t>
            </a:r>
            <a:r>
              <a:rPr lang="da-DK" sz="2000" dirty="0">
                <a:latin typeface="Gill Sans MT" panose="020B0502020104020203" pitchFamily="34" charset="0"/>
              </a:rPr>
              <a:t> at </a:t>
            </a:r>
            <a:r>
              <a:rPr lang="da-DK" sz="2000" dirty="0" err="1">
                <a:latin typeface="Gill Sans MT" panose="020B0502020104020203" pitchFamily="34" charset="0"/>
              </a:rPr>
              <a:t>some</a:t>
            </a:r>
            <a:r>
              <a:rPr lang="da-DK" sz="2000" dirty="0">
                <a:latin typeface="Gill Sans MT" panose="020B0502020104020203" pitchFamily="34" charset="0"/>
              </a:rPr>
              <a:t> point in time.</a:t>
            </a:r>
          </a:p>
        </p:txBody>
      </p:sp>
      <p:sp>
        <p:nvSpPr>
          <p:cNvPr id="13" name="Down Arrow 12"/>
          <p:cNvSpPr/>
          <p:nvPr/>
        </p:nvSpPr>
        <p:spPr>
          <a:xfrm rot="1494399">
            <a:off x="8950808" y="3199942"/>
            <a:ext cx="327378" cy="29478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TextBox 13"/>
          <p:cNvSpPr txBox="1"/>
          <p:nvPr/>
        </p:nvSpPr>
        <p:spPr>
          <a:xfrm>
            <a:off x="9306441" y="2477865"/>
            <a:ext cx="2484803" cy="790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rmAutofit fontScale="92500" lnSpcReduction="20000"/>
          </a:bodyPr>
          <a:lstStyle/>
          <a:p>
            <a:r>
              <a:rPr lang="da-DK" sz="2000" dirty="0">
                <a:latin typeface="Gill Sans MT" panose="020B0502020104020203" pitchFamily="34" charset="0"/>
              </a:rPr>
              <a:t>Argument to the </a:t>
            </a:r>
            <a:r>
              <a:rPr lang="da-DK" sz="2000" dirty="0" err="1">
                <a:latin typeface="Gill Sans MT" panose="020B0502020104020203" pitchFamily="34" charset="0"/>
              </a:rPr>
              <a:t>DoWork</a:t>
            </a:r>
            <a:r>
              <a:rPr lang="da-DK" sz="2000" dirty="0">
                <a:latin typeface="Gill Sans MT" panose="020B0502020104020203" pitchFamily="34" charset="0"/>
              </a:rPr>
              <a:t> event handler.</a:t>
            </a:r>
          </a:p>
        </p:txBody>
      </p:sp>
    </p:spTree>
    <p:extLst>
      <p:ext uri="{BB962C8B-B14F-4D97-AF65-F5344CB8AC3E}">
        <p14:creationId xmlns:p14="http://schemas.microsoft.com/office/powerpoint/2010/main" val="138271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Reporting progress</a:t>
            </a:r>
            <a:endParaRPr lang="da-DK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0578" y="1311965"/>
            <a:ext cx="3203221" cy="486499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hlinkClick r:id="rId3"/>
              </a:rPr>
              <a:t>ReportProgress</a:t>
            </a:r>
            <a:endParaRPr lang="da-DK" i="1" dirty="0"/>
          </a:p>
          <a:p>
            <a:pPr marL="0" indent="0">
              <a:buNone/>
            </a:pPr>
            <a:r>
              <a:rPr lang="da-DK" dirty="0" err="1"/>
              <a:t>takes</a:t>
            </a:r>
            <a:r>
              <a:rPr lang="da-DK" dirty="0"/>
              <a:t> a </a:t>
            </a:r>
            <a:r>
              <a:rPr lang="da-DK" dirty="0" err="1"/>
              <a:t>percentage</a:t>
            </a:r>
            <a:r>
              <a:rPr lang="da-DK" dirty="0"/>
              <a:t> </a:t>
            </a:r>
            <a:r>
              <a:rPr lang="da-DK" dirty="0" err="1"/>
              <a:t>complete</a:t>
            </a:r>
            <a:r>
              <a:rPr lang="da-DK" dirty="0"/>
              <a:t> and a </a:t>
            </a:r>
            <a:r>
              <a:rPr lang="da-DK" dirty="0" err="1"/>
              <a:t>custom</a:t>
            </a:r>
            <a:r>
              <a:rPr lang="da-DK" dirty="0"/>
              <a:t> </a:t>
            </a:r>
            <a:r>
              <a:rPr lang="da-DK" dirty="0" err="1"/>
              <a:t>object</a:t>
            </a:r>
            <a:r>
              <a:rPr lang="da-DK" dirty="0"/>
              <a:t> as arguments.</a:t>
            </a:r>
          </a:p>
        </p:txBody>
      </p:sp>
      <p:sp>
        <p:nvSpPr>
          <p:cNvPr id="4" name="Rectangle 3"/>
          <p:cNvSpPr/>
          <p:nvPr/>
        </p:nvSpPr>
        <p:spPr>
          <a:xfrm>
            <a:off x="349956" y="984738"/>
            <a:ext cx="7699022" cy="572086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HeavyOperation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// Object used to pass state to the GUI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public class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HeavyOperationUserState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public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IterationNo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{ get; set; }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public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PerformHeavyOperation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BackgroundWorker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worker,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DoWorkEventArgs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maxValue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anArgument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totalSum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0;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for 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0;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&lt;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maxValue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totalSum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totalSum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+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Thread.Sleep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(250);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HeavyOperationUserState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userState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new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HeavyOperationUserState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userState.IterationNo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percentComplete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((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+ 1) * 100) /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maxValue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worker.ReportProgress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percentComplete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userState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return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totalSum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da-DK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0726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Listen for progress reports</a:t>
            </a:r>
            <a:endParaRPr lang="da-DK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0578" y="1311965"/>
            <a:ext cx="3203221" cy="486499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receive notifications of progress updates, handle the </a:t>
            </a:r>
            <a:r>
              <a:rPr lang="en-US" dirty="0" err="1">
                <a:hlinkClick r:id="rId3"/>
              </a:rPr>
              <a:t>ProgressChanged</a:t>
            </a:r>
            <a:r>
              <a:rPr lang="en-US" dirty="0"/>
              <a:t> event.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349956" y="1298222"/>
            <a:ext cx="7699022" cy="49219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private void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myWorker_ProgressChanged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(object sender,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     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ProgressChangedEventArgs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// This method runs on the main thread.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progressPercentage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e.ProgressPercentage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// update progress bar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progress.Value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progressPercentage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HeavyOperation.HeavyOperationUserState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hoUserState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  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HeavyOperation.HeavyOperationUserState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e.UserState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iterationNo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hoUserState.IterationNo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// update status strip text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lblStatus.Text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"Iteration number: " +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iterationNo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35207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Listen for events that signal when your operation is finished</a:t>
            </a:r>
            <a:endParaRPr lang="da-DK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0578" y="1311965"/>
            <a:ext cx="3203221" cy="4864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To receive a notification when the operation is completed, handle the </a:t>
            </a:r>
            <a:r>
              <a:rPr lang="en-US" sz="2400" dirty="0" err="1">
                <a:hlinkClick r:id="rId3"/>
              </a:rPr>
              <a:t>RunWorkerCompleted</a:t>
            </a:r>
            <a:r>
              <a:rPr lang="en-US" sz="2400" dirty="0"/>
              <a:t> event.</a:t>
            </a:r>
            <a:endParaRPr lang="da-DK" sz="2400" dirty="0"/>
          </a:p>
        </p:txBody>
      </p:sp>
      <p:sp>
        <p:nvSpPr>
          <p:cNvPr id="4" name="Rectangle 3"/>
          <p:cNvSpPr/>
          <p:nvPr/>
        </p:nvSpPr>
        <p:spPr>
          <a:xfrm>
            <a:off x="349956" y="1298222"/>
            <a:ext cx="7699022" cy="5157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private void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myWorker_RunWorkerCompleted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(object sender,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    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RunWorkerCompletedEventArgs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if 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e.Error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!= null)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lblStatus.Text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"Error: " +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e.Error.Message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else if 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e.Cancelled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lblStatus.Text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"User cancelled";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else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lblStatus.Text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"Done";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textBox1.Text = textBox1.Text + "Total count: " +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 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e.Result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 +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Environment.NewLine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btnStart.Enabled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true;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6754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Concurrent</a:t>
            </a:r>
            <a:r>
              <a:rPr lang="da-DK" dirty="0"/>
              <a:t> </a:t>
            </a:r>
            <a:r>
              <a:rPr lang="da-DK" dirty="0" err="1"/>
              <a:t>access</a:t>
            </a:r>
            <a:r>
              <a:rPr lang="da-DK" dirty="0"/>
              <a:t> to </a:t>
            </a:r>
            <a:r>
              <a:rPr lang="da-DK" dirty="0" err="1"/>
              <a:t>shared</a:t>
            </a:r>
            <a:r>
              <a:rPr lang="da-DK" dirty="0"/>
              <a:t> </a:t>
            </a:r>
            <a:r>
              <a:rPr lang="da-DK" dirty="0" err="1"/>
              <a:t>resources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8272" y="1311965"/>
            <a:ext cx="4505527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often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</a:t>
            </a:r>
            <a:r>
              <a:rPr lang="da-DK" dirty="0" err="1"/>
              <a:t>synchronization</a:t>
            </a:r>
            <a:r>
              <a:rPr lang="da-DK" dirty="0"/>
              <a:t>,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threads</a:t>
            </a:r>
            <a:r>
              <a:rPr lang="da-DK" dirty="0"/>
              <a:t> </a:t>
            </a:r>
            <a:r>
              <a:rPr lang="da-DK" dirty="0" err="1"/>
              <a:t>share</a:t>
            </a:r>
            <a:r>
              <a:rPr lang="da-DK" dirty="0"/>
              <a:t> a </a:t>
            </a:r>
            <a:r>
              <a:rPr lang="da-DK" dirty="0" err="1"/>
              <a:t>resource</a:t>
            </a:r>
            <a:r>
              <a:rPr lang="da-DK" dirty="0"/>
              <a:t>.</a:t>
            </a:r>
          </a:p>
        </p:txBody>
      </p:sp>
      <p:sp>
        <p:nvSpPr>
          <p:cNvPr id="4" name="Down Arrow 3"/>
          <p:cNvSpPr/>
          <p:nvPr/>
        </p:nvSpPr>
        <p:spPr>
          <a:xfrm>
            <a:off x="1134894" y="1601510"/>
            <a:ext cx="350196" cy="4134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TextBox 4"/>
          <p:cNvSpPr txBox="1"/>
          <p:nvPr/>
        </p:nvSpPr>
        <p:spPr>
          <a:xfrm>
            <a:off x="838200" y="1311965"/>
            <a:ext cx="943583" cy="29555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85000" lnSpcReduction="20000"/>
          </a:bodyPr>
          <a:lstStyle/>
          <a:p>
            <a:r>
              <a:rPr lang="da-DK" dirty="0">
                <a:latin typeface="Gill Sans MT" panose="020B0502020104020203" pitchFamily="34" charset="0"/>
              </a:rPr>
              <a:t>Thread A</a:t>
            </a:r>
          </a:p>
        </p:txBody>
      </p:sp>
      <p:sp>
        <p:nvSpPr>
          <p:cNvPr id="6" name="Down Arrow 5"/>
          <p:cNvSpPr/>
          <p:nvPr/>
        </p:nvSpPr>
        <p:spPr>
          <a:xfrm>
            <a:off x="5538281" y="1601510"/>
            <a:ext cx="350196" cy="4134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TextBox 6"/>
          <p:cNvSpPr txBox="1"/>
          <p:nvPr/>
        </p:nvSpPr>
        <p:spPr>
          <a:xfrm>
            <a:off x="5241587" y="1311965"/>
            <a:ext cx="943583" cy="29555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85000" lnSpcReduction="20000"/>
          </a:bodyPr>
          <a:lstStyle/>
          <a:p>
            <a:r>
              <a:rPr lang="da-DK" dirty="0">
                <a:latin typeface="Gill Sans MT" panose="020B0502020104020203" pitchFamily="34" charset="0"/>
              </a:rPr>
              <a:t>Thread B</a:t>
            </a:r>
          </a:p>
        </p:txBody>
      </p:sp>
      <p:sp>
        <p:nvSpPr>
          <p:cNvPr id="8" name="Right Arrow 7"/>
          <p:cNvSpPr/>
          <p:nvPr/>
        </p:nvSpPr>
        <p:spPr>
          <a:xfrm rot="1574334">
            <a:off x="1448594" y="2545298"/>
            <a:ext cx="1115847" cy="26765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438" y="2538523"/>
            <a:ext cx="1780952" cy="1780952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rot="9341734">
            <a:off x="4351787" y="3035530"/>
            <a:ext cx="1115847" cy="26765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965330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200" dirty="0" err="1"/>
              <a:t>Cancel</a:t>
            </a:r>
            <a:r>
              <a:rPr lang="da-DK" sz="3200" dirty="0"/>
              <a:t> the operation</a:t>
            </a:r>
            <a:endParaRPr lang="da-DK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0578" y="1311965"/>
            <a:ext cx="3203221" cy="4864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dirty="0" err="1">
                <a:hlinkClick r:id="rId3"/>
              </a:rPr>
              <a:t>RunWorkerCompleted</a:t>
            </a:r>
            <a:r>
              <a:rPr lang="en-US" sz="2400" dirty="0"/>
              <a:t> event handler will be called after cancellation.</a:t>
            </a:r>
            <a:endParaRPr lang="da-DK" sz="2400" dirty="0"/>
          </a:p>
          <a:p>
            <a:pPr marL="0" indent="0">
              <a:buNone/>
            </a:pPr>
            <a:endParaRPr lang="da-DK" sz="2400" dirty="0"/>
          </a:p>
        </p:txBody>
      </p:sp>
      <p:sp>
        <p:nvSpPr>
          <p:cNvPr id="4" name="Rectangle 3"/>
          <p:cNvSpPr/>
          <p:nvPr/>
        </p:nvSpPr>
        <p:spPr>
          <a:xfrm>
            <a:off x="349956" y="1298222"/>
            <a:ext cx="7699022" cy="49219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private void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btnCancel_Click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(object sender,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EventArgs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// Cancel the asynchronous operation. 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myWorker.CancelAsync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da-DK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Down Arrow 4"/>
          <p:cNvSpPr/>
          <p:nvPr/>
        </p:nvSpPr>
        <p:spPr>
          <a:xfrm rot="6602675">
            <a:off x="5922648" y="1692963"/>
            <a:ext cx="327378" cy="5317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TextBox 5"/>
          <p:cNvSpPr txBox="1"/>
          <p:nvPr/>
        </p:nvSpPr>
        <p:spPr>
          <a:xfrm>
            <a:off x="8583293" y="5199179"/>
            <a:ext cx="2743200" cy="79022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da-DK" sz="2000" dirty="0" err="1">
                <a:latin typeface="Gill Sans MT" panose="020B0502020104020203" pitchFamily="34" charset="0"/>
              </a:rPr>
              <a:t>Called</a:t>
            </a:r>
            <a:r>
              <a:rPr lang="da-DK" sz="2000" dirty="0">
                <a:latin typeface="Gill Sans MT" panose="020B0502020104020203" pitchFamily="34" charset="0"/>
              </a:rPr>
              <a:t> </a:t>
            </a:r>
            <a:r>
              <a:rPr lang="da-DK" sz="2000" dirty="0" err="1">
                <a:latin typeface="Gill Sans MT" panose="020B0502020104020203" pitchFamily="34" charset="0"/>
              </a:rPr>
              <a:t>when</a:t>
            </a:r>
            <a:r>
              <a:rPr lang="da-DK" sz="2000" dirty="0">
                <a:latin typeface="Gill Sans MT" panose="020B0502020104020203" pitchFamily="34" charset="0"/>
              </a:rPr>
              <a:t> the </a:t>
            </a:r>
            <a:r>
              <a:rPr lang="da-DK" sz="2000" dirty="0" err="1">
                <a:latin typeface="Gill Sans MT" panose="020B0502020104020203" pitchFamily="34" charset="0"/>
              </a:rPr>
              <a:t>Cancel</a:t>
            </a:r>
            <a:r>
              <a:rPr lang="da-DK" sz="2000" dirty="0">
                <a:latin typeface="Gill Sans MT" panose="020B0502020104020203" pitchFamily="34" charset="0"/>
              </a:rPr>
              <a:t> </a:t>
            </a:r>
            <a:r>
              <a:rPr lang="da-DK" sz="2000" dirty="0" err="1">
                <a:latin typeface="Gill Sans MT" panose="020B0502020104020203" pitchFamily="34" charset="0"/>
              </a:rPr>
              <a:t>button</a:t>
            </a:r>
            <a:r>
              <a:rPr lang="da-DK" sz="2000" dirty="0">
                <a:latin typeface="Gill Sans MT" panose="020B0502020104020203" pitchFamily="34" charset="0"/>
              </a:rPr>
              <a:t> is </a:t>
            </a:r>
            <a:r>
              <a:rPr lang="da-DK" sz="2000" dirty="0" err="1">
                <a:latin typeface="Gill Sans MT" panose="020B0502020104020203" pitchFamily="34" charset="0"/>
              </a:rPr>
              <a:t>clicked</a:t>
            </a:r>
            <a:r>
              <a:rPr lang="da-DK" sz="2000" dirty="0">
                <a:latin typeface="Gill Sans MT" panose="020B05020201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103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Listen for cancellation</a:t>
            </a:r>
            <a:endParaRPr lang="da-DK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0578" y="1311965"/>
            <a:ext cx="3203221" cy="4864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400" dirty="0"/>
              <a:t>If </a:t>
            </a:r>
            <a:r>
              <a:rPr lang="da-DK" sz="2400" dirty="0" err="1"/>
              <a:t>cancellation</a:t>
            </a:r>
            <a:r>
              <a:rPr lang="da-DK" sz="2400" dirty="0"/>
              <a:t> is </a:t>
            </a:r>
            <a:r>
              <a:rPr lang="da-DK" sz="2400" dirty="0" err="1"/>
              <a:t>pending</a:t>
            </a:r>
            <a:r>
              <a:rPr lang="da-DK" sz="2400" dirty="0"/>
              <a:t>, stop the operation and </a:t>
            </a:r>
            <a:r>
              <a:rPr lang="da-DK" sz="2400" dirty="0" err="1"/>
              <a:t>notify</a:t>
            </a:r>
            <a:r>
              <a:rPr lang="da-DK" sz="2400" dirty="0"/>
              <a:t> the GUI by </a:t>
            </a:r>
            <a:r>
              <a:rPr lang="da-DK" sz="2400" dirty="0" err="1"/>
              <a:t>setting</a:t>
            </a:r>
            <a:r>
              <a:rPr lang="da-DK" sz="2400" dirty="0"/>
              <a:t> the </a:t>
            </a:r>
            <a:r>
              <a:rPr lang="da-DK" sz="2400" dirty="0" err="1"/>
              <a:t>DoWorkEventArgs</a:t>
            </a:r>
            <a:r>
              <a:rPr lang="da-DK" sz="2400" dirty="0"/>
              <a:t> </a:t>
            </a:r>
            <a:r>
              <a:rPr lang="da-DK" sz="2400" dirty="0" err="1"/>
              <a:t>e.Cancel</a:t>
            </a:r>
            <a:r>
              <a:rPr lang="da-DK" sz="2400" dirty="0"/>
              <a:t> </a:t>
            </a:r>
            <a:r>
              <a:rPr lang="da-DK" sz="2400" dirty="0" err="1"/>
              <a:t>property</a:t>
            </a:r>
            <a:r>
              <a:rPr lang="da-DK" sz="2400" dirty="0"/>
              <a:t> to true.</a:t>
            </a:r>
          </a:p>
        </p:txBody>
      </p:sp>
      <p:sp>
        <p:nvSpPr>
          <p:cNvPr id="4" name="Rectangle 3"/>
          <p:cNvSpPr/>
          <p:nvPr/>
        </p:nvSpPr>
        <p:spPr>
          <a:xfrm>
            <a:off x="349956" y="1298222"/>
            <a:ext cx="7699022" cy="5157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public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PerformHeavyOperation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BackgroundWorker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worker,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DoWorkEventArgs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maxValue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anArgument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totalSum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0;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for 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0;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&lt;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maxValue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if (!</a:t>
            </a:r>
            <a:r>
              <a:rPr lang="en-US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worker.CancellationPending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totalSum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totalSum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+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Thread.Sleep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(250);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HeavyOperationUserState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userState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new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HeavyOperationUserState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userState.IterationNo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percentComplete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((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+ 1) * 100) /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maxValue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worker.ReportProgress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percentComplete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userState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else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e.Cancel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= true;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break;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return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totalSum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Down Arrow 4"/>
          <p:cNvSpPr/>
          <p:nvPr/>
        </p:nvSpPr>
        <p:spPr>
          <a:xfrm rot="5400000">
            <a:off x="4492547" y="1989834"/>
            <a:ext cx="327378" cy="1535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Down Arrow 6"/>
          <p:cNvSpPr/>
          <p:nvPr/>
        </p:nvSpPr>
        <p:spPr>
          <a:xfrm rot="5400000">
            <a:off x="3888809" y="4094128"/>
            <a:ext cx="327378" cy="2258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0835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More </a:t>
            </a:r>
            <a:r>
              <a:rPr lang="da-DK" dirty="0" err="1"/>
              <a:t>about</a:t>
            </a:r>
            <a:r>
              <a:rPr lang="da-DK" dirty="0"/>
              <a:t> </a:t>
            </a:r>
            <a:r>
              <a:rPr lang="da-DK" dirty="0" err="1"/>
              <a:t>locking</a:t>
            </a:r>
            <a:endParaRPr lang="da-DK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264634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Exclusive locking using Monitor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sz="2400" dirty="0">
                <a:latin typeface="Consolas" panose="020B0609020204030204" pitchFamily="49" charset="0"/>
              </a:rPr>
              <a:t>Monitor</a:t>
            </a:r>
            <a:r>
              <a:rPr lang="en-US" dirty="0"/>
              <a:t> prevents collisions if used correctly, i.e. by all users of the shared resource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Monitor.Enter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  <a:r>
              <a:rPr lang="en-US" dirty="0"/>
              <a:t> only blocks other threads – the calling thread may re-enter the monitor</a:t>
            </a:r>
          </a:p>
          <a:p>
            <a:pPr marL="0" indent="0">
              <a:buNone/>
            </a:pPr>
            <a:r>
              <a:rPr lang="en-US" dirty="0"/>
              <a:t>Monitors can only lock reference types – value types are </a:t>
            </a:r>
            <a:r>
              <a:rPr lang="en-US" i="1" dirty="0"/>
              <a:t>boxed</a:t>
            </a:r>
            <a:r>
              <a:rPr lang="en-US" dirty="0"/>
              <a:t> (this constitutes a synchronization error!)</a:t>
            </a:r>
          </a:p>
          <a:p>
            <a:pPr marL="0" indent="0">
              <a:buNone/>
            </a:pPr>
            <a:r>
              <a:rPr lang="en-US" dirty="0"/>
              <a:t>Monitors can only lock within same application domain</a:t>
            </a:r>
          </a:p>
          <a:p>
            <a:pPr marL="0" indent="0">
              <a:buNone/>
            </a:pPr>
            <a:endParaRPr lang="da-DK" dirty="0"/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4260056" y="1916833"/>
            <a:ext cx="3816350" cy="2554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Monitor.Enter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(o);</a:t>
            </a:r>
          </a:p>
          <a:p>
            <a:r>
              <a:rPr lang="en-US" sz="20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//critical section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...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finally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Monitor.Exit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(o);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2748910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Exclusive locking using </a:t>
            </a:r>
            <a:r>
              <a:rPr lang="en-US" dirty="0" err="1"/>
              <a:t>Mutex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dirty="0"/>
              <a:t>A </a:t>
            </a:r>
            <a:r>
              <a:rPr lang="en-US" sz="2000" dirty="0" err="1">
                <a:latin typeface="Consolas" panose="020B0609020204030204" pitchFamily="49" charset="0"/>
              </a:rPr>
              <a:t>Mutex</a:t>
            </a:r>
            <a:r>
              <a:rPr lang="en-US" dirty="0"/>
              <a:t> can lock across application domains/processes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err="1">
                <a:latin typeface="Consolas" panose="020B0609020204030204" pitchFamily="49" charset="0"/>
              </a:rPr>
              <a:t>Mutex</a:t>
            </a:r>
            <a:r>
              <a:rPr lang="en-US" b="1" dirty="0"/>
              <a:t> </a:t>
            </a:r>
            <a:r>
              <a:rPr lang="en-US" dirty="0"/>
              <a:t>locks on itself (not an arbitrary 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object</a:t>
            </a:r>
            <a:r>
              <a:rPr lang="en-US" dirty="0"/>
              <a:t>)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err="1">
                <a:latin typeface="Consolas" panose="020B0609020204030204" pitchFamily="49" charset="0"/>
              </a:rPr>
              <a:t>Mutex.WaitOne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  <a:r>
              <a:rPr lang="en-US" dirty="0"/>
              <a:t> acquires the </a:t>
            </a:r>
            <a:r>
              <a:rPr lang="en-US" dirty="0" err="1"/>
              <a:t>mutex</a:t>
            </a:r>
            <a:endParaRPr lang="en-US" dirty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dirty="0"/>
              <a:t>Blocks until </a:t>
            </a:r>
            <a:r>
              <a:rPr lang="en-US" dirty="0" err="1"/>
              <a:t>mutex</a:t>
            </a:r>
            <a:r>
              <a:rPr lang="en-US" dirty="0"/>
              <a:t> is available or optional timeout elapses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err="1">
                <a:latin typeface="Consolas" panose="020B0609020204030204" pitchFamily="49" charset="0"/>
              </a:rPr>
              <a:t>Mutex.ReleaseMutex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  <a:r>
              <a:rPr lang="en-US" dirty="0"/>
              <a:t> releases the </a:t>
            </a:r>
            <a:r>
              <a:rPr lang="en-US" dirty="0" err="1"/>
              <a:t>mutex</a:t>
            </a:r>
            <a:endParaRPr lang="en-US" dirty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dirty="0"/>
              <a:t>Only owning thread may release the </a:t>
            </a:r>
            <a:r>
              <a:rPr lang="en-US" dirty="0" err="1"/>
              <a:t>mutex</a:t>
            </a:r>
            <a:r>
              <a:rPr lang="en-US" dirty="0"/>
              <a:t> – otherwise an </a:t>
            </a:r>
            <a:r>
              <a:rPr lang="en-US" dirty="0" err="1">
                <a:latin typeface="Consolas" panose="020B0609020204030204" pitchFamily="49" charset="0"/>
              </a:rPr>
              <a:t>ApplicationException</a:t>
            </a:r>
            <a:r>
              <a:rPr lang="en-US" dirty="0"/>
              <a:t> is thrown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/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Named </a:t>
            </a:r>
            <a:r>
              <a:rPr lang="en-US" dirty="0" err="1"/>
              <a:t>mutexes</a:t>
            </a:r>
            <a:r>
              <a:rPr lang="en-US" dirty="0"/>
              <a:t> can span processes</a:t>
            </a:r>
          </a:p>
          <a:p>
            <a:pPr marL="0" indent="0">
              <a:buNone/>
            </a:pPr>
            <a:endParaRPr lang="da-DK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9BC3-12EB-4A5F-A8FA-A042377AC44D}" type="slidenum">
              <a:rPr lang="en-GB" smtClean="0"/>
              <a:pPr/>
              <a:t>44</a:t>
            </a:fld>
            <a:endParaRPr lang="en-GB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1838326" y="1124745"/>
            <a:ext cx="8467725" cy="39528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176537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Exclusive locking using </a:t>
            </a:r>
            <a:r>
              <a:rPr lang="en-US" dirty="0" err="1"/>
              <a:t>Mutex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9BC3-12EB-4A5F-A8FA-A042377AC44D}" type="slidenum">
              <a:rPr lang="en-GB" smtClean="0"/>
              <a:pPr/>
              <a:t>45</a:t>
            </a:fld>
            <a:endParaRPr lang="en-GB" dirty="0"/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1900488" y="1052737"/>
            <a:ext cx="8280400" cy="526297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da-DK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SynchDemo</a:t>
            </a:r>
            <a:endParaRPr lang="da-DK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  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da-DK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_c1 = 0;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da-DK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Mutex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_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mutex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da-DK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Mutex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endParaRPr lang="da-DK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da-DK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tasks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da-DK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Task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{ </a:t>
            </a:r>
            <a:r>
              <a:rPr lang="da-DK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Task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.Run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((</a:t>
            </a:r>
            <a:r>
              <a:rPr lang="da-DK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Action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IncC1),</a:t>
            </a:r>
            <a:r>
              <a:rPr lang="da-DK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Task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.Run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((</a:t>
            </a:r>
            <a:r>
              <a:rPr lang="da-DK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Action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IncC1) }; 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da-DK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Task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.WaitAll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tasks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endParaRPr lang="da-DK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da-DK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IncC1()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da-DK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(!_</a:t>
            </a:r>
            <a:r>
              <a:rPr lang="da-DK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mutex.WaitOne</a:t>
            </a:r>
            <a:r>
              <a:rPr lang="da-DK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da-DK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TimeSpan</a:t>
            </a:r>
            <a:r>
              <a:rPr lang="da-DK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.FromSeconds</a:t>
            </a:r>
            <a:r>
              <a:rPr lang="da-DK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(3)))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"Another task is holding C1 - bye!"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da-DK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"Press a key to increment C1"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da-DK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.ReadKey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da-DK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++_c1;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da-DK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_</a:t>
            </a:r>
            <a:r>
              <a:rPr lang="da-DK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mutex.ReleaseMutex</a:t>
            </a:r>
            <a:r>
              <a:rPr lang="da-DK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302382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References and image </a:t>
            </a:r>
            <a:r>
              <a:rPr lang="da-DK" dirty="0" err="1"/>
              <a:t>sources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sz="1800" dirty="0"/>
              <a:t>Images:</a:t>
            </a:r>
          </a:p>
          <a:p>
            <a:pPr marL="0" indent="0">
              <a:buNone/>
            </a:pPr>
            <a:r>
              <a:rPr lang="da-DK" sz="1800" dirty="0"/>
              <a:t>Printer: </a:t>
            </a:r>
            <a:r>
              <a:rPr lang="da-DK" sz="1800" dirty="0">
                <a:hlinkClick r:id="rId2"/>
              </a:rPr>
              <a:t>https://i5.walmartimages.com/asr/5bf8c70c-c0f4-46c8-8de2-d14417c3dcdb_2.a974142a063bb1f235f672f9a68eeb10.jpeg</a:t>
            </a:r>
            <a:endParaRPr lang="da-DK" sz="1800" dirty="0"/>
          </a:p>
          <a:p>
            <a:pPr marL="0" indent="0">
              <a:buNone/>
            </a:pPr>
            <a:r>
              <a:rPr lang="da-DK" sz="1800" dirty="0"/>
              <a:t>Bank: </a:t>
            </a:r>
            <a:r>
              <a:rPr lang="da-DK" sz="1800" dirty="0">
                <a:hlinkClick r:id="rId3"/>
              </a:rPr>
              <a:t>https://images6.moneysavingexpert.com/images/reclaim-packaged-accounts-04.png</a:t>
            </a:r>
            <a:endParaRPr lang="da-DK" sz="1800" dirty="0"/>
          </a:p>
          <a:p>
            <a:pPr marL="0" indent="0">
              <a:buNone/>
            </a:pPr>
            <a:r>
              <a:rPr lang="da-DK" sz="1800" dirty="0"/>
              <a:t>Lala: </a:t>
            </a:r>
            <a:r>
              <a:rPr lang="da-DK" sz="1800" dirty="0">
                <a:hlinkClick r:id="rId4"/>
              </a:rPr>
              <a:t>https://vignette.wikia.nocookie.net/telletubbies/images/b/b9/Laa_Laa.jpg/revision/latest?cb=20130707175328</a:t>
            </a:r>
            <a:endParaRPr lang="da-DK" sz="1800" dirty="0"/>
          </a:p>
          <a:p>
            <a:pPr marL="0" indent="0">
              <a:buNone/>
            </a:pPr>
            <a:r>
              <a:rPr lang="da-DK" sz="1800" dirty="0"/>
              <a:t>Dipsy: </a:t>
            </a:r>
            <a:r>
              <a:rPr lang="da-DK" sz="1800" dirty="0">
                <a:hlinkClick r:id="rId5"/>
              </a:rPr>
              <a:t>https://vignette.wikia.nocookie.net/telletubbies/images/3/35/Url.jpg/revision/latest/scale-to-width-down/200?cb=20120211023613</a:t>
            </a:r>
            <a:endParaRPr lang="da-DK" sz="1800" dirty="0"/>
          </a:p>
          <a:p>
            <a:pPr marL="0" indent="0">
              <a:buNone/>
            </a:pPr>
            <a:r>
              <a:rPr lang="da-DK" sz="1800" dirty="0"/>
              <a:t>Tinky Winky: </a:t>
            </a:r>
            <a:r>
              <a:rPr lang="da-DK" sz="1800" dirty="0">
                <a:hlinkClick r:id="rId6"/>
              </a:rPr>
              <a:t>https://vignette.wikia.nocookie.net/telletubbies/images/e/e5/Tinky_Winky.jpg/revision/latest/scale-to-width-down/180?cb=20111116163749</a:t>
            </a:r>
            <a:endParaRPr lang="da-DK" sz="1800" dirty="0"/>
          </a:p>
          <a:p>
            <a:pPr marL="0" indent="0">
              <a:buNone/>
            </a:pPr>
            <a:r>
              <a:rPr lang="da-DK" sz="1800" dirty="0"/>
              <a:t>Po: </a:t>
            </a:r>
            <a:r>
              <a:rPr lang="da-DK" sz="1800" dirty="0">
                <a:hlinkClick r:id="rId7"/>
              </a:rPr>
              <a:t>https://vignette.wikia.nocookie.net/telletubbies/images/5/5d/Pic-meet-char-po.jpg/revision/latest?cb=20160303152950</a:t>
            </a:r>
            <a:endParaRPr lang="da-DK" sz="1800" dirty="0"/>
          </a:p>
          <a:p>
            <a:pPr marL="0" indent="0">
              <a:buNone/>
            </a:pPr>
            <a:r>
              <a:rPr lang="da-DK" sz="1800" dirty="0" err="1"/>
              <a:t>Skulls</a:t>
            </a:r>
            <a:r>
              <a:rPr lang="da-DK" sz="1800" dirty="0"/>
              <a:t> </a:t>
            </a:r>
            <a:r>
              <a:rPr lang="da-DK" sz="1800" dirty="0" err="1"/>
              <a:t>skeleton</a:t>
            </a:r>
            <a:r>
              <a:rPr lang="da-DK" sz="1800" dirty="0"/>
              <a:t>: </a:t>
            </a:r>
            <a:r>
              <a:rPr lang="da-DK" sz="1800" dirty="0">
                <a:hlinkClick r:id="rId8"/>
              </a:rPr>
              <a:t>http://funjester.com/assets/images/decals/skulls%20skeleton/skulls%20skeletons004.jpg</a:t>
            </a:r>
            <a:endParaRPr lang="da-DK" sz="1800" dirty="0"/>
          </a:p>
          <a:p>
            <a:pPr marL="0" indent="0">
              <a:buNone/>
            </a:pPr>
            <a:r>
              <a:rPr lang="da-DK" sz="1800" dirty="0"/>
              <a:t>Computer keyboard: </a:t>
            </a:r>
            <a:r>
              <a:rPr lang="da-DK" sz="1800" dirty="0">
                <a:hlinkClick r:id="rId9"/>
              </a:rPr>
              <a:t>http://stockmedia.cc/computing_technology/slides/DSD_8790.jpg</a:t>
            </a:r>
            <a:endParaRPr lang="da-DK" sz="1800" dirty="0"/>
          </a:p>
          <a:p>
            <a:pPr marL="0" indent="0">
              <a:buNone/>
            </a:pPr>
            <a:r>
              <a:rPr lang="da-DK" sz="1800" dirty="0"/>
              <a:t>Bonus: </a:t>
            </a:r>
            <a:r>
              <a:rPr lang="da-DK" sz="1800" dirty="0">
                <a:hlinkClick r:id="rId10"/>
              </a:rPr>
              <a:t>http://wjreviews.com/reviews-cta/bonus.png</a:t>
            </a:r>
            <a:endParaRPr lang="da-DK" sz="1800" dirty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369278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8375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bank </a:t>
            </a:r>
            <a:r>
              <a:rPr lang="da-DK" dirty="0" err="1"/>
              <a:t>account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9523" y="1311965"/>
            <a:ext cx="2764277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A simple </a:t>
            </a:r>
            <a:r>
              <a:rPr lang="da-DK" dirty="0" err="1"/>
              <a:t>example</a:t>
            </a:r>
            <a:r>
              <a:rPr lang="da-DK" dirty="0"/>
              <a:t> is a back </a:t>
            </a:r>
            <a:r>
              <a:rPr lang="da-DK" dirty="0" err="1"/>
              <a:t>account</a:t>
            </a:r>
            <a:r>
              <a:rPr lang="da-DK" dirty="0"/>
              <a:t>.</a:t>
            </a:r>
          </a:p>
          <a:p>
            <a:pPr marL="0" indent="0">
              <a:buNone/>
            </a:pPr>
            <a:endParaRPr lang="da-DK" dirty="0"/>
          </a:p>
        </p:txBody>
      </p:sp>
      <p:sp>
        <p:nvSpPr>
          <p:cNvPr id="4" name="Down Arrow 3"/>
          <p:cNvSpPr/>
          <p:nvPr/>
        </p:nvSpPr>
        <p:spPr>
          <a:xfrm>
            <a:off x="1134894" y="1601510"/>
            <a:ext cx="350196" cy="4134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TextBox 4"/>
          <p:cNvSpPr txBox="1"/>
          <p:nvPr/>
        </p:nvSpPr>
        <p:spPr>
          <a:xfrm>
            <a:off x="838200" y="1311965"/>
            <a:ext cx="943583" cy="29555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85000" lnSpcReduction="20000"/>
          </a:bodyPr>
          <a:lstStyle/>
          <a:p>
            <a:r>
              <a:rPr lang="da-DK" dirty="0">
                <a:latin typeface="Gill Sans MT" panose="020B0502020104020203" pitchFamily="34" charset="0"/>
              </a:rPr>
              <a:t>Thread A</a:t>
            </a:r>
          </a:p>
        </p:txBody>
      </p:sp>
      <p:sp>
        <p:nvSpPr>
          <p:cNvPr id="6" name="Down Arrow 5"/>
          <p:cNvSpPr/>
          <p:nvPr/>
        </p:nvSpPr>
        <p:spPr>
          <a:xfrm>
            <a:off x="7386537" y="1595504"/>
            <a:ext cx="350196" cy="4134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TextBox 6"/>
          <p:cNvSpPr txBox="1"/>
          <p:nvPr/>
        </p:nvSpPr>
        <p:spPr>
          <a:xfrm>
            <a:off x="7089843" y="1305959"/>
            <a:ext cx="943583" cy="29555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85000" lnSpcReduction="20000"/>
          </a:bodyPr>
          <a:lstStyle/>
          <a:p>
            <a:r>
              <a:rPr lang="da-DK" dirty="0">
                <a:latin typeface="Gill Sans MT" panose="020B0502020104020203" pitchFamily="34" charset="0"/>
              </a:rPr>
              <a:t>Thread 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49429" y="1305959"/>
            <a:ext cx="963038" cy="3015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92500" lnSpcReduction="20000"/>
          </a:bodyPr>
          <a:lstStyle/>
          <a:p>
            <a:r>
              <a:rPr lang="da-DK" dirty="0">
                <a:latin typeface="Gill Sans MT" panose="020B0502020104020203" pitchFamily="34" charset="0"/>
              </a:rPr>
              <a:t>Balance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39703" y="1701239"/>
            <a:ext cx="729575" cy="21400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da-DK" sz="1600" dirty="0">
                <a:latin typeface="Gill Sans MT" panose="020B0502020104020203" pitchFamily="34" charset="0"/>
              </a:rPr>
              <a:t>100$</a:t>
            </a:r>
          </a:p>
        </p:txBody>
      </p:sp>
      <p:sp>
        <p:nvSpPr>
          <p:cNvPr id="11" name="TextBox 10"/>
          <p:cNvSpPr txBox="1"/>
          <p:nvPr/>
        </p:nvSpPr>
        <p:spPr>
          <a:xfrm rot="1615630">
            <a:off x="2117421" y="2070421"/>
            <a:ext cx="1426724" cy="2053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da-DK" sz="1600" dirty="0" err="1">
                <a:latin typeface="Gill Sans MT" panose="020B0502020104020203" pitchFamily="34" charset="0"/>
              </a:rPr>
              <a:t>Deposit</a:t>
            </a:r>
            <a:r>
              <a:rPr lang="da-DK" sz="1600" dirty="0">
                <a:latin typeface="Gill Sans MT" panose="020B0502020104020203" pitchFamily="34" charset="0"/>
              </a:rPr>
              <a:t> 10$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49429" y="4558325"/>
            <a:ext cx="729575" cy="21400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da-DK" sz="1600" dirty="0">
                <a:latin typeface="Gill Sans MT" panose="020B0502020104020203" pitchFamily="34" charset="0"/>
              </a:rPr>
              <a:t>90$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740" y="2644985"/>
            <a:ext cx="2019765" cy="153502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rot="20079335">
            <a:off x="5335572" y="2086863"/>
            <a:ext cx="1426724" cy="2053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da-DK" sz="1600" dirty="0" err="1">
                <a:latin typeface="Gill Sans MT" panose="020B0502020104020203" pitchFamily="34" charset="0"/>
              </a:rPr>
              <a:t>Withdraw</a:t>
            </a:r>
            <a:r>
              <a:rPr lang="da-DK" sz="1600" dirty="0">
                <a:latin typeface="Gill Sans MT" panose="020B0502020104020203" pitchFamily="34" charset="0"/>
              </a:rPr>
              <a:t> 20$</a:t>
            </a:r>
          </a:p>
        </p:txBody>
      </p:sp>
      <p:sp>
        <p:nvSpPr>
          <p:cNvPr id="10" name="Right Arrow 9"/>
          <p:cNvSpPr/>
          <p:nvPr/>
        </p:nvSpPr>
        <p:spPr>
          <a:xfrm rot="1574334">
            <a:off x="1436008" y="2180183"/>
            <a:ext cx="2228986" cy="26765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ight Arrow 12"/>
          <p:cNvSpPr/>
          <p:nvPr/>
        </p:nvSpPr>
        <p:spPr>
          <a:xfrm rot="9341734">
            <a:off x="4844165" y="2267690"/>
            <a:ext cx="2595727" cy="26765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3412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bank </a:t>
            </a:r>
            <a:r>
              <a:rPr lang="da-DK" dirty="0" err="1"/>
              <a:t>account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9523" y="1311965"/>
            <a:ext cx="2764277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An </a:t>
            </a:r>
            <a:r>
              <a:rPr lang="da-DK" dirty="0" err="1"/>
              <a:t>account</a:t>
            </a:r>
            <a:r>
              <a:rPr lang="da-DK" dirty="0"/>
              <a:t> has a balance.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deposit</a:t>
            </a:r>
            <a:r>
              <a:rPr lang="da-DK" dirty="0"/>
              <a:t> and </a:t>
            </a:r>
            <a:r>
              <a:rPr lang="da-DK" dirty="0" err="1"/>
              <a:t>withdraw</a:t>
            </a:r>
            <a:r>
              <a:rPr lang="da-DK" dirty="0"/>
              <a:t> </a:t>
            </a:r>
            <a:r>
              <a:rPr lang="da-DK" dirty="0" err="1"/>
              <a:t>money</a:t>
            </a:r>
            <a:r>
              <a:rPr lang="da-DK" dirty="0"/>
              <a:t>.</a:t>
            </a:r>
          </a:p>
          <a:p>
            <a:pPr marL="0" indent="0">
              <a:buNone/>
            </a:pPr>
            <a:endParaRPr lang="da-DK" dirty="0"/>
          </a:p>
        </p:txBody>
      </p:sp>
      <p:sp>
        <p:nvSpPr>
          <p:cNvPr id="4" name="Down Arrow 3"/>
          <p:cNvSpPr/>
          <p:nvPr/>
        </p:nvSpPr>
        <p:spPr>
          <a:xfrm>
            <a:off x="1134894" y="1601510"/>
            <a:ext cx="350196" cy="4134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TextBox 4"/>
          <p:cNvSpPr txBox="1"/>
          <p:nvPr/>
        </p:nvSpPr>
        <p:spPr>
          <a:xfrm>
            <a:off x="838200" y="1311965"/>
            <a:ext cx="943583" cy="29555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85000" lnSpcReduction="20000"/>
          </a:bodyPr>
          <a:lstStyle/>
          <a:p>
            <a:r>
              <a:rPr lang="da-DK" dirty="0">
                <a:latin typeface="Gill Sans MT" panose="020B0502020104020203" pitchFamily="34" charset="0"/>
              </a:rPr>
              <a:t>Thread A</a:t>
            </a:r>
          </a:p>
        </p:txBody>
      </p:sp>
      <p:sp>
        <p:nvSpPr>
          <p:cNvPr id="6" name="Down Arrow 5"/>
          <p:cNvSpPr/>
          <p:nvPr/>
        </p:nvSpPr>
        <p:spPr>
          <a:xfrm>
            <a:off x="7386537" y="1595504"/>
            <a:ext cx="350196" cy="4134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TextBox 6"/>
          <p:cNvSpPr txBox="1"/>
          <p:nvPr/>
        </p:nvSpPr>
        <p:spPr>
          <a:xfrm>
            <a:off x="7089843" y="1305959"/>
            <a:ext cx="943583" cy="29555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85000" lnSpcReduction="20000"/>
          </a:bodyPr>
          <a:lstStyle/>
          <a:p>
            <a:r>
              <a:rPr lang="da-DK" dirty="0">
                <a:latin typeface="Gill Sans MT" panose="020B0502020104020203" pitchFamily="34" charset="0"/>
              </a:rPr>
              <a:t>Thread 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49429" y="1305959"/>
            <a:ext cx="963038" cy="3015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92500" lnSpcReduction="20000"/>
          </a:bodyPr>
          <a:lstStyle/>
          <a:p>
            <a:r>
              <a:rPr lang="da-DK" dirty="0">
                <a:latin typeface="Gill Sans MT" panose="020B0502020104020203" pitchFamily="34" charset="0"/>
              </a:rPr>
              <a:t>Balance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39703" y="1701239"/>
            <a:ext cx="729575" cy="21400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da-DK" sz="1600" dirty="0">
                <a:latin typeface="Gill Sans MT" panose="020B0502020104020203" pitchFamily="34" charset="0"/>
              </a:rPr>
              <a:t>100$</a:t>
            </a:r>
          </a:p>
        </p:txBody>
      </p:sp>
      <p:sp>
        <p:nvSpPr>
          <p:cNvPr id="11" name="TextBox 10"/>
          <p:cNvSpPr txBox="1"/>
          <p:nvPr/>
        </p:nvSpPr>
        <p:spPr>
          <a:xfrm rot="1615630">
            <a:off x="2117421" y="2070421"/>
            <a:ext cx="1426724" cy="2053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da-DK" sz="1600" dirty="0" err="1">
                <a:latin typeface="Gill Sans MT" panose="020B0502020104020203" pitchFamily="34" charset="0"/>
              </a:rPr>
              <a:t>Deposit</a:t>
            </a:r>
            <a:r>
              <a:rPr lang="da-DK" sz="1600" dirty="0">
                <a:latin typeface="Gill Sans MT" panose="020B0502020104020203" pitchFamily="34" charset="0"/>
              </a:rPr>
              <a:t> 10$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49429" y="4558325"/>
            <a:ext cx="729575" cy="21400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da-DK" sz="1600" dirty="0">
                <a:latin typeface="Gill Sans MT" panose="020B0502020104020203" pitchFamily="34" charset="0"/>
              </a:rPr>
              <a:t>90$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740" y="2644985"/>
            <a:ext cx="2019765" cy="153502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rot="20079335">
            <a:off x="5335572" y="2086863"/>
            <a:ext cx="1426724" cy="2053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da-DK" sz="1600" dirty="0" err="1">
                <a:latin typeface="Gill Sans MT" panose="020B0502020104020203" pitchFamily="34" charset="0"/>
              </a:rPr>
              <a:t>Withdraw</a:t>
            </a:r>
            <a:r>
              <a:rPr lang="da-DK" sz="1600" dirty="0">
                <a:latin typeface="Gill Sans MT" panose="020B0502020104020203" pitchFamily="34" charset="0"/>
              </a:rPr>
              <a:t> 20$</a:t>
            </a:r>
          </a:p>
        </p:txBody>
      </p:sp>
      <p:sp>
        <p:nvSpPr>
          <p:cNvPr id="10" name="Right Arrow 9"/>
          <p:cNvSpPr/>
          <p:nvPr/>
        </p:nvSpPr>
        <p:spPr>
          <a:xfrm rot="1574334">
            <a:off x="1436008" y="2180183"/>
            <a:ext cx="2228986" cy="26765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ight Arrow 12"/>
          <p:cNvSpPr/>
          <p:nvPr/>
        </p:nvSpPr>
        <p:spPr>
          <a:xfrm rot="9341734">
            <a:off x="4844165" y="2267690"/>
            <a:ext cx="2595727" cy="26765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21118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bank </a:t>
            </a:r>
            <a:r>
              <a:rPr lang="da-DK" dirty="0" err="1"/>
              <a:t>account</a:t>
            </a:r>
            <a:endParaRPr lang="da-DK" dirty="0"/>
          </a:p>
        </p:txBody>
      </p:sp>
      <p:sp>
        <p:nvSpPr>
          <p:cNvPr id="4" name="Down Arrow 3"/>
          <p:cNvSpPr/>
          <p:nvPr/>
        </p:nvSpPr>
        <p:spPr>
          <a:xfrm>
            <a:off x="1134894" y="1601510"/>
            <a:ext cx="350196" cy="4134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TextBox 4"/>
          <p:cNvSpPr txBox="1"/>
          <p:nvPr/>
        </p:nvSpPr>
        <p:spPr>
          <a:xfrm>
            <a:off x="838200" y="1311965"/>
            <a:ext cx="943583" cy="29555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85000" lnSpcReduction="20000"/>
          </a:bodyPr>
          <a:lstStyle/>
          <a:p>
            <a:r>
              <a:rPr lang="da-DK" dirty="0">
                <a:latin typeface="Gill Sans MT" panose="020B0502020104020203" pitchFamily="34" charset="0"/>
              </a:rPr>
              <a:t>Thread A</a:t>
            </a:r>
          </a:p>
        </p:txBody>
      </p:sp>
      <p:sp>
        <p:nvSpPr>
          <p:cNvPr id="6" name="Down Arrow 5"/>
          <p:cNvSpPr/>
          <p:nvPr/>
        </p:nvSpPr>
        <p:spPr>
          <a:xfrm>
            <a:off x="10304844" y="1595504"/>
            <a:ext cx="350196" cy="4134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TextBox 6"/>
          <p:cNvSpPr txBox="1"/>
          <p:nvPr/>
        </p:nvSpPr>
        <p:spPr>
          <a:xfrm>
            <a:off x="10008150" y="1305959"/>
            <a:ext cx="943583" cy="29555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85000" lnSpcReduction="20000"/>
          </a:bodyPr>
          <a:lstStyle/>
          <a:p>
            <a:r>
              <a:rPr lang="da-DK" dirty="0">
                <a:latin typeface="Gill Sans MT" panose="020B0502020104020203" pitchFamily="34" charset="0"/>
              </a:rPr>
              <a:t>Thread B</a:t>
            </a:r>
          </a:p>
        </p:txBody>
      </p:sp>
      <p:sp>
        <p:nvSpPr>
          <p:cNvPr id="11" name="TextBox 10"/>
          <p:cNvSpPr txBox="1"/>
          <p:nvPr/>
        </p:nvSpPr>
        <p:spPr>
          <a:xfrm rot="1615630">
            <a:off x="1296503" y="1919435"/>
            <a:ext cx="1426724" cy="2053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da-DK" sz="1600" dirty="0" err="1">
                <a:latin typeface="Gill Sans MT" panose="020B0502020104020203" pitchFamily="34" charset="0"/>
              </a:rPr>
              <a:t>Deposit</a:t>
            </a:r>
            <a:r>
              <a:rPr lang="da-DK" sz="1600" dirty="0">
                <a:latin typeface="Gill Sans MT" panose="020B0502020104020203" pitchFamily="34" charset="0"/>
              </a:rPr>
              <a:t> 10$</a:t>
            </a:r>
          </a:p>
        </p:txBody>
      </p:sp>
      <p:sp>
        <p:nvSpPr>
          <p:cNvPr id="14" name="TextBox 13"/>
          <p:cNvSpPr txBox="1"/>
          <p:nvPr/>
        </p:nvSpPr>
        <p:spPr>
          <a:xfrm rot="20079335">
            <a:off x="8848494" y="1803204"/>
            <a:ext cx="1426724" cy="2053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da-DK" sz="1600" dirty="0" err="1">
                <a:latin typeface="Gill Sans MT" panose="020B0502020104020203" pitchFamily="34" charset="0"/>
              </a:rPr>
              <a:t>Withdraw</a:t>
            </a:r>
            <a:r>
              <a:rPr lang="da-DK" sz="1600" dirty="0">
                <a:latin typeface="Gill Sans MT" panose="020B0502020104020203" pitchFamily="34" charset="0"/>
              </a:rPr>
              <a:t> 20$</a:t>
            </a:r>
          </a:p>
        </p:txBody>
      </p:sp>
      <p:sp>
        <p:nvSpPr>
          <p:cNvPr id="10" name="Right Arrow 9"/>
          <p:cNvSpPr/>
          <p:nvPr/>
        </p:nvSpPr>
        <p:spPr>
          <a:xfrm rot="1574334">
            <a:off x="1583422" y="2170237"/>
            <a:ext cx="689210" cy="26765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ight Arrow 12"/>
          <p:cNvSpPr/>
          <p:nvPr/>
        </p:nvSpPr>
        <p:spPr>
          <a:xfrm rot="9341734">
            <a:off x="8954597" y="2010981"/>
            <a:ext cx="1348323" cy="26765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Rectangle 16"/>
          <p:cNvSpPr/>
          <p:nvPr/>
        </p:nvSpPr>
        <p:spPr>
          <a:xfrm>
            <a:off x="2509737" y="1305959"/>
            <a:ext cx="6315724" cy="46473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class Account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private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_balance = 100;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public void Deposit(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amount)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_balance = _balance + amount;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public void Withdraw(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amount)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_balance = _balance - amount;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4258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dirty="0" err="1"/>
              <a:t>What</a:t>
            </a:r>
            <a:r>
              <a:rPr lang="da-DK" sz="3600" dirty="0"/>
              <a:t> the computer </a:t>
            </a:r>
            <a:r>
              <a:rPr lang="da-DK" sz="3600" dirty="0" err="1"/>
              <a:t>really</a:t>
            </a:r>
            <a:r>
              <a:rPr lang="da-DK" sz="3600" dirty="0"/>
              <a:t> </a:t>
            </a:r>
            <a:r>
              <a:rPr lang="da-DK" sz="3600" dirty="0" err="1"/>
              <a:t>does</a:t>
            </a:r>
            <a:r>
              <a:rPr lang="da-DK" sz="3600" dirty="0"/>
              <a:t>... (the bank </a:t>
            </a:r>
            <a:r>
              <a:rPr lang="da-DK" sz="3600" dirty="0" err="1"/>
              <a:t>account</a:t>
            </a:r>
            <a:r>
              <a:rPr lang="da-DK" sz="3600" dirty="0"/>
              <a:t>)</a:t>
            </a:r>
          </a:p>
        </p:txBody>
      </p:sp>
      <p:sp>
        <p:nvSpPr>
          <p:cNvPr id="4" name="Down Arrow 3"/>
          <p:cNvSpPr/>
          <p:nvPr/>
        </p:nvSpPr>
        <p:spPr>
          <a:xfrm>
            <a:off x="1134894" y="1601510"/>
            <a:ext cx="350196" cy="4134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TextBox 4"/>
          <p:cNvSpPr txBox="1"/>
          <p:nvPr/>
        </p:nvSpPr>
        <p:spPr>
          <a:xfrm>
            <a:off x="838200" y="1311965"/>
            <a:ext cx="943583" cy="29555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85000" lnSpcReduction="20000"/>
          </a:bodyPr>
          <a:lstStyle/>
          <a:p>
            <a:r>
              <a:rPr lang="da-DK" dirty="0">
                <a:latin typeface="Gill Sans MT" panose="020B0502020104020203" pitchFamily="34" charset="0"/>
              </a:rPr>
              <a:t>Thread A</a:t>
            </a:r>
          </a:p>
        </p:txBody>
      </p:sp>
      <p:sp>
        <p:nvSpPr>
          <p:cNvPr id="6" name="Down Arrow 5"/>
          <p:cNvSpPr/>
          <p:nvPr/>
        </p:nvSpPr>
        <p:spPr>
          <a:xfrm>
            <a:off x="10304844" y="1595504"/>
            <a:ext cx="350196" cy="4134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TextBox 6"/>
          <p:cNvSpPr txBox="1"/>
          <p:nvPr/>
        </p:nvSpPr>
        <p:spPr>
          <a:xfrm>
            <a:off x="10008150" y="1305959"/>
            <a:ext cx="943583" cy="29555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85000" lnSpcReduction="20000"/>
          </a:bodyPr>
          <a:lstStyle/>
          <a:p>
            <a:r>
              <a:rPr lang="da-DK" dirty="0">
                <a:latin typeface="Gill Sans MT" panose="020B0502020104020203" pitchFamily="34" charset="0"/>
              </a:rPr>
              <a:t>Thread B</a:t>
            </a:r>
          </a:p>
        </p:txBody>
      </p:sp>
      <p:sp>
        <p:nvSpPr>
          <p:cNvPr id="11" name="TextBox 10"/>
          <p:cNvSpPr txBox="1"/>
          <p:nvPr/>
        </p:nvSpPr>
        <p:spPr>
          <a:xfrm rot="1615630">
            <a:off x="1296503" y="1919435"/>
            <a:ext cx="1426724" cy="2053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da-DK" sz="1600" dirty="0" err="1">
                <a:latin typeface="Gill Sans MT" panose="020B0502020104020203" pitchFamily="34" charset="0"/>
              </a:rPr>
              <a:t>Deposit</a:t>
            </a:r>
            <a:r>
              <a:rPr lang="da-DK" sz="1600" dirty="0">
                <a:latin typeface="Gill Sans MT" panose="020B0502020104020203" pitchFamily="34" charset="0"/>
              </a:rPr>
              <a:t> 10$</a:t>
            </a:r>
          </a:p>
        </p:txBody>
      </p:sp>
      <p:sp>
        <p:nvSpPr>
          <p:cNvPr id="14" name="TextBox 13"/>
          <p:cNvSpPr txBox="1"/>
          <p:nvPr/>
        </p:nvSpPr>
        <p:spPr>
          <a:xfrm rot="20079335">
            <a:off x="8848494" y="1803204"/>
            <a:ext cx="1426724" cy="2053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da-DK" sz="1600" dirty="0" err="1">
                <a:latin typeface="Gill Sans MT" panose="020B0502020104020203" pitchFamily="34" charset="0"/>
              </a:rPr>
              <a:t>Withdraw</a:t>
            </a:r>
            <a:r>
              <a:rPr lang="da-DK" sz="1600" dirty="0">
                <a:latin typeface="Gill Sans MT" panose="020B0502020104020203" pitchFamily="34" charset="0"/>
              </a:rPr>
              <a:t> 20$</a:t>
            </a:r>
          </a:p>
        </p:txBody>
      </p:sp>
      <p:sp>
        <p:nvSpPr>
          <p:cNvPr id="10" name="Right Arrow 9"/>
          <p:cNvSpPr/>
          <p:nvPr/>
        </p:nvSpPr>
        <p:spPr>
          <a:xfrm rot="1574334">
            <a:off x="1583422" y="2170237"/>
            <a:ext cx="689210" cy="26765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ight Arrow 12"/>
          <p:cNvSpPr/>
          <p:nvPr/>
        </p:nvSpPr>
        <p:spPr>
          <a:xfrm rot="9341734">
            <a:off x="8954597" y="2010981"/>
            <a:ext cx="1348323" cy="26765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Rectangle 16"/>
          <p:cNvSpPr/>
          <p:nvPr/>
        </p:nvSpPr>
        <p:spPr>
          <a:xfrm>
            <a:off x="2509737" y="1305959"/>
            <a:ext cx="6315724" cy="46473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class Account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private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_balance = 100;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public void Deposit(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amount)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internalRegister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_balance;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internalRegister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internalRegister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+ amount;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_balance =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internalRegister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public void Withdraw(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amount)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internalRegister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_balance;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internalRegister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internalRegister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- amount;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_balance =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internalRegister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8331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dirty="0" err="1"/>
              <a:t>What</a:t>
            </a:r>
            <a:r>
              <a:rPr lang="da-DK" sz="3600" dirty="0"/>
              <a:t> the computer </a:t>
            </a:r>
            <a:r>
              <a:rPr lang="da-DK" sz="3600" dirty="0" err="1"/>
              <a:t>really</a:t>
            </a:r>
            <a:r>
              <a:rPr lang="da-DK" sz="3600" dirty="0"/>
              <a:t> </a:t>
            </a:r>
            <a:r>
              <a:rPr lang="da-DK" sz="3600" dirty="0" err="1"/>
              <a:t>does</a:t>
            </a:r>
            <a:r>
              <a:rPr lang="da-DK" sz="3600" dirty="0"/>
              <a:t>... (the bank </a:t>
            </a:r>
            <a:r>
              <a:rPr lang="da-DK" sz="3600" dirty="0" err="1"/>
              <a:t>account</a:t>
            </a:r>
            <a:r>
              <a:rPr lang="da-DK" sz="3600" dirty="0"/>
              <a:t>)</a:t>
            </a:r>
          </a:p>
        </p:txBody>
      </p:sp>
      <p:sp>
        <p:nvSpPr>
          <p:cNvPr id="4" name="Down Arrow 3"/>
          <p:cNvSpPr/>
          <p:nvPr/>
        </p:nvSpPr>
        <p:spPr>
          <a:xfrm>
            <a:off x="1134894" y="1601510"/>
            <a:ext cx="350196" cy="4134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TextBox 4"/>
          <p:cNvSpPr txBox="1"/>
          <p:nvPr/>
        </p:nvSpPr>
        <p:spPr>
          <a:xfrm>
            <a:off x="838200" y="1311965"/>
            <a:ext cx="943583" cy="29555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85000" lnSpcReduction="20000"/>
          </a:bodyPr>
          <a:lstStyle/>
          <a:p>
            <a:r>
              <a:rPr lang="da-DK" dirty="0">
                <a:latin typeface="Gill Sans MT" panose="020B0502020104020203" pitchFamily="34" charset="0"/>
              </a:rPr>
              <a:t>Thread A</a:t>
            </a:r>
          </a:p>
        </p:txBody>
      </p:sp>
      <p:sp>
        <p:nvSpPr>
          <p:cNvPr id="6" name="Down Arrow 5"/>
          <p:cNvSpPr/>
          <p:nvPr/>
        </p:nvSpPr>
        <p:spPr>
          <a:xfrm>
            <a:off x="10304844" y="1595504"/>
            <a:ext cx="350196" cy="4134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TextBox 6"/>
          <p:cNvSpPr txBox="1"/>
          <p:nvPr/>
        </p:nvSpPr>
        <p:spPr>
          <a:xfrm>
            <a:off x="10008150" y="1305959"/>
            <a:ext cx="943583" cy="29555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85000" lnSpcReduction="20000"/>
          </a:bodyPr>
          <a:lstStyle/>
          <a:p>
            <a:r>
              <a:rPr lang="da-DK" dirty="0">
                <a:latin typeface="Gill Sans MT" panose="020B0502020104020203" pitchFamily="34" charset="0"/>
              </a:rPr>
              <a:t>Thread B</a:t>
            </a:r>
          </a:p>
        </p:txBody>
      </p:sp>
      <p:sp>
        <p:nvSpPr>
          <p:cNvPr id="11" name="TextBox 10"/>
          <p:cNvSpPr txBox="1"/>
          <p:nvPr/>
        </p:nvSpPr>
        <p:spPr>
          <a:xfrm rot="1615630">
            <a:off x="1296503" y="1919435"/>
            <a:ext cx="1426724" cy="2053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da-DK" sz="1600" dirty="0" err="1">
                <a:latin typeface="Gill Sans MT" panose="020B0502020104020203" pitchFamily="34" charset="0"/>
              </a:rPr>
              <a:t>Deposit</a:t>
            </a:r>
            <a:r>
              <a:rPr lang="da-DK" sz="1600" dirty="0">
                <a:latin typeface="Gill Sans MT" panose="020B0502020104020203" pitchFamily="34" charset="0"/>
              </a:rPr>
              <a:t> 10$</a:t>
            </a:r>
          </a:p>
        </p:txBody>
      </p:sp>
      <p:sp>
        <p:nvSpPr>
          <p:cNvPr id="14" name="TextBox 13"/>
          <p:cNvSpPr txBox="1"/>
          <p:nvPr/>
        </p:nvSpPr>
        <p:spPr>
          <a:xfrm rot="20079335">
            <a:off x="8848494" y="1803204"/>
            <a:ext cx="1426724" cy="2053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da-DK" sz="1600" dirty="0" err="1">
                <a:latin typeface="Gill Sans MT" panose="020B0502020104020203" pitchFamily="34" charset="0"/>
              </a:rPr>
              <a:t>Withdraw</a:t>
            </a:r>
            <a:r>
              <a:rPr lang="da-DK" sz="1600" dirty="0">
                <a:latin typeface="Gill Sans MT" panose="020B0502020104020203" pitchFamily="34" charset="0"/>
              </a:rPr>
              <a:t> 20$</a:t>
            </a:r>
          </a:p>
        </p:txBody>
      </p:sp>
      <p:sp>
        <p:nvSpPr>
          <p:cNvPr id="10" name="Right Arrow 9"/>
          <p:cNvSpPr/>
          <p:nvPr/>
        </p:nvSpPr>
        <p:spPr>
          <a:xfrm rot="1574334">
            <a:off x="1583422" y="2170237"/>
            <a:ext cx="689210" cy="26765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ight Arrow 12"/>
          <p:cNvSpPr/>
          <p:nvPr/>
        </p:nvSpPr>
        <p:spPr>
          <a:xfrm rot="9341734">
            <a:off x="8954597" y="2010981"/>
            <a:ext cx="1348323" cy="26765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Rectangle 16"/>
          <p:cNvSpPr/>
          <p:nvPr/>
        </p:nvSpPr>
        <p:spPr>
          <a:xfrm>
            <a:off x="2509737" y="1305959"/>
            <a:ext cx="6315724" cy="46473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class Account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private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_balance = 100;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public void Deposit(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amount)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internalRegister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_balance;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internalRegister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internalRegister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+ amount;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_balance =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internalRegister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public void Withdraw(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amount)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internalRegister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_balance;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internalRegister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internalRegister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- amount;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_balance =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internalRegister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80113" y="4017523"/>
            <a:ext cx="2799655" cy="2286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da-DK" dirty="0" err="1">
                <a:latin typeface="Gill Sans MT" panose="020B0502020104020203" pitchFamily="34" charset="0"/>
              </a:rPr>
              <a:t>Without</a:t>
            </a:r>
            <a:r>
              <a:rPr lang="da-DK" dirty="0">
                <a:latin typeface="Gill Sans MT" panose="020B0502020104020203" pitchFamily="34" charset="0"/>
              </a:rPr>
              <a:t> </a:t>
            </a:r>
            <a:r>
              <a:rPr lang="da-DK" dirty="0" err="1">
                <a:latin typeface="Gill Sans MT" panose="020B0502020104020203" pitchFamily="34" charset="0"/>
              </a:rPr>
              <a:t>synchronization</a:t>
            </a:r>
            <a:r>
              <a:rPr lang="da-DK" dirty="0">
                <a:latin typeface="Gill Sans MT" panose="020B0502020104020203" pitchFamily="34" charset="0"/>
              </a:rPr>
              <a:t>, the </a:t>
            </a:r>
            <a:r>
              <a:rPr lang="da-DK" dirty="0" err="1">
                <a:latin typeface="Gill Sans MT" panose="020B0502020104020203" pitchFamily="34" charset="0"/>
              </a:rPr>
              <a:t>scheduler</a:t>
            </a:r>
            <a:r>
              <a:rPr lang="da-DK" dirty="0">
                <a:latin typeface="Gill Sans MT" panose="020B0502020104020203" pitchFamily="34" charset="0"/>
              </a:rPr>
              <a:t> </a:t>
            </a:r>
            <a:r>
              <a:rPr lang="da-DK" dirty="0" err="1">
                <a:latin typeface="Gill Sans MT" panose="020B0502020104020203" pitchFamily="34" charset="0"/>
              </a:rPr>
              <a:t>may</a:t>
            </a:r>
            <a:r>
              <a:rPr lang="da-DK" dirty="0">
                <a:latin typeface="Gill Sans MT" panose="020B0502020104020203" pitchFamily="34" charset="0"/>
              </a:rPr>
              <a:t> switch </a:t>
            </a:r>
            <a:r>
              <a:rPr lang="da-DK" dirty="0" err="1">
                <a:latin typeface="Gill Sans MT" panose="020B0502020104020203" pitchFamily="34" charset="0"/>
              </a:rPr>
              <a:t>threads</a:t>
            </a:r>
            <a:r>
              <a:rPr lang="da-DK" dirty="0">
                <a:latin typeface="Gill Sans MT" panose="020B0502020104020203" pitchFamily="34" charset="0"/>
              </a:rPr>
              <a:t> at </a:t>
            </a:r>
            <a:r>
              <a:rPr lang="da-DK" dirty="0" err="1">
                <a:latin typeface="Gill Sans MT" panose="020B0502020104020203" pitchFamily="34" charset="0"/>
              </a:rPr>
              <a:t>any</a:t>
            </a:r>
            <a:r>
              <a:rPr lang="da-DK" dirty="0">
                <a:latin typeface="Gill Sans MT" panose="020B0502020104020203" pitchFamily="34" charset="0"/>
              </a:rPr>
              <a:t> time.</a:t>
            </a:r>
          </a:p>
          <a:p>
            <a:endParaRPr lang="da-DK" dirty="0">
              <a:latin typeface="Gill Sans MT" panose="020B0502020104020203" pitchFamily="34" charset="0"/>
            </a:endParaRPr>
          </a:p>
          <a:p>
            <a:r>
              <a:rPr lang="da-DK" dirty="0">
                <a:latin typeface="Gill Sans MT" panose="020B0502020104020203" pitchFamily="34" charset="0"/>
              </a:rPr>
              <a:t>And </a:t>
            </a:r>
            <a:r>
              <a:rPr lang="da-DK" dirty="0" err="1">
                <a:latin typeface="Gill Sans MT" panose="020B0502020104020203" pitchFamily="34" charset="0"/>
              </a:rPr>
              <a:t>also</a:t>
            </a:r>
            <a:r>
              <a:rPr lang="da-DK" dirty="0">
                <a:latin typeface="Gill Sans MT" panose="020B0502020104020203" pitchFamily="34" charset="0"/>
              </a:rPr>
              <a:t> switch multiple times.</a:t>
            </a:r>
          </a:p>
        </p:txBody>
      </p:sp>
    </p:spTree>
    <p:extLst>
      <p:ext uri="{BB962C8B-B14F-4D97-AF65-F5344CB8AC3E}">
        <p14:creationId xmlns:p14="http://schemas.microsoft.com/office/powerpoint/2010/main" val="482240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dirty="0" smtClean="0">
            <a:latin typeface="Gill Sans MT" panose="020B05020201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7877</TotalTime>
  <Words>3841</Words>
  <Application>Microsoft Macintosh PowerPoint</Application>
  <PresentationFormat>Widescreen</PresentationFormat>
  <Paragraphs>705</Paragraphs>
  <Slides>47</Slides>
  <Notes>33</Notes>
  <HiddenSlides>12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AU Passata</vt:lpstr>
      <vt:lpstr>AU Passata Light</vt:lpstr>
      <vt:lpstr>Calibri</vt:lpstr>
      <vt:lpstr>Consolas</vt:lpstr>
      <vt:lpstr>Gill Sans MT</vt:lpstr>
      <vt:lpstr>Tahoma</vt:lpstr>
      <vt:lpstr>Office Theme</vt:lpstr>
      <vt:lpstr>PowerPoint Presentation</vt:lpstr>
      <vt:lpstr>But first…</vt:lpstr>
      <vt:lpstr>C# threading pt. 1</vt:lpstr>
      <vt:lpstr>Concurrent access to shared resources</vt:lpstr>
      <vt:lpstr>The bank account</vt:lpstr>
      <vt:lpstr>The bank account</vt:lpstr>
      <vt:lpstr>The bank account</vt:lpstr>
      <vt:lpstr>What the computer really does... (the bank account)</vt:lpstr>
      <vt:lpstr>What the computer really does... (the bank account)</vt:lpstr>
      <vt:lpstr>Exclusive locking using lock()</vt:lpstr>
      <vt:lpstr>Deadlock</vt:lpstr>
      <vt:lpstr>PowerPoint Presentation</vt:lpstr>
      <vt:lpstr>The tubbies wants to play</vt:lpstr>
      <vt:lpstr>Always aquire resources in the same order</vt:lpstr>
      <vt:lpstr>Your turn</vt:lpstr>
      <vt:lpstr>Threads and WPF GUI’s</vt:lpstr>
      <vt:lpstr>Threading in Windows Forms </vt:lpstr>
      <vt:lpstr>Updating Windows GUI’s</vt:lpstr>
      <vt:lpstr>Two ways</vt:lpstr>
      <vt:lpstr>Basic example: Counting thread</vt:lpstr>
      <vt:lpstr>Basic example: Counting thread</vt:lpstr>
      <vt:lpstr>Basic example: Counting thread</vt:lpstr>
      <vt:lpstr>Invoke or BeginInvoke?</vt:lpstr>
      <vt:lpstr>Your turn</vt:lpstr>
      <vt:lpstr>Extra stuff</vt:lpstr>
      <vt:lpstr>BackgroundWorker</vt:lpstr>
      <vt:lpstr>Our goals</vt:lpstr>
      <vt:lpstr>Two ways</vt:lpstr>
      <vt:lpstr>BackgroundWorker</vt:lpstr>
      <vt:lpstr>BackgroundWorker Example (WinForms)</vt:lpstr>
      <vt:lpstr>Creating a BackgroundWorker</vt:lpstr>
      <vt:lpstr>Setting up the event handlers programatically</vt:lpstr>
      <vt:lpstr>Let’s assume we have class with a heavy operation</vt:lpstr>
      <vt:lpstr>Run time-consuming operations on a separate thread</vt:lpstr>
      <vt:lpstr>Run time-consuming operations on a separate thread</vt:lpstr>
      <vt:lpstr>PowerPoint Presentation</vt:lpstr>
      <vt:lpstr>Reporting progress</vt:lpstr>
      <vt:lpstr>Listen for progress reports</vt:lpstr>
      <vt:lpstr>Listen for events that signal when your operation is finished</vt:lpstr>
      <vt:lpstr>Cancel the operation</vt:lpstr>
      <vt:lpstr>Listen for cancellation</vt:lpstr>
      <vt:lpstr>More about locking</vt:lpstr>
      <vt:lpstr>Exclusive locking using Monitor</vt:lpstr>
      <vt:lpstr>Exclusive locking using Mutex</vt:lpstr>
      <vt:lpstr>Exclusive locking using Mutex</vt:lpstr>
      <vt:lpstr>References and image sources</vt:lpstr>
      <vt:lpstr>PowerPoint Presentation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Sørensen Loft</dc:creator>
  <cp:lastModifiedBy>Henrik Bitsch Kirk</cp:lastModifiedBy>
  <cp:revision>176</cp:revision>
  <dcterms:created xsi:type="dcterms:W3CDTF">2017-09-19T09:05:55Z</dcterms:created>
  <dcterms:modified xsi:type="dcterms:W3CDTF">2022-10-03T09:21:59Z</dcterms:modified>
</cp:coreProperties>
</file>