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8" r:id="rId3"/>
    <p:sldId id="298" r:id="rId4"/>
    <p:sldId id="280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5" r:id="rId13"/>
    <p:sldId id="25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99"/>
    <a:srgbClr val="FFBE3B"/>
    <a:srgbClr val="FFAE37"/>
    <a:srgbClr val="2E4E92"/>
    <a:srgbClr val="294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>
      <p:cViewPr varScale="1">
        <p:scale>
          <a:sx n="106" d="100"/>
          <a:sy n="106" d="100"/>
        </p:scale>
        <p:origin x="189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E8EB0-8888-4A4E-94F3-14D8E5038AB6}" type="datetimeFigureOut">
              <a:rPr lang="en-US" smtClean="0"/>
              <a:t>11/3/2017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42F7E-C03E-4A75-829B-A53EDB2B71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0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55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42F7E-C03E-4A75-829B-A53EDB2B71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2058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680520"/>
          </a:xfrm>
          <a:prstGeom prst="rect">
            <a:avLst/>
          </a:prstGeom>
        </p:spPr>
        <p:txBody>
          <a:bodyPr/>
          <a:lstStyle>
            <a:lvl1pPr>
              <a:buClr>
                <a:srgbClr val="294E92"/>
              </a:buClr>
              <a:defRPr/>
            </a:lvl1pPr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1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6309320"/>
            <a:ext cx="1577455" cy="39502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4043674" y="6498103"/>
            <a:ext cx="5040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0" noProof="0" dirty="0" smtClean="0">
                <a:solidFill>
                  <a:schemeClr val="tx1"/>
                </a:solidFill>
              </a:rPr>
              <a:t>-</a:t>
            </a:r>
            <a:fld id="{FABCB2CC-F8B6-45D5-844F-758C0932985B}" type="slidenum">
              <a:rPr lang="en-US" sz="1200" b="0" noProof="0" smtClean="0">
                <a:solidFill>
                  <a:schemeClr val="tx1"/>
                </a:solidFill>
              </a:rPr>
              <a:pPr algn="ctr"/>
              <a:t>‹#›</a:t>
            </a:fld>
            <a:r>
              <a:rPr lang="en-US" sz="1200" b="0" noProof="0" dirty="0" smtClean="0">
                <a:solidFill>
                  <a:schemeClr val="tx1"/>
                </a:solidFill>
              </a:rPr>
              <a:t>- </a:t>
            </a:r>
            <a:endParaRPr lang="en-US" sz="1200" b="0" noProof="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67544" y="1340768"/>
            <a:ext cx="8208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60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5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U Passata" panose="020B05030305020308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294E92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390077"/>
            <a:ext cx="7772400" cy="1470025"/>
          </a:xfrm>
        </p:spPr>
        <p:txBody>
          <a:bodyPr>
            <a:noAutofit/>
          </a:bodyPr>
          <a:lstStyle/>
          <a:p>
            <a:r>
              <a:rPr lang="da-DK" sz="4800" dirty="0" smtClean="0"/>
              <a:t>The Open-</a:t>
            </a:r>
            <a:r>
              <a:rPr lang="da-DK" sz="4800" dirty="0" err="1" smtClean="0"/>
              <a:t>Closed</a:t>
            </a:r>
            <a:r>
              <a:rPr lang="da-DK" sz="4800" dirty="0" smtClean="0"/>
              <a:t> </a:t>
            </a:r>
            <a:r>
              <a:rPr lang="da-DK" sz="4800" dirty="0" err="1" smtClean="0"/>
              <a:t>Principle</a:t>
            </a:r>
            <a:r>
              <a:rPr lang="da-DK" sz="4800" dirty="0" smtClean="0"/>
              <a:t> (OCP)</a:t>
            </a:r>
            <a:endParaRPr lang="en-US" sz="48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67544" y="5460156"/>
            <a:ext cx="8352928" cy="1017587"/>
          </a:xfrm>
        </p:spPr>
        <p:txBody>
          <a:bodyPr>
            <a:normAutofit/>
          </a:bodyPr>
          <a:lstStyle/>
          <a:p>
            <a:r>
              <a:rPr lang="en-US" sz="2400" i="1" dirty="0" smtClean="0"/>
              <a:t>“The critical design tool for software development</a:t>
            </a:r>
          </a:p>
          <a:p>
            <a:r>
              <a:rPr lang="en-US" sz="2400" i="1" dirty="0" smtClean="0"/>
              <a:t>is a mind well educated in design principles”</a:t>
            </a:r>
            <a:endParaRPr lang="en-US" sz="2400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4" y="3005487"/>
            <a:ext cx="1497790" cy="22237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005487"/>
            <a:ext cx="1497790" cy="222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80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Editor with OCP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4576479"/>
            <a:ext cx="4022255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YeOlePrinterDriver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printText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t)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c in t: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printChar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(c);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printChar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c)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to put ‘c’ on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73861" y="2996952"/>
            <a:ext cx="1024964" cy="1545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48064" y="4151517"/>
            <a:ext cx="432048" cy="39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672" y="1412776"/>
            <a:ext cx="6408712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b="1" dirty="0" smtClean="0">
                <a:cs typeface="Consolas" pitchFamily="49" charset="0"/>
              </a:rPr>
              <a:t>TEXT EDITOR REQUIREMENTS SPECIFICATION, rev. 1.0</a:t>
            </a:r>
          </a:p>
          <a:p>
            <a:r>
              <a:rPr lang="da-DK" sz="1300" dirty="0" smtClean="0">
                <a:cs typeface="Consolas" pitchFamily="49" charset="0"/>
              </a:rPr>
              <a:t>…</a:t>
            </a:r>
          </a:p>
          <a:p>
            <a:r>
              <a:rPr lang="da-DK" sz="1300" dirty="0" smtClean="0">
                <a:cs typeface="Consolas" pitchFamily="49" charset="0"/>
              </a:rPr>
              <a:t>REQ 27: The </a:t>
            </a:r>
            <a:r>
              <a:rPr lang="da-DK" sz="1300" dirty="0" err="1" smtClean="0">
                <a:cs typeface="Consolas" pitchFamily="49" charset="0"/>
              </a:rPr>
              <a:t>Text</a:t>
            </a:r>
            <a:r>
              <a:rPr lang="da-DK" sz="1300" dirty="0" smtClean="0">
                <a:cs typeface="Consolas" pitchFamily="49" charset="0"/>
              </a:rPr>
              <a:t> Editor </a:t>
            </a:r>
            <a:r>
              <a:rPr lang="da-DK" sz="1300" dirty="0" err="1" smtClean="0">
                <a:cs typeface="Consolas" pitchFamily="49" charset="0"/>
              </a:rPr>
              <a:t>shall</a:t>
            </a:r>
            <a:r>
              <a:rPr lang="da-DK" sz="1300" dirty="0" smtClean="0">
                <a:cs typeface="Consolas" pitchFamily="49" charset="0"/>
              </a:rPr>
              <a:t> support </a:t>
            </a:r>
            <a:r>
              <a:rPr lang="da-DK" sz="1300" i="1" dirty="0" err="1" smtClean="0">
                <a:cs typeface="Consolas" pitchFamily="49" charset="0"/>
              </a:rPr>
              <a:t>YeOlePrinter</a:t>
            </a:r>
            <a:r>
              <a:rPr lang="da-DK" sz="1300" dirty="0" smtClean="0">
                <a:cs typeface="Consolas" pitchFamily="49" charset="0"/>
              </a:rPr>
              <a:t> for </a:t>
            </a:r>
            <a:r>
              <a:rPr lang="da-DK" sz="1300" dirty="0" err="1" smtClean="0">
                <a:cs typeface="Consolas" pitchFamily="49" charset="0"/>
              </a:rPr>
              <a:t>printing</a:t>
            </a:r>
            <a:r>
              <a:rPr lang="da-DK" sz="1300" dirty="0" smtClean="0">
                <a:cs typeface="Consolas" pitchFamily="49" charset="0"/>
              </a:rPr>
              <a:t> the </a:t>
            </a:r>
            <a:r>
              <a:rPr lang="da-DK" sz="1300" dirty="0" err="1" smtClean="0">
                <a:cs typeface="Consolas" pitchFamily="49" charset="0"/>
              </a:rPr>
              <a:t>current</a:t>
            </a:r>
            <a:r>
              <a:rPr lang="da-DK" sz="1300" dirty="0" smtClean="0">
                <a:cs typeface="Consolas" pitchFamily="49" charset="0"/>
              </a:rPr>
              <a:t> </a:t>
            </a:r>
            <a:r>
              <a:rPr lang="da-DK" sz="1300" dirty="0" err="1" smtClean="0">
                <a:cs typeface="Consolas" pitchFamily="49" charset="0"/>
              </a:rPr>
              <a:t>text</a:t>
            </a:r>
            <a:r>
              <a:rPr lang="da-DK" sz="1300" dirty="0" smtClean="0">
                <a:cs typeface="Consolas" pitchFamily="49" charset="0"/>
              </a:rPr>
              <a:t> on </a:t>
            </a:r>
            <a:r>
              <a:rPr lang="da-DK" sz="1300" dirty="0" err="1" smtClean="0">
                <a:cs typeface="Consolas" pitchFamily="49" charset="0"/>
              </a:rPr>
              <a:t>paper</a:t>
            </a:r>
            <a:endParaRPr lang="da-DK" sz="1300" dirty="0" smtClean="0">
              <a:cs typeface="Consolas" pitchFamily="49" charset="0"/>
            </a:endParaRPr>
          </a:p>
          <a:p>
            <a:r>
              <a:rPr lang="da-DK" sz="1300" dirty="0" smtClean="0">
                <a:cs typeface="Consolas" pitchFamily="49" charset="0"/>
              </a:rPr>
              <a:t>…</a:t>
            </a:r>
          </a:p>
          <a:p>
            <a:r>
              <a:rPr lang="da-DK" sz="1300" dirty="0" smtClean="0">
                <a:cs typeface="Consolas" pitchFamily="49" charset="0"/>
              </a:rPr>
              <a:t>…</a:t>
            </a:r>
            <a:endParaRPr lang="da-DK" sz="1300" dirty="0"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9778" y="4542855"/>
            <a:ext cx="3732181" cy="18928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b="1" dirty="0" err="1" smtClean="0">
                <a:latin typeface="Consolas" pitchFamily="49" charset="0"/>
                <a:cs typeface="Consolas" pitchFamily="49" charset="0"/>
              </a:rPr>
              <a:t>IPrinter</a:t>
            </a:r>
            <a:r>
              <a:rPr lang="da-DK" sz="1300" b="1" dirty="0" smtClean="0">
                <a:latin typeface="Consolas" pitchFamily="49" charset="0"/>
                <a:cs typeface="Consolas" pitchFamily="49" charset="0"/>
              </a:rPr>
              <a:t> p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 printer = p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printer.printText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107504" y="2283115"/>
            <a:ext cx="2678839" cy="1427673"/>
          </a:xfrm>
          <a:prstGeom prst="cloudCallout">
            <a:avLst>
              <a:gd name="adj1" fmla="val -29367"/>
              <a:gd name="adj2" fmla="val 7851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300" dirty="0" smtClean="0">
                <a:solidFill>
                  <a:schemeClr val="tx1"/>
                </a:solidFill>
                <a:cs typeface="Consolas" pitchFamily="49" charset="0"/>
              </a:rPr>
              <a:t>Hmm…</a:t>
            </a:r>
            <a:r>
              <a:rPr lang="da-DK" sz="1300" dirty="0" err="1" smtClean="0">
                <a:solidFill>
                  <a:schemeClr val="tx1"/>
                </a:solidFill>
                <a:cs typeface="Consolas" pitchFamily="49" charset="0"/>
              </a:rPr>
              <a:t>this</a:t>
            </a:r>
            <a:r>
              <a:rPr lang="da-DK" sz="1300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looks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likely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to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change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in the future. I am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going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to </a:t>
            </a:r>
            <a:r>
              <a:rPr lang="da-DK" sz="1300" dirty="0" err="1">
                <a:solidFill>
                  <a:schemeClr val="tx1"/>
                </a:solidFill>
                <a:cs typeface="Consolas" pitchFamily="49" charset="0"/>
              </a:rPr>
              <a:t>apply</a:t>
            </a:r>
            <a:r>
              <a:rPr lang="da-DK" sz="1300" dirty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da-DK" sz="1300" dirty="0" smtClean="0">
                <a:solidFill>
                  <a:schemeClr val="tx1"/>
                </a:solidFill>
                <a:cs typeface="Consolas" pitchFamily="49" charset="0"/>
              </a:rPr>
              <a:t>OCP!</a:t>
            </a:r>
            <a:endParaRPr lang="da-DK" sz="1300" i="1" dirty="0">
              <a:solidFill>
                <a:schemeClr val="tx1"/>
              </a:solidFill>
              <a:cs typeface="Consolas" pitchFamily="49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2443163"/>
            <a:ext cx="2546350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3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Editor </a:t>
            </a:r>
            <a:r>
              <a:rPr lang="en-US" dirty="0" smtClean="0"/>
              <a:t>with </a:t>
            </a:r>
            <a:r>
              <a:rPr lang="en-US" dirty="0"/>
              <a:t>OCP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9672" y="1412776"/>
            <a:ext cx="6408712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b="1" dirty="0" smtClean="0">
                <a:cs typeface="Consolas" pitchFamily="49" charset="0"/>
              </a:rPr>
              <a:t>TEXT EDITOR REQUIREMENTS SPECIFICATION, rev. 2.0</a:t>
            </a:r>
          </a:p>
          <a:p>
            <a:r>
              <a:rPr lang="da-DK" sz="1300" dirty="0" smtClean="0">
                <a:cs typeface="Consolas" pitchFamily="49" charset="0"/>
              </a:rPr>
              <a:t>…</a:t>
            </a:r>
          </a:p>
          <a:p>
            <a:r>
              <a:rPr lang="da-DK" sz="1300" dirty="0" smtClean="0">
                <a:cs typeface="Consolas" pitchFamily="49" charset="0"/>
              </a:rPr>
              <a:t>REQ 27: The </a:t>
            </a:r>
            <a:r>
              <a:rPr lang="da-DK" sz="1300" dirty="0" err="1" smtClean="0">
                <a:cs typeface="Consolas" pitchFamily="49" charset="0"/>
              </a:rPr>
              <a:t>Text</a:t>
            </a:r>
            <a:r>
              <a:rPr lang="da-DK" sz="1300" dirty="0" smtClean="0">
                <a:cs typeface="Consolas" pitchFamily="49" charset="0"/>
              </a:rPr>
              <a:t> Editor </a:t>
            </a:r>
            <a:r>
              <a:rPr lang="da-DK" sz="1300" dirty="0" err="1" smtClean="0">
                <a:cs typeface="Consolas" pitchFamily="49" charset="0"/>
              </a:rPr>
              <a:t>shall</a:t>
            </a:r>
            <a:r>
              <a:rPr lang="da-DK" sz="1300" dirty="0" smtClean="0">
                <a:cs typeface="Consolas" pitchFamily="49" charset="0"/>
              </a:rPr>
              <a:t> support </a:t>
            </a:r>
            <a:r>
              <a:rPr lang="da-DK" sz="1300" i="1" dirty="0" err="1" smtClean="0">
                <a:cs typeface="Consolas" pitchFamily="49" charset="0"/>
              </a:rPr>
              <a:t>YeOlePrinter</a:t>
            </a:r>
            <a:r>
              <a:rPr lang="da-DK" sz="1300" dirty="0" smtClean="0">
                <a:cs typeface="Consolas" pitchFamily="49" charset="0"/>
              </a:rPr>
              <a:t> for </a:t>
            </a:r>
            <a:r>
              <a:rPr lang="da-DK" sz="1300" dirty="0" err="1" smtClean="0">
                <a:cs typeface="Consolas" pitchFamily="49" charset="0"/>
              </a:rPr>
              <a:t>printing</a:t>
            </a:r>
            <a:r>
              <a:rPr lang="da-DK" sz="1300" dirty="0" smtClean="0">
                <a:cs typeface="Consolas" pitchFamily="49" charset="0"/>
              </a:rPr>
              <a:t> the </a:t>
            </a:r>
            <a:r>
              <a:rPr lang="da-DK" sz="1300" dirty="0" err="1" smtClean="0">
                <a:cs typeface="Consolas" pitchFamily="49" charset="0"/>
              </a:rPr>
              <a:t>current</a:t>
            </a:r>
            <a:r>
              <a:rPr lang="da-DK" sz="1300" dirty="0" smtClean="0">
                <a:cs typeface="Consolas" pitchFamily="49" charset="0"/>
              </a:rPr>
              <a:t> </a:t>
            </a:r>
            <a:r>
              <a:rPr lang="da-DK" sz="1300" dirty="0" err="1" smtClean="0">
                <a:cs typeface="Consolas" pitchFamily="49" charset="0"/>
              </a:rPr>
              <a:t>text</a:t>
            </a:r>
            <a:r>
              <a:rPr lang="da-DK" sz="1300" dirty="0" smtClean="0">
                <a:cs typeface="Consolas" pitchFamily="49" charset="0"/>
              </a:rPr>
              <a:t> on </a:t>
            </a:r>
            <a:r>
              <a:rPr lang="da-DK" sz="1300" dirty="0" err="1" smtClean="0">
                <a:cs typeface="Consolas" pitchFamily="49" charset="0"/>
              </a:rPr>
              <a:t>paper</a:t>
            </a:r>
            <a:endParaRPr lang="da-DK" sz="1300" dirty="0" smtClean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REQ </a:t>
            </a:r>
            <a:r>
              <a:rPr lang="da-DK" sz="1300" dirty="0" smtClean="0">
                <a:cs typeface="Consolas" pitchFamily="49" charset="0"/>
              </a:rPr>
              <a:t>27: </a:t>
            </a:r>
            <a:r>
              <a:rPr lang="da-DK" sz="1300" dirty="0">
                <a:cs typeface="Consolas" pitchFamily="49" charset="0"/>
              </a:rPr>
              <a:t>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 smtClean="0">
                <a:cs typeface="Consolas" pitchFamily="49" charset="0"/>
              </a:rPr>
              <a:t>TheNewPrinter</a:t>
            </a:r>
            <a:r>
              <a:rPr lang="da-DK" sz="1300" dirty="0" smtClean="0">
                <a:cs typeface="Consolas" pitchFamily="49" charset="0"/>
              </a:rPr>
              <a:t> </a:t>
            </a:r>
            <a:r>
              <a:rPr lang="da-DK" sz="1300" dirty="0">
                <a:cs typeface="Consolas" pitchFamily="49" charset="0"/>
              </a:rPr>
              <a:t>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 smtClean="0">
                <a:cs typeface="Consolas" pitchFamily="49" charset="0"/>
              </a:rPr>
              <a:t>paper</a:t>
            </a:r>
            <a:endParaRPr lang="da-DK" sz="1300" dirty="0" smtClean="0">
              <a:cs typeface="Consolas" pitchFamily="49" charset="0"/>
            </a:endParaRPr>
          </a:p>
          <a:p>
            <a:r>
              <a:rPr lang="da-DK" sz="1300" dirty="0" smtClean="0">
                <a:cs typeface="Consolas" pitchFamily="49" charset="0"/>
              </a:rPr>
              <a:t>…</a:t>
            </a:r>
            <a:endParaRPr lang="da-DK" sz="1300" dirty="0">
              <a:cs typeface="Consolas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691680" y="1959079"/>
            <a:ext cx="590465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273861" y="2996952"/>
            <a:ext cx="1024964" cy="1545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9778" y="4542855"/>
            <a:ext cx="3732181" cy="18928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b="1" dirty="0" err="1" smtClean="0">
                <a:latin typeface="Consolas" pitchFamily="49" charset="0"/>
                <a:cs typeface="Consolas" pitchFamily="49" charset="0"/>
              </a:rPr>
              <a:t>IPrinter</a:t>
            </a:r>
            <a:r>
              <a:rPr lang="da-DK" sz="1300" b="1" dirty="0" smtClean="0">
                <a:latin typeface="Consolas" pitchFamily="49" charset="0"/>
                <a:cs typeface="Consolas" pitchFamily="49" charset="0"/>
              </a:rPr>
              <a:t> p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 printer = p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printer.printText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4008" y="4576479"/>
            <a:ext cx="4204997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TheNewPrinterDriver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printText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t)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for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line l in t: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printLine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(l);</a:t>
            </a:r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>
                <a:latin typeface="Consolas" pitchFamily="49" charset="0"/>
                <a:cs typeface="Consolas" pitchFamily="49" charset="0"/>
              </a:rPr>
              <a:t>TheNewPrinterDriver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printLine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(line l)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to put ‘l’ on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6530482" y="4141160"/>
            <a:ext cx="432048" cy="3913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Callout 24"/>
          <p:cNvSpPr/>
          <p:nvPr/>
        </p:nvSpPr>
        <p:spPr>
          <a:xfrm>
            <a:off x="6012160" y="2294466"/>
            <a:ext cx="2916324" cy="844188"/>
          </a:xfrm>
          <a:prstGeom prst="cloudCallout">
            <a:avLst>
              <a:gd name="adj1" fmla="val 31626"/>
              <a:gd name="adj2" fmla="val 1229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300" dirty="0" smtClean="0">
                <a:solidFill>
                  <a:schemeClr val="tx1"/>
                </a:solidFill>
                <a:cs typeface="Consolas" pitchFamily="49" charset="0"/>
              </a:rPr>
              <a:t>Ha! I </a:t>
            </a:r>
            <a:r>
              <a:rPr lang="da-DK" sz="1300" dirty="0" err="1" smtClean="0">
                <a:solidFill>
                  <a:schemeClr val="tx1"/>
                </a:solidFill>
                <a:cs typeface="Consolas" pitchFamily="49" charset="0"/>
              </a:rPr>
              <a:t>knew</a:t>
            </a:r>
            <a:r>
              <a:rPr lang="da-DK" sz="1300" dirty="0" smtClean="0">
                <a:solidFill>
                  <a:schemeClr val="tx1"/>
                </a:solidFill>
                <a:cs typeface="Consolas" pitchFamily="49" charset="0"/>
              </a:rPr>
              <a:t> it! </a:t>
            </a:r>
            <a:r>
              <a:rPr lang="da-DK" sz="1300" dirty="0" err="1" smtClean="0">
                <a:solidFill>
                  <a:schemeClr val="tx1"/>
                </a:solidFill>
                <a:cs typeface="Consolas" pitchFamily="49" charset="0"/>
              </a:rPr>
              <a:t>Salesmen</a:t>
            </a:r>
            <a:r>
              <a:rPr lang="da-DK" sz="1300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da-DK" sz="1300" dirty="0" err="1" smtClean="0">
                <a:solidFill>
                  <a:schemeClr val="tx1"/>
                </a:solidFill>
                <a:cs typeface="Consolas" pitchFamily="49" charset="0"/>
              </a:rPr>
              <a:t>are</a:t>
            </a:r>
            <a:r>
              <a:rPr lang="da-DK" sz="1300" dirty="0" smtClean="0">
                <a:solidFill>
                  <a:schemeClr val="tx1"/>
                </a:solidFill>
                <a:cs typeface="Consolas" pitchFamily="49" charset="0"/>
              </a:rPr>
              <a:t> </a:t>
            </a:r>
            <a:r>
              <a:rPr lang="da-DK" sz="1300" i="1" dirty="0" smtClean="0">
                <a:solidFill>
                  <a:schemeClr val="tx1"/>
                </a:solidFill>
                <a:cs typeface="Consolas" pitchFamily="49" charset="0"/>
              </a:rPr>
              <a:t>bastards</a:t>
            </a:r>
            <a:r>
              <a:rPr lang="da-DK" sz="1300" dirty="0" smtClean="0">
                <a:solidFill>
                  <a:schemeClr val="tx1"/>
                </a:solidFill>
                <a:cs typeface="Consolas" pitchFamily="49" charset="0"/>
              </a:rPr>
              <a:t>! Good </a:t>
            </a:r>
            <a:r>
              <a:rPr lang="da-DK" sz="1300" dirty="0" err="1" smtClean="0">
                <a:solidFill>
                  <a:schemeClr val="tx1"/>
                </a:solidFill>
                <a:cs typeface="Consolas" pitchFamily="49" charset="0"/>
              </a:rPr>
              <a:t>thing</a:t>
            </a:r>
            <a:r>
              <a:rPr lang="da-DK" sz="1300" dirty="0" smtClean="0">
                <a:solidFill>
                  <a:schemeClr val="tx1"/>
                </a:solidFill>
                <a:cs typeface="Consolas" pitchFamily="49" charset="0"/>
              </a:rPr>
              <a:t> I had OCP in </a:t>
            </a:r>
            <a:r>
              <a:rPr lang="da-DK" sz="1300" dirty="0" err="1" smtClean="0">
                <a:solidFill>
                  <a:schemeClr val="tx1"/>
                </a:solidFill>
                <a:cs typeface="Consolas" pitchFamily="49" charset="0"/>
              </a:rPr>
              <a:t>place</a:t>
            </a:r>
            <a:r>
              <a:rPr lang="da-DK" sz="1300" dirty="0" smtClean="0">
                <a:solidFill>
                  <a:schemeClr val="tx1"/>
                </a:solidFill>
                <a:cs typeface="Consolas" pitchFamily="49" charset="0"/>
              </a:rPr>
              <a:t>…</a:t>
            </a:r>
            <a:endParaRPr lang="da-DK" sz="1300" i="1" dirty="0">
              <a:solidFill>
                <a:schemeClr val="tx1"/>
              </a:solidFill>
              <a:cs typeface="Consolas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7504" y="2696878"/>
            <a:ext cx="3168353" cy="8925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smtClean="0">
                <a:cs typeface="Consolas" pitchFamily="49" charset="0"/>
              </a:rPr>
              <a:t>Note </a:t>
            </a:r>
            <a:r>
              <a:rPr lang="da-DK" sz="1300" dirty="0" err="1" smtClean="0">
                <a:cs typeface="Consolas" pitchFamily="49" charset="0"/>
              </a:rPr>
              <a:t>how</a:t>
            </a:r>
            <a:r>
              <a:rPr lang="da-DK" sz="1300" dirty="0" smtClean="0"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cs typeface="Consolas" pitchFamily="49" charset="0"/>
              </a:rPr>
              <a:t> did not </a:t>
            </a:r>
            <a:r>
              <a:rPr lang="da-DK" sz="1300" dirty="0" err="1" smtClean="0">
                <a:cs typeface="Consolas" pitchFamily="49" charset="0"/>
              </a:rPr>
              <a:t>change</a:t>
            </a:r>
            <a:r>
              <a:rPr lang="da-DK" sz="1300" dirty="0" smtClean="0">
                <a:cs typeface="Consolas" pitchFamily="49" charset="0"/>
              </a:rPr>
              <a:t> to </a:t>
            </a:r>
            <a:r>
              <a:rPr lang="da-DK" sz="1300" dirty="0" err="1" smtClean="0">
                <a:cs typeface="Consolas" pitchFamily="49" charset="0"/>
              </a:rPr>
              <a:t>use</a:t>
            </a:r>
            <a:r>
              <a:rPr lang="da-DK" sz="1300" dirty="0" smtClean="0">
                <a:cs typeface="Consolas" pitchFamily="49" charset="0"/>
              </a:rPr>
              <a:t> the new printer</a:t>
            </a:r>
          </a:p>
          <a:p>
            <a:pPr>
              <a:tabLst>
                <a:tab pos="360363" algn="l"/>
              </a:tabLst>
            </a:pPr>
            <a:r>
              <a:rPr lang="da-DK" sz="1300" dirty="0" smtClean="0">
                <a:cs typeface="Consolas" pitchFamily="49" charset="0"/>
                <a:sym typeface="Wingdings" pitchFamily="2" charset="2"/>
              </a:rPr>
              <a:t>	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cs typeface="Consolas" pitchFamily="49" charset="0"/>
              </a:rPr>
              <a:t> </a:t>
            </a:r>
            <a:r>
              <a:rPr lang="da-DK" sz="1300" dirty="0" err="1" smtClean="0">
                <a:cs typeface="Consolas" pitchFamily="49" charset="0"/>
              </a:rPr>
              <a:t>closed</a:t>
            </a:r>
            <a:r>
              <a:rPr lang="da-DK" sz="1300" dirty="0" smtClean="0">
                <a:cs typeface="Consolas" pitchFamily="49" charset="0"/>
              </a:rPr>
              <a:t> for </a:t>
            </a:r>
            <a:r>
              <a:rPr lang="da-DK" sz="1300" dirty="0" err="1" smtClean="0">
                <a:cs typeface="Consolas" pitchFamily="49" charset="0"/>
              </a:rPr>
              <a:t>modifications</a:t>
            </a:r>
            <a:endParaRPr lang="da-DK" sz="1300" dirty="0" smtClean="0">
              <a:cs typeface="Consolas" pitchFamily="49" charset="0"/>
            </a:endParaRPr>
          </a:p>
          <a:p>
            <a:pPr>
              <a:tabLst>
                <a:tab pos="360363" algn="l"/>
              </a:tabLst>
            </a:pPr>
            <a:r>
              <a:rPr lang="da-DK" sz="1300" dirty="0" smtClean="0">
                <a:cs typeface="Consolas" pitchFamily="49" charset="0"/>
                <a:sym typeface="Wingdings" pitchFamily="2" charset="2"/>
              </a:rPr>
              <a:t>	</a:t>
            </a:r>
            <a:r>
              <a:rPr lang="da-DK" sz="1300" i="1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i="1" dirty="0" smtClean="0">
                <a:cs typeface="Consolas" pitchFamily="49" charset="0"/>
              </a:rPr>
              <a:t> </a:t>
            </a:r>
            <a:r>
              <a:rPr lang="da-DK" sz="1300" i="1" dirty="0" err="1" smtClean="0">
                <a:cs typeface="Consolas" pitchFamily="49" charset="0"/>
              </a:rPr>
              <a:t>adheres</a:t>
            </a:r>
            <a:r>
              <a:rPr lang="da-DK" sz="1300" i="1" dirty="0" smtClean="0">
                <a:cs typeface="Consolas" pitchFamily="49" charset="0"/>
              </a:rPr>
              <a:t> to OCP!</a:t>
            </a:r>
            <a:endParaRPr lang="da-DK" sz="1300" i="1" dirty="0">
              <a:cs typeface="Consolas" pitchFamily="49" charset="0"/>
            </a:endParaRPr>
          </a:p>
        </p:txBody>
      </p:sp>
      <p:cxnSp>
        <p:nvCxnSpPr>
          <p:cNvPr id="27" name="Straight Arrow Connector 26"/>
          <p:cNvCxnSpPr>
            <a:stCxn id="26" idx="2"/>
          </p:cNvCxnSpPr>
          <p:nvPr/>
        </p:nvCxnSpPr>
        <p:spPr>
          <a:xfrm flipH="1">
            <a:off x="1367645" y="3589430"/>
            <a:ext cx="324036" cy="953425"/>
          </a:xfrm>
          <a:prstGeom prst="straightConnector1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2443163"/>
            <a:ext cx="2546350" cy="1976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127131"/>
            <a:ext cx="11747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467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tlong.files.wordpress.com/2011/06/hammer_nai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8601"/>
            <a:ext cx="6264696" cy="6264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final word of caution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5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862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SOLID acronym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1044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SOLID acronym is composed of the first letters of 5 design principles:</a:t>
            </a:r>
          </a:p>
          <a:p>
            <a:pPr lvl="1"/>
            <a:r>
              <a:rPr lang="en-US" b="1" dirty="0"/>
              <a:t>S	</a:t>
            </a:r>
            <a:r>
              <a:rPr lang="en-US" b="1" dirty="0" smtClean="0"/>
              <a:t> 	</a:t>
            </a:r>
            <a:r>
              <a:rPr lang="en-US" dirty="0" smtClean="0"/>
              <a:t>Single </a:t>
            </a:r>
            <a:r>
              <a:rPr lang="en-US" dirty="0"/>
              <a:t>Responsibility </a:t>
            </a:r>
            <a:r>
              <a:rPr lang="en-US" dirty="0" smtClean="0"/>
              <a:t>Principle 	(SRP)</a:t>
            </a:r>
          </a:p>
          <a:p>
            <a:pPr lvl="1"/>
            <a:r>
              <a:rPr lang="en-US" b="1" dirty="0" smtClean="0"/>
              <a:t>O</a:t>
            </a:r>
            <a:r>
              <a:rPr lang="en-US" dirty="0" smtClean="0"/>
              <a:t> 	Open </a:t>
            </a:r>
            <a:r>
              <a:rPr lang="en-US" dirty="0"/>
              <a:t>Closed </a:t>
            </a:r>
            <a:r>
              <a:rPr lang="en-US" dirty="0" smtClean="0"/>
              <a:t>Principle 		(OCP)</a:t>
            </a:r>
          </a:p>
          <a:p>
            <a:pPr lvl="1"/>
            <a:r>
              <a:rPr lang="en-US" b="1" dirty="0" smtClean="0"/>
              <a:t>L</a:t>
            </a:r>
            <a:r>
              <a:rPr lang="en-US" dirty="0"/>
              <a:t>	</a:t>
            </a:r>
            <a:r>
              <a:rPr lang="en-US" dirty="0" smtClean="0"/>
              <a:t> 	</a:t>
            </a:r>
            <a:r>
              <a:rPr lang="en-US" dirty="0" err="1" smtClean="0"/>
              <a:t>Liskov’s</a:t>
            </a:r>
            <a:r>
              <a:rPr lang="en-US" dirty="0" smtClean="0"/>
              <a:t> </a:t>
            </a:r>
            <a:r>
              <a:rPr lang="en-US" dirty="0"/>
              <a:t>Substitution </a:t>
            </a:r>
            <a:r>
              <a:rPr lang="en-US" dirty="0" smtClean="0"/>
              <a:t>Principle 	(LSP)</a:t>
            </a:r>
          </a:p>
          <a:p>
            <a:pPr lvl="1"/>
            <a:r>
              <a:rPr lang="en-US" b="1" dirty="0" smtClean="0"/>
              <a:t>I</a:t>
            </a:r>
            <a:r>
              <a:rPr lang="en-US" dirty="0"/>
              <a:t>	</a:t>
            </a:r>
            <a:r>
              <a:rPr lang="en-US" dirty="0" smtClean="0"/>
              <a:t> 	Interface </a:t>
            </a:r>
            <a:r>
              <a:rPr lang="en-US" dirty="0"/>
              <a:t>Segregation </a:t>
            </a:r>
            <a:r>
              <a:rPr lang="en-US" dirty="0" smtClean="0"/>
              <a:t>Principle 	(ISP)</a:t>
            </a:r>
          </a:p>
          <a:p>
            <a:pPr lvl="1"/>
            <a:r>
              <a:rPr lang="en-US" b="1" dirty="0" smtClean="0"/>
              <a:t>D</a:t>
            </a:r>
            <a:r>
              <a:rPr lang="en-US" dirty="0" smtClean="0"/>
              <a:t> 	Dependency </a:t>
            </a:r>
            <a:r>
              <a:rPr lang="en-US" dirty="0"/>
              <a:t>Inversion </a:t>
            </a:r>
            <a:r>
              <a:rPr lang="en-US" dirty="0" smtClean="0"/>
              <a:t>Principle 	(DIP)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4704762"/>
            <a:ext cx="3933478" cy="19667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ight Arrow 4"/>
          <p:cNvSpPr/>
          <p:nvPr/>
        </p:nvSpPr>
        <p:spPr>
          <a:xfrm>
            <a:off x="1619672" y="5373216"/>
            <a:ext cx="2664296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SOLID </a:t>
            </a:r>
            <a:r>
              <a:rPr lang="da-DK" dirty="0" err="1" smtClean="0"/>
              <a:t>goes</a:t>
            </a:r>
            <a:r>
              <a:rPr lang="da-DK" dirty="0" smtClean="0"/>
              <a:t> </a:t>
            </a:r>
            <a:r>
              <a:rPr lang="da-DK" dirty="0" err="1" smtClean="0"/>
              <a:t>here</a:t>
            </a:r>
            <a:r>
              <a:rPr lang="da-DK" dirty="0" smtClean="0"/>
              <a:t>!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7635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deviq.com/Media/Default/Article/OpenClosedPrinci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4"/>
            <a:ext cx="4680520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99592" y="242892"/>
            <a:ext cx="738327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Open-Closed Principle (OCP)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Open-Closed Principle (OCP)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3140968"/>
            <a:ext cx="8229600" cy="2160240"/>
          </a:xfrm>
        </p:spPr>
        <p:txBody>
          <a:bodyPr>
            <a:noAutofit/>
          </a:bodyPr>
          <a:lstStyle/>
          <a:p>
            <a:pPr defTabSz="738188"/>
            <a:r>
              <a:rPr lang="en-US" dirty="0" smtClean="0"/>
              <a:t>The Open-Closed Principle (OCP) helps </a:t>
            </a:r>
            <a:r>
              <a:rPr lang="en-US" dirty="0" smtClean="0"/>
              <a:t>us develop </a:t>
            </a:r>
            <a:r>
              <a:rPr lang="en-US" dirty="0" smtClean="0"/>
              <a:t>software </a:t>
            </a:r>
            <a:r>
              <a:rPr lang="en-US" dirty="0" smtClean="0"/>
              <a:t>that can </a:t>
            </a:r>
            <a:r>
              <a:rPr lang="en-US" dirty="0" smtClean="0"/>
              <a:t>handle changing </a:t>
            </a:r>
            <a:r>
              <a:rPr lang="en-US" dirty="0" smtClean="0"/>
              <a:t>requirements in the </a:t>
            </a:r>
            <a:r>
              <a:rPr lang="en-US" dirty="0" smtClean="0"/>
              <a:t>future.</a:t>
            </a:r>
          </a:p>
          <a:p>
            <a:pPr lvl="1" defTabSz="738188"/>
            <a:r>
              <a:rPr lang="en-US" sz="2000" dirty="0" smtClean="0"/>
              <a:t>…and software that is testable, </a:t>
            </a:r>
            <a:r>
              <a:rPr lang="en-US" sz="2000" dirty="0" smtClean="0"/>
              <a:t>and extensible, and easy to comprehend, </a:t>
            </a:r>
            <a:r>
              <a:rPr lang="en-US" sz="2000" dirty="0" smtClean="0"/>
              <a:t>and…</a:t>
            </a:r>
            <a:endParaRPr lang="en-US" sz="2000" dirty="0" smtClean="0"/>
          </a:p>
          <a:p>
            <a:pPr defTabSz="738188"/>
            <a:endParaRPr lang="en-US" dirty="0" smtClean="0"/>
          </a:p>
          <a:p>
            <a:pPr defTabSz="738188"/>
            <a:r>
              <a:rPr lang="en-US" dirty="0" smtClean="0"/>
              <a:t>Let’s have a look…</a:t>
            </a:r>
          </a:p>
          <a:p>
            <a:pPr defTabSz="738188"/>
            <a:endParaRPr lang="en-US" dirty="0"/>
          </a:p>
          <a:p>
            <a:pPr defTabSz="738188"/>
            <a:endParaRPr lang="en-US" dirty="0" smtClean="0"/>
          </a:p>
          <a:p>
            <a:pPr defTabSz="738188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6122" y="1826821"/>
            <a:ext cx="6010214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738188"/>
            <a:r>
              <a:rPr lang="en-US" sz="2800" i="1" dirty="0"/>
              <a:t>Software entities should be open for extension but closed for </a:t>
            </a:r>
            <a:r>
              <a:rPr lang="en-US" sz="2800" i="1" dirty="0" smtClean="0"/>
              <a:t>modification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5346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OCP dissected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544" y="3068959"/>
            <a:ext cx="8229600" cy="2304257"/>
          </a:xfrm>
        </p:spPr>
        <p:txBody>
          <a:bodyPr>
            <a:normAutofit lnSpcReduction="10000"/>
          </a:bodyPr>
          <a:lstStyle/>
          <a:p>
            <a:pPr defTabSz="738188"/>
            <a:r>
              <a:rPr lang="en-US" sz="2000" i="1" dirty="0" smtClean="0"/>
              <a:t>“Open for extension”</a:t>
            </a:r>
            <a:r>
              <a:rPr lang="en-US" sz="2000" dirty="0" smtClean="0"/>
              <a:t>: You should expect </a:t>
            </a:r>
            <a:r>
              <a:rPr lang="en-US" sz="2000" dirty="0" smtClean="0"/>
              <a:t>requirements </a:t>
            </a:r>
            <a:r>
              <a:rPr lang="en-US" sz="2000" dirty="0" smtClean="0"/>
              <a:t>to change, and allow this change to be implemented through </a:t>
            </a:r>
            <a:r>
              <a:rPr lang="en-US" sz="2000" i="1" dirty="0" smtClean="0"/>
              <a:t>extension</a:t>
            </a:r>
            <a:r>
              <a:rPr lang="en-US" sz="2000" dirty="0" smtClean="0"/>
              <a:t> </a:t>
            </a:r>
            <a:r>
              <a:rPr lang="en-US" sz="2000" dirty="0" smtClean="0"/>
              <a:t>of </a:t>
            </a:r>
            <a:r>
              <a:rPr lang="en-US" sz="2000" dirty="0" smtClean="0"/>
              <a:t>the existing design.</a:t>
            </a:r>
            <a:endParaRPr lang="en-US" sz="2000" dirty="0"/>
          </a:p>
          <a:p>
            <a:pPr defTabSz="738188"/>
            <a:endParaRPr lang="en-US" sz="2000" dirty="0" smtClean="0"/>
          </a:p>
          <a:p>
            <a:pPr defTabSz="738188"/>
            <a:r>
              <a:rPr lang="en-US" sz="2000" dirty="0" smtClean="0"/>
              <a:t>“Closed for modification”: When the requirements calls for </a:t>
            </a:r>
            <a:r>
              <a:rPr lang="en-US" sz="2000" i="1" dirty="0" smtClean="0"/>
              <a:t>extension</a:t>
            </a:r>
            <a:r>
              <a:rPr lang="en-US" sz="2000" dirty="0" smtClean="0"/>
              <a:t> of your code, it should not be necessary to </a:t>
            </a:r>
            <a:r>
              <a:rPr lang="en-US" sz="2000" i="1" dirty="0" smtClean="0"/>
              <a:t>modify </a:t>
            </a:r>
            <a:r>
              <a:rPr lang="en-US" sz="2000" dirty="0" smtClean="0"/>
              <a:t>the existing implementation of the </a:t>
            </a:r>
            <a:r>
              <a:rPr lang="en-US" sz="2000" dirty="0" smtClean="0"/>
              <a:t>clients.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586122" y="1844824"/>
            <a:ext cx="6010214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defTabSz="738188"/>
            <a:r>
              <a:rPr lang="en-US" sz="2800" i="1" dirty="0"/>
              <a:t>Software entities should be open for extension but closed for </a:t>
            </a:r>
            <a:r>
              <a:rPr lang="en-US" sz="2800" i="1" dirty="0" smtClean="0"/>
              <a:t>modification</a:t>
            </a:r>
            <a:endParaRPr lang="en-US" sz="28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644008" y="2348880"/>
            <a:ext cx="26642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419872" y="2708920"/>
            <a:ext cx="38164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79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OCP </a:t>
            </a:r>
            <a:r>
              <a:rPr lang="en-US" dirty="0" smtClean="0"/>
              <a:t>dialog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11560" y="1628799"/>
            <a:ext cx="4176464" cy="592923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 smtClean="0"/>
              <a:t>You </a:t>
            </a:r>
            <a:r>
              <a:rPr lang="en-US" sz="1600" i="1" dirty="0"/>
              <a:t>want to implement changes, but without changing things?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6732240" y="2314329"/>
            <a:ext cx="1584174" cy="377315"/>
          </a:xfrm>
          <a:prstGeom prst="wedgeRoundRectCallout">
            <a:avLst>
              <a:gd name="adj1" fmla="val 51223"/>
              <a:gd name="adj2" fmla="val 124809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 smtClean="0"/>
              <a:t>Basically, yes…</a:t>
            </a:r>
            <a:endParaRPr lang="en-US" sz="1600" i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09555" y="2940920"/>
            <a:ext cx="4176464" cy="592923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 smtClean="0"/>
              <a:t>WTF? Implementing changes without changing stuff?!?</a:t>
            </a:r>
            <a:endParaRPr lang="en-US" sz="1600" i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099220" y="3789040"/>
            <a:ext cx="4217195" cy="864096"/>
          </a:xfrm>
          <a:prstGeom prst="wedgeRoundRectCallout">
            <a:avLst>
              <a:gd name="adj1" fmla="val 51223"/>
              <a:gd name="adj2" fmla="val 124809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 smtClean="0"/>
              <a:t>Yes. Implementing changes do no necessarily mean “changing”. It often means “extending”.</a:t>
            </a:r>
            <a:endParaRPr lang="en-US" sz="1600" i="1" dirty="0"/>
          </a:p>
        </p:txBody>
      </p:sp>
      <p:sp>
        <p:nvSpPr>
          <p:cNvPr id="11" name="Rounded Rectangular Callout 10"/>
          <p:cNvSpPr/>
          <p:nvPr/>
        </p:nvSpPr>
        <p:spPr>
          <a:xfrm>
            <a:off x="609555" y="4941168"/>
            <a:ext cx="1226141" cy="448907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 smtClean="0"/>
              <a:t>Sigh…</a:t>
            </a:r>
            <a:endParaRPr lang="en-US" sz="1600" i="1" dirty="0"/>
          </a:p>
        </p:txBody>
      </p:sp>
      <p:sp>
        <p:nvSpPr>
          <p:cNvPr id="12" name="Rounded Rectangular Callout 11"/>
          <p:cNvSpPr/>
          <p:nvPr/>
        </p:nvSpPr>
        <p:spPr>
          <a:xfrm>
            <a:off x="6012160" y="5589240"/>
            <a:ext cx="2304254" cy="377315"/>
          </a:xfrm>
          <a:prstGeom prst="wedgeRoundRectCallout">
            <a:avLst>
              <a:gd name="adj1" fmla="val 51223"/>
              <a:gd name="adj2" fmla="val 124809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 smtClean="0"/>
              <a:t>Here, let me show you…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4070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Editor without OCP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5143020"/>
            <a:ext cx="4022255" cy="8925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YeOlePrinter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printChar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c)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to put ‘c’ on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273861" y="3645025"/>
            <a:ext cx="1082114" cy="897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5788025" y="3645024"/>
            <a:ext cx="867111" cy="149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672" y="1412776"/>
            <a:ext cx="6408712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b="1" dirty="0" smtClean="0">
                <a:cs typeface="Consolas" pitchFamily="49" charset="0"/>
              </a:rPr>
              <a:t>TEXT EDITOR REQUIREMENTS SPECIFICATION, rev. 1.0</a:t>
            </a:r>
          </a:p>
          <a:p>
            <a:r>
              <a:rPr lang="da-DK" sz="1300" dirty="0" smtClean="0">
                <a:cs typeface="Consolas" pitchFamily="49" charset="0"/>
              </a:rPr>
              <a:t>…</a:t>
            </a:r>
          </a:p>
          <a:p>
            <a:r>
              <a:rPr lang="da-DK" sz="1300" dirty="0" smtClean="0">
                <a:cs typeface="Consolas" pitchFamily="49" charset="0"/>
              </a:rPr>
              <a:t>REQ 27: The </a:t>
            </a:r>
            <a:r>
              <a:rPr lang="da-DK" sz="1300" dirty="0" err="1" smtClean="0">
                <a:cs typeface="Consolas" pitchFamily="49" charset="0"/>
              </a:rPr>
              <a:t>Text</a:t>
            </a:r>
            <a:r>
              <a:rPr lang="da-DK" sz="1300" dirty="0" smtClean="0">
                <a:cs typeface="Consolas" pitchFamily="49" charset="0"/>
              </a:rPr>
              <a:t> Editor </a:t>
            </a:r>
            <a:r>
              <a:rPr lang="da-DK" sz="1300" dirty="0" err="1" smtClean="0">
                <a:cs typeface="Consolas" pitchFamily="49" charset="0"/>
              </a:rPr>
              <a:t>shall</a:t>
            </a:r>
            <a:r>
              <a:rPr lang="da-DK" sz="1300" dirty="0" smtClean="0">
                <a:cs typeface="Consolas" pitchFamily="49" charset="0"/>
              </a:rPr>
              <a:t> support </a:t>
            </a:r>
            <a:r>
              <a:rPr lang="da-DK" sz="1300" i="1" dirty="0" err="1" smtClean="0">
                <a:cs typeface="Consolas" pitchFamily="49" charset="0"/>
              </a:rPr>
              <a:t>YeOlePrinter</a:t>
            </a:r>
            <a:r>
              <a:rPr lang="da-DK" sz="1300" dirty="0" smtClean="0">
                <a:cs typeface="Consolas" pitchFamily="49" charset="0"/>
              </a:rPr>
              <a:t> for </a:t>
            </a:r>
            <a:r>
              <a:rPr lang="da-DK" sz="1300" dirty="0" err="1" smtClean="0">
                <a:cs typeface="Consolas" pitchFamily="49" charset="0"/>
              </a:rPr>
              <a:t>printing</a:t>
            </a:r>
            <a:r>
              <a:rPr lang="da-DK" sz="1300" dirty="0" smtClean="0">
                <a:cs typeface="Consolas" pitchFamily="49" charset="0"/>
              </a:rPr>
              <a:t> the </a:t>
            </a:r>
            <a:r>
              <a:rPr lang="da-DK" sz="1300" dirty="0" err="1" smtClean="0">
                <a:cs typeface="Consolas" pitchFamily="49" charset="0"/>
              </a:rPr>
              <a:t>current</a:t>
            </a:r>
            <a:r>
              <a:rPr lang="da-DK" sz="1300" dirty="0" smtClean="0">
                <a:cs typeface="Consolas" pitchFamily="49" charset="0"/>
              </a:rPr>
              <a:t> </a:t>
            </a:r>
            <a:r>
              <a:rPr lang="da-DK" sz="1300" dirty="0" err="1" smtClean="0">
                <a:cs typeface="Consolas" pitchFamily="49" charset="0"/>
              </a:rPr>
              <a:t>text</a:t>
            </a:r>
            <a:r>
              <a:rPr lang="da-DK" sz="1300" dirty="0" smtClean="0">
                <a:cs typeface="Consolas" pitchFamily="49" charset="0"/>
              </a:rPr>
              <a:t> on </a:t>
            </a:r>
            <a:r>
              <a:rPr lang="da-DK" sz="1300" dirty="0" err="1" smtClean="0">
                <a:cs typeface="Consolas" pitchFamily="49" charset="0"/>
              </a:rPr>
              <a:t>paper</a:t>
            </a:r>
            <a:endParaRPr lang="da-DK" sz="1300" dirty="0" smtClean="0">
              <a:cs typeface="Consolas" pitchFamily="49" charset="0"/>
            </a:endParaRPr>
          </a:p>
          <a:p>
            <a:r>
              <a:rPr lang="da-DK" sz="1300" dirty="0" smtClean="0">
                <a:cs typeface="Consolas" pitchFamily="49" charset="0"/>
              </a:rPr>
              <a:t>…</a:t>
            </a:r>
          </a:p>
          <a:p>
            <a:r>
              <a:rPr lang="da-DK" sz="1300" dirty="0" smtClean="0">
                <a:cs typeface="Consolas" pitchFamily="49" charset="0"/>
              </a:rPr>
              <a:t>…</a:t>
            </a:r>
            <a:endParaRPr lang="da-DK" sz="1300" dirty="0"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9779" y="4542855"/>
            <a:ext cx="3565400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 printer = new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YeOlePrinter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for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c in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printer.printChar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071813"/>
            <a:ext cx="24320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4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Editor without OCP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008" y="5143020"/>
            <a:ext cx="4113627" cy="8925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TheNewPrinter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printLine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l)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to put ‘l’ on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12" name="Straight Arrow Connector 11"/>
          <p:cNvCxnSpPr>
            <a:stCxn id="11" idx="0"/>
          </p:cNvCxnSpPr>
          <p:nvPr/>
        </p:nvCxnSpPr>
        <p:spPr>
          <a:xfrm flipH="1" flipV="1">
            <a:off x="5786276" y="3645024"/>
            <a:ext cx="914546" cy="149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19672" y="1412776"/>
            <a:ext cx="6408712" cy="10926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b="1" dirty="0" smtClean="0">
                <a:cs typeface="Consolas" pitchFamily="49" charset="0"/>
              </a:rPr>
              <a:t>TEXT EDITOR REQUIREMENTS SPECIFICATION, rev. </a:t>
            </a:r>
            <a:r>
              <a:rPr lang="da-DK" sz="1300" b="1" dirty="0" smtClean="0">
                <a:solidFill>
                  <a:srgbClr val="FF0000"/>
                </a:solidFill>
                <a:cs typeface="Consolas" pitchFamily="49" charset="0"/>
              </a:rPr>
              <a:t>2.0</a:t>
            </a:r>
          </a:p>
          <a:p>
            <a:r>
              <a:rPr lang="da-DK" sz="1300" dirty="0" smtClean="0">
                <a:cs typeface="Consolas" pitchFamily="49" charset="0"/>
              </a:rPr>
              <a:t>…</a:t>
            </a:r>
          </a:p>
          <a:p>
            <a:r>
              <a:rPr lang="da-DK" sz="1300" dirty="0" smtClean="0">
                <a:cs typeface="Consolas" pitchFamily="49" charset="0"/>
              </a:rPr>
              <a:t>REQ 27: The </a:t>
            </a:r>
            <a:r>
              <a:rPr lang="da-DK" sz="1300" dirty="0" err="1" smtClean="0">
                <a:cs typeface="Consolas" pitchFamily="49" charset="0"/>
              </a:rPr>
              <a:t>Text</a:t>
            </a:r>
            <a:r>
              <a:rPr lang="da-DK" sz="1300" dirty="0" smtClean="0">
                <a:cs typeface="Consolas" pitchFamily="49" charset="0"/>
              </a:rPr>
              <a:t> Editor </a:t>
            </a:r>
            <a:r>
              <a:rPr lang="da-DK" sz="1300" dirty="0" err="1" smtClean="0">
                <a:cs typeface="Consolas" pitchFamily="49" charset="0"/>
              </a:rPr>
              <a:t>shall</a:t>
            </a:r>
            <a:r>
              <a:rPr lang="da-DK" sz="1300" dirty="0" smtClean="0">
                <a:cs typeface="Consolas" pitchFamily="49" charset="0"/>
              </a:rPr>
              <a:t> support </a:t>
            </a:r>
            <a:r>
              <a:rPr lang="da-DK" sz="1300" i="1" dirty="0" err="1" smtClean="0">
                <a:cs typeface="Consolas" pitchFamily="49" charset="0"/>
              </a:rPr>
              <a:t>YeOlePrinter</a:t>
            </a:r>
            <a:r>
              <a:rPr lang="da-DK" sz="1300" dirty="0" smtClean="0">
                <a:cs typeface="Consolas" pitchFamily="49" charset="0"/>
              </a:rPr>
              <a:t> for </a:t>
            </a:r>
            <a:r>
              <a:rPr lang="da-DK" sz="1300" dirty="0" err="1" smtClean="0">
                <a:cs typeface="Consolas" pitchFamily="49" charset="0"/>
              </a:rPr>
              <a:t>printing</a:t>
            </a:r>
            <a:r>
              <a:rPr lang="da-DK" sz="1300" dirty="0" smtClean="0">
                <a:cs typeface="Consolas" pitchFamily="49" charset="0"/>
              </a:rPr>
              <a:t> the </a:t>
            </a:r>
            <a:r>
              <a:rPr lang="da-DK" sz="1300" dirty="0" err="1" smtClean="0">
                <a:cs typeface="Consolas" pitchFamily="49" charset="0"/>
              </a:rPr>
              <a:t>current</a:t>
            </a:r>
            <a:r>
              <a:rPr lang="da-DK" sz="1300" dirty="0" smtClean="0">
                <a:cs typeface="Consolas" pitchFamily="49" charset="0"/>
              </a:rPr>
              <a:t> </a:t>
            </a:r>
            <a:r>
              <a:rPr lang="da-DK" sz="1300" dirty="0" err="1" smtClean="0">
                <a:cs typeface="Consolas" pitchFamily="49" charset="0"/>
              </a:rPr>
              <a:t>text</a:t>
            </a:r>
            <a:r>
              <a:rPr lang="da-DK" sz="1300" dirty="0" smtClean="0">
                <a:cs typeface="Consolas" pitchFamily="49" charset="0"/>
              </a:rPr>
              <a:t> on </a:t>
            </a:r>
            <a:r>
              <a:rPr lang="da-DK" sz="1300" dirty="0" err="1" smtClean="0">
                <a:cs typeface="Consolas" pitchFamily="49" charset="0"/>
              </a:rPr>
              <a:t>paper</a:t>
            </a:r>
            <a:endParaRPr lang="da-DK" sz="1300" dirty="0" smtClean="0">
              <a:cs typeface="Consolas" pitchFamily="49" charset="0"/>
            </a:endParaRPr>
          </a:p>
          <a:p>
            <a:r>
              <a:rPr lang="da-DK" sz="1300" dirty="0">
                <a:cs typeface="Consolas" pitchFamily="49" charset="0"/>
              </a:rPr>
              <a:t>REQ </a:t>
            </a:r>
            <a:r>
              <a:rPr lang="da-DK" sz="1300" dirty="0" smtClean="0">
                <a:cs typeface="Consolas" pitchFamily="49" charset="0"/>
              </a:rPr>
              <a:t>27: </a:t>
            </a:r>
            <a:r>
              <a:rPr lang="da-DK" sz="1300" dirty="0">
                <a:cs typeface="Consolas" pitchFamily="49" charset="0"/>
              </a:rPr>
              <a:t>The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Editor </a:t>
            </a:r>
            <a:r>
              <a:rPr lang="da-DK" sz="1300" dirty="0" err="1">
                <a:cs typeface="Consolas" pitchFamily="49" charset="0"/>
              </a:rPr>
              <a:t>shall</a:t>
            </a:r>
            <a:r>
              <a:rPr lang="da-DK" sz="1300" dirty="0">
                <a:cs typeface="Consolas" pitchFamily="49" charset="0"/>
              </a:rPr>
              <a:t> support </a:t>
            </a:r>
            <a:r>
              <a:rPr lang="da-DK" sz="1300" i="1" dirty="0" err="1" smtClean="0">
                <a:cs typeface="Consolas" pitchFamily="49" charset="0"/>
              </a:rPr>
              <a:t>TheNewPrinter</a:t>
            </a:r>
            <a:r>
              <a:rPr lang="da-DK" sz="1300" dirty="0" smtClean="0">
                <a:cs typeface="Consolas" pitchFamily="49" charset="0"/>
              </a:rPr>
              <a:t> </a:t>
            </a:r>
            <a:r>
              <a:rPr lang="da-DK" sz="1300" dirty="0">
                <a:cs typeface="Consolas" pitchFamily="49" charset="0"/>
              </a:rPr>
              <a:t>for </a:t>
            </a:r>
            <a:r>
              <a:rPr lang="da-DK" sz="1300" dirty="0" err="1">
                <a:cs typeface="Consolas" pitchFamily="49" charset="0"/>
              </a:rPr>
              <a:t>printing</a:t>
            </a:r>
            <a:r>
              <a:rPr lang="da-DK" sz="1300" dirty="0">
                <a:cs typeface="Consolas" pitchFamily="49" charset="0"/>
              </a:rPr>
              <a:t> the </a:t>
            </a:r>
            <a:r>
              <a:rPr lang="da-DK" sz="1300" dirty="0" err="1">
                <a:cs typeface="Consolas" pitchFamily="49" charset="0"/>
              </a:rPr>
              <a:t>current</a:t>
            </a:r>
            <a:r>
              <a:rPr lang="da-DK" sz="1300" dirty="0">
                <a:cs typeface="Consolas" pitchFamily="49" charset="0"/>
              </a:rPr>
              <a:t> </a:t>
            </a:r>
            <a:r>
              <a:rPr lang="da-DK" sz="1300" dirty="0" err="1">
                <a:cs typeface="Consolas" pitchFamily="49" charset="0"/>
              </a:rPr>
              <a:t>text</a:t>
            </a:r>
            <a:r>
              <a:rPr lang="da-DK" sz="1300" dirty="0">
                <a:cs typeface="Consolas" pitchFamily="49" charset="0"/>
              </a:rPr>
              <a:t> on </a:t>
            </a:r>
            <a:r>
              <a:rPr lang="da-DK" sz="1300" dirty="0" err="1" smtClean="0">
                <a:cs typeface="Consolas" pitchFamily="49" charset="0"/>
              </a:rPr>
              <a:t>paper</a:t>
            </a:r>
            <a:endParaRPr lang="da-DK" sz="1300" dirty="0" smtClean="0">
              <a:cs typeface="Consolas" pitchFamily="49" charset="0"/>
            </a:endParaRPr>
          </a:p>
          <a:p>
            <a:r>
              <a:rPr lang="da-DK" sz="1300" dirty="0" smtClean="0">
                <a:cs typeface="Consolas" pitchFamily="49" charset="0"/>
              </a:rPr>
              <a:t>…</a:t>
            </a:r>
            <a:endParaRPr lang="da-DK" sz="1300" dirty="0">
              <a:cs typeface="Consolas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691680" y="1959079"/>
            <a:ext cx="5904656" cy="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16793" y="3645024"/>
            <a:ext cx="1139182" cy="8978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23528" y="2696878"/>
            <a:ext cx="2880320" cy="129266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smtClean="0">
                <a:cs typeface="Consolas" pitchFamily="49" charset="0"/>
              </a:rPr>
              <a:t>Note </a:t>
            </a:r>
            <a:r>
              <a:rPr lang="da-DK" sz="1300" dirty="0" err="1" smtClean="0">
                <a:cs typeface="Consolas" pitchFamily="49" charset="0"/>
              </a:rPr>
              <a:t>how</a:t>
            </a:r>
            <a:r>
              <a:rPr lang="da-DK" sz="1300" dirty="0" smtClean="0"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cs typeface="Consolas" pitchFamily="49" charset="0"/>
              </a:rPr>
              <a:t> has to </a:t>
            </a:r>
            <a:r>
              <a:rPr lang="da-DK" sz="1300" dirty="0" err="1" smtClean="0">
                <a:cs typeface="Consolas" pitchFamily="49" charset="0"/>
              </a:rPr>
              <a:t>change</a:t>
            </a:r>
            <a:r>
              <a:rPr lang="da-DK" sz="1300" dirty="0" smtClean="0">
                <a:cs typeface="Consolas" pitchFamily="49" charset="0"/>
              </a:rPr>
              <a:t> to support </a:t>
            </a:r>
            <a:r>
              <a:rPr lang="da-DK" sz="1300" dirty="0" err="1" smtClean="0">
                <a:cs typeface="Consolas" pitchFamily="49" charset="0"/>
              </a:rPr>
              <a:t>requirements</a:t>
            </a:r>
            <a:r>
              <a:rPr lang="da-DK" sz="1300" dirty="0" smtClean="0">
                <a:cs typeface="Consolas" pitchFamily="49" charset="0"/>
              </a:rPr>
              <a:t> for new printer</a:t>
            </a:r>
          </a:p>
          <a:p>
            <a:pPr>
              <a:tabLst>
                <a:tab pos="360363" algn="l"/>
              </a:tabLst>
            </a:pPr>
            <a:r>
              <a:rPr lang="da-DK" sz="1300" dirty="0" smtClean="0">
                <a:cs typeface="Consolas" pitchFamily="49" charset="0"/>
                <a:sym typeface="Wingdings" pitchFamily="2" charset="2"/>
              </a:rPr>
              <a:t>	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cs typeface="Consolas" pitchFamily="49" charset="0"/>
              </a:rPr>
              <a:t> not </a:t>
            </a:r>
            <a:r>
              <a:rPr lang="da-DK" sz="1300" dirty="0" err="1" smtClean="0">
                <a:cs typeface="Consolas" pitchFamily="49" charset="0"/>
              </a:rPr>
              <a:t>closed</a:t>
            </a:r>
            <a:r>
              <a:rPr lang="da-DK" sz="1300" dirty="0" smtClean="0">
                <a:cs typeface="Consolas" pitchFamily="49" charset="0"/>
              </a:rPr>
              <a:t> for 	</a:t>
            </a:r>
            <a:r>
              <a:rPr lang="da-DK" sz="1300" dirty="0" err="1" smtClean="0">
                <a:cs typeface="Consolas" pitchFamily="49" charset="0"/>
              </a:rPr>
              <a:t>modifications</a:t>
            </a:r>
            <a:endParaRPr lang="da-DK" sz="1300" dirty="0" smtClean="0">
              <a:cs typeface="Consolas" pitchFamily="49" charset="0"/>
            </a:endParaRPr>
          </a:p>
          <a:p>
            <a:pPr>
              <a:tabLst>
                <a:tab pos="360363" algn="l"/>
              </a:tabLst>
            </a:pPr>
            <a:r>
              <a:rPr lang="da-DK" sz="1300" dirty="0" smtClean="0">
                <a:cs typeface="Consolas" pitchFamily="49" charset="0"/>
                <a:sym typeface="Wingdings" pitchFamily="2" charset="2"/>
              </a:rPr>
              <a:t>	</a:t>
            </a:r>
            <a:r>
              <a:rPr lang="da-DK" sz="1300" i="1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i="1" dirty="0" smtClean="0">
                <a:cs typeface="Consolas" pitchFamily="49" charset="0"/>
              </a:rPr>
              <a:t> </a:t>
            </a:r>
            <a:r>
              <a:rPr lang="da-DK" sz="1300" i="1" dirty="0" err="1" smtClean="0">
                <a:cs typeface="Consolas" pitchFamily="49" charset="0"/>
              </a:rPr>
              <a:t>violates</a:t>
            </a:r>
            <a:r>
              <a:rPr lang="da-DK" sz="1300" i="1" dirty="0" smtClean="0">
                <a:cs typeface="Consolas" pitchFamily="49" charset="0"/>
              </a:rPr>
              <a:t> OCP!</a:t>
            </a:r>
            <a:endParaRPr lang="da-DK" sz="1300" i="1" dirty="0">
              <a:cs typeface="Consolas" pitchFamily="49" charset="0"/>
            </a:endParaRPr>
          </a:p>
        </p:txBody>
      </p:sp>
      <p:cxnSp>
        <p:nvCxnSpPr>
          <p:cNvPr id="18" name="Straight Arrow Connector 17"/>
          <p:cNvCxnSpPr>
            <a:stCxn id="23" idx="2"/>
          </p:cNvCxnSpPr>
          <p:nvPr/>
        </p:nvCxnSpPr>
        <p:spPr>
          <a:xfrm flipH="1">
            <a:off x="1583668" y="3989540"/>
            <a:ext cx="180020" cy="55331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071813"/>
            <a:ext cx="24320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624" y="3071813"/>
            <a:ext cx="946150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479779" y="4542855"/>
            <a:ext cx="3565400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 printer = new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YeOlePrinter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for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c in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printer.printChar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(c)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6692" y="4539887"/>
            <a:ext cx="3560051" cy="20928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 printer = new </a:t>
            </a:r>
            <a:r>
              <a:rPr lang="da-DK" sz="1300" b="1" dirty="0" err="1" smtClean="0">
                <a:latin typeface="Consolas" pitchFamily="49" charset="0"/>
                <a:cs typeface="Consolas" pitchFamily="49" charset="0"/>
              </a:rPr>
              <a:t>TheNewPrinter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da-DK" sz="1300" dirty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TextEditor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OnButtonPrint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for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each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b="1" dirty="0" smtClean="0">
                <a:latin typeface="Consolas" pitchFamily="49" charset="0"/>
                <a:cs typeface="Consolas" pitchFamily="49" charset="0"/>
              </a:rPr>
              <a:t>line l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in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currentText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printer.</a:t>
            </a:r>
            <a:r>
              <a:rPr lang="da-DK" sz="1300" b="1" dirty="0" err="1" smtClean="0">
                <a:latin typeface="Consolas" pitchFamily="49" charset="0"/>
                <a:cs typeface="Consolas" pitchFamily="49" charset="0"/>
              </a:rPr>
              <a:t>printLine</a:t>
            </a:r>
            <a:r>
              <a:rPr lang="da-DK" sz="1300" b="1" dirty="0" smtClean="0">
                <a:latin typeface="Consolas" pitchFamily="49" charset="0"/>
                <a:cs typeface="Consolas" pitchFamily="49" charset="0"/>
              </a:rPr>
              <a:t>(l)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44008" y="5143020"/>
            <a:ext cx="4022255" cy="89255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void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YeOlePrinter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printChar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char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c)</a:t>
            </a:r>
          </a:p>
          <a:p>
            <a:r>
              <a:rPr lang="da-DK" sz="13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 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//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Whatever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it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takes</a:t>
            </a:r>
            <a:r>
              <a:rPr lang="da-DK" sz="1300" dirty="0" smtClean="0">
                <a:latin typeface="Consolas" pitchFamily="49" charset="0"/>
                <a:cs typeface="Consolas" pitchFamily="49" charset="0"/>
              </a:rPr>
              <a:t> to put ‘c’ on </a:t>
            </a:r>
            <a:r>
              <a:rPr lang="da-DK" sz="1300" dirty="0" err="1" smtClean="0">
                <a:latin typeface="Consolas" pitchFamily="49" charset="0"/>
                <a:cs typeface="Consolas" pitchFamily="49" charset="0"/>
              </a:rPr>
              <a:t>paper</a:t>
            </a:r>
            <a:endParaRPr lang="da-DK" sz="1300" dirty="0" smtClean="0">
              <a:latin typeface="Consolas" pitchFamily="49" charset="0"/>
              <a:cs typeface="Consolas" pitchFamily="49" charset="0"/>
            </a:endParaRPr>
          </a:p>
          <a:p>
            <a:r>
              <a:rPr lang="da-DK" sz="13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 flipH="1" flipV="1">
            <a:off x="5788026" y="3645024"/>
            <a:ext cx="867110" cy="14979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16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15" grpId="0" animBg="1"/>
      <p:bldP spid="1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OCP newbie dialog II</a:t>
            </a:r>
            <a:endParaRPr lang="en-US" dirty="0"/>
          </a:p>
        </p:txBody>
      </p:sp>
      <p:sp>
        <p:nvSpPr>
          <p:cNvPr id="3" name="Rounded Rectangular Callout 2"/>
          <p:cNvSpPr/>
          <p:nvPr/>
        </p:nvSpPr>
        <p:spPr>
          <a:xfrm>
            <a:off x="611560" y="1628799"/>
            <a:ext cx="4104456" cy="592923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 smtClean="0"/>
              <a:t>Damn…what went wrong? I didn’t want to change </a:t>
            </a:r>
            <a:r>
              <a:rPr lang="en-US" sz="1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TextEditor</a:t>
            </a:r>
            <a:r>
              <a:rPr lang="en-US" sz="1600" i="1" dirty="0" smtClean="0"/>
              <a:t>, only the printer it uses!</a:t>
            </a:r>
            <a:endParaRPr lang="en-US" sz="1600" i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2915816" y="2564904"/>
            <a:ext cx="5400599" cy="881371"/>
          </a:xfrm>
          <a:prstGeom prst="wedgeRoundRectCallout">
            <a:avLst>
              <a:gd name="adj1" fmla="val 51223"/>
              <a:gd name="adj2" fmla="val 124809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TextEditor</a:t>
            </a:r>
            <a:r>
              <a:rPr lang="en-US" sz="1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 smtClean="0"/>
              <a:t>was too tightly coupled to </a:t>
            </a:r>
            <a:r>
              <a:rPr lang="en-US" sz="1400" b="1" i="1" dirty="0">
                <a:latin typeface="Consolas" panose="020B0609020204030204" pitchFamily="49" charset="0"/>
                <a:cs typeface="Consolas" panose="020B0609020204030204" pitchFamily="49" charset="0"/>
              </a:rPr>
              <a:t>Printer</a:t>
            </a:r>
            <a:r>
              <a:rPr lang="en-US" sz="1600" i="1" dirty="0" smtClean="0"/>
              <a:t>, therefore extensions to the printer used rippled through –</a:t>
            </a:r>
            <a:r>
              <a:rPr lang="en-US" sz="1400" b="1" i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TextEditor</a:t>
            </a:r>
            <a:r>
              <a:rPr lang="en-US" sz="1400" b="1" i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 smtClean="0"/>
              <a:t>was not closed for modifications when changes were needed…</a:t>
            </a:r>
            <a:endParaRPr lang="en-US" sz="1600" i="1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609554" y="3879985"/>
            <a:ext cx="5690637" cy="826222"/>
          </a:xfrm>
          <a:prstGeom prst="wedgeRoundRectCallout">
            <a:avLst>
              <a:gd name="adj1" fmla="val -50248"/>
              <a:gd name="adj2" fmla="val 1048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 smtClean="0"/>
              <a:t>But how could I ever avoid that? It is a whole new printer I am trying to use. And what if the supported printer is changed again? Or if we need to support several printers?</a:t>
            </a:r>
            <a:endParaRPr lang="en-US" sz="1600" i="1" dirty="0"/>
          </a:p>
        </p:txBody>
      </p:sp>
      <p:sp>
        <p:nvSpPr>
          <p:cNvPr id="10" name="Rounded Rectangular Callout 9"/>
          <p:cNvSpPr/>
          <p:nvPr/>
        </p:nvSpPr>
        <p:spPr>
          <a:xfrm>
            <a:off x="4064612" y="5157192"/>
            <a:ext cx="4217195" cy="864096"/>
          </a:xfrm>
          <a:prstGeom prst="wedgeRoundRectCallout">
            <a:avLst>
              <a:gd name="adj1" fmla="val 52474"/>
              <a:gd name="adj2" fmla="val 69863"/>
              <a:gd name="adj3" fmla="val 16667"/>
            </a:avLst>
          </a:prstGeom>
          <a:solidFill>
            <a:schemeClr val="accent3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38188"/>
            <a:r>
              <a:rPr lang="en-US" sz="1600" i="1" dirty="0" smtClean="0"/>
              <a:t>We could apply OCP and make </a:t>
            </a:r>
            <a:r>
              <a:rPr lang="en-US" sz="1400" b="1" i="1" dirty="0" err="1">
                <a:latin typeface="Consolas" panose="020B0609020204030204" pitchFamily="49" charset="0"/>
                <a:cs typeface="Consolas" panose="020B0609020204030204" pitchFamily="49" charset="0"/>
              </a:rPr>
              <a:t>TextEditor</a:t>
            </a:r>
            <a:r>
              <a:rPr lang="en-US" sz="1600" i="1" dirty="0" smtClean="0"/>
              <a:t> open for extension (the new printer or printers) but closed for modifications…let me show you!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140893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1400</TotalTime>
  <Words>844</Words>
  <Application>Microsoft Office PowerPoint</Application>
  <PresentationFormat>On-screen Show (4:3)</PresentationFormat>
  <Paragraphs>163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AU Passata</vt:lpstr>
      <vt:lpstr>Calibri</vt:lpstr>
      <vt:lpstr>Consolas</vt:lpstr>
      <vt:lpstr>Wingdings</vt:lpstr>
      <vt:lpstr>Office Theme</vt:lpstr>
      <vt:lpstr>The Open-Closed Principle (OCP)</vt:lpstr>
      <vt:lpstr>The SOLID acronym</vt:lpstr>
      <vt:lpstr>The Open-Closed Principle (OCP)</vt:lpstr>
      <vt:lpstr>The Open-Closed Principle (OCP)</vt:lpstr>
      <vt:lpstr>OCP dissected</vt:lpstr>
      <vt:lpstr>The OCP dialog</vt:lpstr>
      <vt:lpstr>Text Editor without OCP</vt:lpstr>
      <vt:lpstr>Text Editor without OCP</vt:lpstr>
      <vt:lpstr>The OCP newbie dialog II</vt:lpstr>
      <vt:lpstr>Text Editor with OCP</vt:lpstr>
      <vt:lpstr>Text Editor with OCP</vt:lpstr>
      <vt:lpstr>A final word of caution</vt:lpstr>
      <vt:lpstr>Questions?</vt:lpstr>
    </vt:vector>
  </TitlesOfParts>
  <Company>IHA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Steen Fredborg Krøyer</dc:creator>
  <cp:lastModifiedBy>Troels Fedder Jensen</cp:lastModifiedBy>
  <cp:revision>138</cp:revision>
  <dcterms:created xsi:type="dcterms:W3CDTF">2011-04-02T15:06:22Z</dcterms:created>
  <dcterms:modified xsi:type="dcterms:W3CDTF">2017-11-03T08:27:45Z</dcterms:modified>
</cp:coreProperties>
</file>