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312" r:id="rId4"/>
    <p:sldId id="314" r:id="rId5"/>
    <p:sldId id="379" r:id="rId6"/>
    <p:sldId id="378" r:id="rId7"/>
    <p:sldId id="377" r:id="rId8"/>
    <p:sldId id="317" r:id="rId9"/>
    <p:sldId id="340" r:id="rId10"/>
    <p:sldId id="315" r:id="rId11"/>
    <p:sldId id="380" r:id="rId12"/>
    <p:sldId id="316" r:id="rId13"/>
    <p:sldId id="381" r:id="rId14"/>
    <p:sldId id="318" r:id="rId15"/>
    <p:sldId id="320" r:id="rId16"/>
    <p:sldId id="319" r:id="rId17"/>
    <p:sldId id="395" r:id="rId18"/>
    <p:sldId id="370" r:id="rId19"/>
    <p:sldId id="321" r:id="rId20"/>
    <p:sldId id="382" r:id="rId21"/>
    <p:sldId id="349" r:id="rId22"/>
    <p:sldId id="351" r:id="rId23"/>
    <p:sldId id="352" r:id="rId24"/>
    <p:sldId id="353" r:id="rId25"/>
    <p:sldId id="354" r:id="rId26"/>
    <p:sldId id="383" r:id="rId27"/>
    <p:sldId id="355" r:id="rId28"/>
    <p:sldId id="356" r:id="rId29"/>
    <p:sldId id="384" r:id="rId30"/>
    <p:sldId id="385" r:id="rId31"/>
    <p:sldId id="357" r:id="rId32"/>
    <p:sldId id="390" r:id="rId33"/>
    <p:sldId id="389" r:id="rId34"/>
    <p:sldId id="388" r:id="rId35"/>
    <p:sldId id="387" r:id="rId36"/>
    <p:sldId id="386" r:id="rId37"/>
    <p:sldId id="358" r:id="rId38"/>
    <p:sldId id="391" r:id="rId39"/>
    <p:sldId id="359" r:id="rId40"/>
    <p:sldId id="392" r:id="rId41"/>
    <p:sldId id="360" r:id="rId42"/>
    <p:sldId id="361" r:id="rId43"/>
    <p:sldId id="362" r:id="rId44"/>
    <p:sldId id="363" r:id="rId45"/>
    <p:sldId id="365" r:id="rId46"/>
    <p:sldId id="366" r:id="rId47"/>
    <p:sldId id="306" r:id="rId48"/>
    <p:sldId id="394" r:id="rId49"/>
    <p:sldId id="393" r:id="rId50"/>
    <p:sldId id="367" r:id="rId51"/>
    <p:sldId id="368" r:id="rId52"/>
    <p:sldId id="369" r:id="rId53"/>
    <p:sldId id="372" r:id="rId54"/>
    <p:sldId id="373" r:id="rId55"/>
    <p:sldId id="374" r:id="rId56"/>
    <p:sldId id="375" r:id="rId57"/>
    <p:sldId id="376" r:id="rId58"/>
    <p:sldId id="371" r:id="rId59"/>
    <p:sldId id="259" r:id="rId60"/>
    <p:sldId id="257" r:id="rId6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62" autoAdjust="0"/>
    <p:restoredTop sz="76791" autoAdjust="0"/>
  </p:normalViewPr>
  <p:slideViewPr>
    <p:cSldViewPr snapToGrid="0" showGuides="1">
      <p:cViewPr varScale="1">
        <p:scale>
          <a:sx n="149" d="100"/>
          <a:sy n="149" d="100"/>
        </p:scale>
        <p:origin x="10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30.10.2024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5E0B2-BC4F-8476-FAE6-B4AD62FF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94EDCD-9947-5CC2-9698-C8FFAD2AD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36C38-CA03-C21B-3BEE-66A241631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00105-B9CB-2B1C-BA67-69E985572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1080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32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C2D8-75C4-385E-2C69-2022AE6C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60B20-EA51-2560-C5F8-39D26C6C7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A5C33-329D-D856-2378-699086840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37D9E-7086-7B01-8805-B38C41E869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7470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395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6200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09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89D7-624B-E450-2AD6-848636DA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D5C164-C9BE-84F4-8893-75C6C79DE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3F39F-C17F-1C88-5926-6D1CE17BC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71EC-EE19-2D63-0256-8EA93C3DD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12808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2CE7-9309-7383-BE0E-9925E0CA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F61F7-479D-892C-3FA0-75355A8B5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59018-D2AA-FE88-EF55-C203A0749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11E44-A1E3-92EB-9F31-CD4477CE30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013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2717B-B950-3465-F39B-9BD71EEE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001A54-4238-BCC3-FF7B-087906372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DEE6B-9175-138C-81CD-2D40F1DBD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7D95-86A3-51A8-47DF-F5F9463E02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30241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15A2C-5FAD-C864-DE72-88E6571E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1E66A-7C6E-C753-123B-23E998500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AA443-1FFA-F106-A0F7-89940BB70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AD2DE-4C19-2AAB-AFE6-0CE206F0C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8538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D51B-E5DD-73F7-2B79-F4E0D743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42A69B-B5FC-E08E-CEB9-BA0C9E8A9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54818-CB74-33C8-DE95-0E0D0BC46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D46B-CA5C-D783-ECAC-3AFB99FAB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1270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5AD2-53B0-16B5-E6D2-083418FE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0A94D-9322-64DD-C365-207E7BFC6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07C63-C145-342C-DDEE-E0D801B04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4B4DF-947E-86EA-AD32-9891547C0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988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36444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5697E-E393-A5F5-472C-04C9F57A3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2BB70-1E90-5E05-576B-F5B9E444CE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20B803-9D7B-5E75-99B9-0E66C1997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7D21-173F-165D-7806-F2B1986F3D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6292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2012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925F-8A76-710F-35BB-1AC6C140C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F06EF5-BEFE-DBF7-DBBC-A000D9EAB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EDDFD4-79C9-13EE-E8CA-20BA5CCE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B2BB5-FA42-721B-A747-8534D30AF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65899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6198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D6ED2-A09F-AC25-B128-6B91A467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755A3-0FE1-F84A-8A2B-29EAB617E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BCCDE-6633-0AAB-269C-505761C3F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B5144-788D-18DC-9343-35748FBF3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41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5756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2718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7967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93674-359B-5EF3-0A40-68BF6886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975DC4-D38E-42B0-7D0D-2CE52D969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9E172-78DB-DB8B-DDE5-6D1EA7343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4A6A-118C-3E40-6577-7095EF6941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514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69CC9-6EEA-6E2E-AEE1-C22DE9F7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76731-EFE8-0054-E280-BF185A6DA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DC532-79E2-F23F-06A2-DC9D9DA75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AF74-593D-F89F-17F8-F108FC84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15919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1072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179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49628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5257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9F12-1B55-138A-F5CA-8BF46D64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D358D-5527-6C43-BDE2-8502704C7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A81923-FD64-6DDE-2E9E-019EF6B41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translated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52453-5BA5-F899-7E52-CA527CABF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561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the part with the Events.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5777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48466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19698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54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every</a:t>
            </a:r>
            <a:r>
              <a:rPr lang="da-DK" baseline="0" dirty="0"/>
              <a:t> </a:t>
            </a:r>
            <a:r>
              <a:rPr lang="da-DK" baseline="0" dirty="0" err="1"/>
              <a:t>responsibility</a:t>
            </a:r>
            <a:r>
              <a:rPr lang="da-DK" baseline="0" dirty="0"/>
              <a:t> is a </a:t>
            </a:r>
            <a:r>
              <a:rPr lang="da-DK" baseline="0" dirty="0" err="1"/>
              <a:t>reason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FA66-1671-08C4-64E9-AF98C55FB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C7C8B-9F44-08DE-4A3B-F418DBA60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DEEB7E-D433-AF27-BB6C-ADD99EEE8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2EDCB-7CF6-91DE-2CE6-EFD10CEEB4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1251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r>
              <a:rPr lang="da-DK" dirty="0"/>
              <a:t> pt. 2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Now, </a:t>
            </a:r>
            <a:r>
              <a:rPr lang="da-DK" dirty="0" err="1"/>
              <a:t>reading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is </a:t>
            </a:r>
            <a:r>
              <a:rPr lang="da-DK" dirty="0" err="1"/>
              <a:t>separated</a:t>
            </a:r>
            <a:r>
              <a:rPr lang="da-DK" dirty="0"/>
              <a:t> out.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5A10D-4BB5-685E-B1AC-2B71C3BC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8C72-FAC0-BA55-C6A0-8EB3444C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DB19-C2AD-76B5-3C8E-F87F7C609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Now,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reading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pressure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is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separated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out.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Wouldn’t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monitor did not have to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CFA24-CCB7-9E94-8F9D-E6270D196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EF7FBE-6E13-4AD7-BBAA-D89A15D2D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07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the </a:t>
            </a:r>
            <a:r>
              <a:rPr lang="da-DK" dirty="0" err="1"/>
              <a:t>TyrePressureReader</a:t>
            </a:r>
            <a:r>
              <a:rPr lang="da-DK" dirty="0"/>
              <a:t> on a separate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320E6-D18C-6AF4-7CF2-2551FB52B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8B65-3369-417A-B4F8-1BD1CF60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F1EE-2E07-9E9F-AC2A-10DAE3D2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Let’s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put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TyrePressureReader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on a separate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TyrePressureMonitor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new </a:t>
            </a:r>
            <a:r>
              <a:rPr lang="da-DK" dirty="0" err="1"/>
              <a:t>reading</a:t>
            </a:r>
            <a:r>
              <a:rPr lang="da-DK" dirty="0"/>
              <a:t> has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B624C-08F1-051B-ED0D-0D45DE7F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6F1BA-EAAB-D76D-E229-3F47C75AB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FF41AB-C1CB-9959-069C-DDF1D45A8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a </a:t>
            </a:r>
            <a:r>
              <a:rPr lang="da-DK" dirty="0" err="1"/>
              <a:t>very</a:t>
            </a:r>
            <a:r>
              <a:rPr lang="da-DK" dirty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Consumer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consumes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data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which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</a:t>
            </a:r>
            <a:r>
              <a:rPr lang="da-DK" dirty="0" err="1"/>
              <a:t>that</a:t>
            </a:r>
            <a:r>
              <a:rPr lang="da-DK" dirty="0"/>
              <a:t> data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so the Consumer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have to </a:t>
            </a:r>
            <a:r>
              <a:rPr lang="da-DK" dirty="0" err="1"/>
              <a:t>know</a:t>
            </a:r>
            <a:r>
              <a:rPr lang="da-DK" dirty="0"/>
              <a:t> the Producer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3E316B-8450-4B45-263A-8B05C55A1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59" y="537600"/>
            <a:ext cx="7894637" cy="55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10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Objects of the </a:t>
            </a:r>
            <a:r>
              <a:rPr lang="da-DK" dirty="0" err="1"/>
              <a:t>DataContainer</a:t>
            </a:r>
            <a:r>
              <a:rPr lang="da-DK" dirty="0"/>
              <a:t> class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data from producer to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AutoResetEvent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ManualResetEvent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9FE92-6C67-DAED-51B5-7E27B391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4A88-A2F4-1B9E-8CB4-764B3AF8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9EA9-A832-0208-73B5-EBD1C23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Consumer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would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like to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know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when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new data is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available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62CCB-3018-2985-2946-D725A05E6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7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know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Producer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would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to know, if the data has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been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consumed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so it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provide a new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value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180703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DataReadyEvent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9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Consumer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would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like to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know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when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new data is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available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know, if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signal this between threads with Events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 rot="10800000">
            <a:off x="2615291" y="3135086"/>
            <a:ext cx="903514" cy="2394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2242457" y="2488144"/>
            <a:ext cx="2209800" cy="40277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dirty="0" err="1">
                <a:latin typeface="Gill Sans MT" panose="020B0502020104020203" pitchFamily="34" charset="0"/>
              </a:rPr>
              <a:t>DataConsumedEvent</a:t>
            </a:r>
            <a:endParaRPr lang="da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6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6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now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the producer and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consumer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runs in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lock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overcome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5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7ACF-7582-1EBB-5772-235202F9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F586-1A84-24BE-7C4D-6133D4C9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3995-C6AB-C4B4-D61E-8C27A80F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But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now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the producer and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consumer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runs in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lock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overcome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introduce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Question</a:t>
            </a:r>
            <a:r>
              <a:rPr lang="da-DK" dirty="0"/>
              <a:t> </a:t>
            </a:r>
            <a:r>
              <a:rPr lang="da-DK" dirty="0" err="1"/>
              <a:t>then</a:t>
            </a:r>
            <a:r>
              <a:rPr lang="da-DK" dirty="0"/>
              <a:t> –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queue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5C532C-010B-C379-FE52-818360FC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009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591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Access to the </a:t>
            </a:r>
            <a:r>
              <a:rPr lang="da-DK" dirty="0" err="1"/>
              <a:t>queue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with </a:t>
            </a:r>
            <a:r>
              <a:rPr lang="da-DK" b="1" dirty="0" err="1"/>
              <a:t>locks</a:t>
            </a:r>
            <a:r>
              <a:rPr lang="da-DK" dirty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02104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F40F-86BA-B1D0-F54D-FB95B2B78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3D82-6A34-EAB0-D16A-9A223ED4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9823-1053-8B5F-A4CD-46555455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Access to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must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safe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do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with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locks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.Net has </a:t>
            </a:r>
            <a:r>
              <a:rPr lang="da-DK" dirty="0" err="1"/>
              <a:t>built</a:t>
            </a:r>
            <a:r>
              <a:rPr lang="da-DK" dirty="0"/>
              <a:t> in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 err="1"/>
              <a:t>ConcurrentQueue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ConcurrentStack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ConcurrentBag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7819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Water </a:t>
            </a:r>
            <a:r>
              <a:rPr lang="da-DK" dirty="0" err="1"/>
              <a:t>level</a:t>
            </a:r>
            <a:r>
              <a:rPr lang="da-DK" dirty="0"/>
              <a:t> Monitor System</a:t>
            </a:r>
          </a:p>
        </p:txBody>
      </p:sp>
      <p:pic>
        <p:nvPicPr>
          <p:cNvPr id="7" name="Picture 6" descr="A river with a bike on the side&#10;&#10;Description automatically generated with medium confidence">
            <a:extLst>
              <a:ext uri="{FF2B5EF4-FFF2-40B4-BE49-F238E27FC236}">
                <a16:creationId xmlns:a16="http://schemas.microsoft.com/office/drawing/2014/main" id="{455157AE-ADF8-B765-0958-CA946211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11" r="41699"/>
          <a:stretch/>
        </p:blipFill>
        <p:spPr>
          <a:xfrm>
            <a:off x="5364640" y="1105232"/>
            <a:ext cx="5662765" cy="51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D8A98-55C3-6446-343F-57E12C52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D47A-8738-8E44-258B-B4CB165A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B1E5-584D-2ADE-9B05-963A4D6A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Access to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must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safe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do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with </a:t>
            </a:r>
            <a:r>
              <a:rPr lang="da-DK" b="1" dirty="0" err="1">
                <a:solidFill>
                  <a:schemeClr val="bg1">
                    <a:lumMod val="85000"/>
                  </a:schemeClr>
                </a:solidFill>
              </a:rPr>
              <a:t>locks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.Net has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built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in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safe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collections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ConcurrentQueue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&lt;T&gt;</a:t>
            </a:r>
          </a:p>
          <a:p>
            <a:pPr marL="457200" lvl="1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ConcurrentStack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&lt;T&gt;</a:t>
            </a:r>
          </a:p>
          <a:p>
            <a:pPr marL="457200" lvl="1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ConcurrentBag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BlockingCollection</a:t>
            </a:r>
            <a:r>
              <a:rPr lang="da-DK" dirty="0"/>
              <a:t>&lt;T&gt;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89565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5159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83D69-B432-483C-0196-FB8D61D9C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FB88-5235-C195-EFA5-FA398F06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306DB-330D-3A9D-FBA5-85292C39AAF1}"/>
              </a:ext>
            </a:extLst>
          </p:cNvPr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493132-9E0D-6154-EEE2-A15637B5BF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00076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C7FA-054C-0341-3778-CAC9DB548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0249-4E1A-781B-EDBD-F665559F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20D33-E281-1DC5-675B-26340906ACE1}"/>
              </a:ext>
            </a:extLst>
          </p:cNvPr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FF4F41A-6142-DFF6-CBEF-F01FB825AF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641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DA692-ABD0-7495-B691-9DB62740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653E-0176-5878-62DF-35699E42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93D7AD-4590-15A6-38E2-40DFF65AA04D}"/>
              </a:ext>
            </a:extLst>
          </p:cNvPr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81480-27F7-BC80-DFEA-F6F74CBC7A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a-DK" altLang="da-DK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2595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204D-8146-C302-F6FD-B5937D95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872F-2065-D948-493A-44B4CAA7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D08B4-7DF9-C0EA-B2F9-271BE7BD1877}"/>
              </a:ext>
            </a:extLst>
          </p:cNvPr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BA173CB-D083-648A-D0DD-4A1341ACB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12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9DCB6-9545-32F0-415E-778535264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102D-B786-BED9-C163-9D7F0FEC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94AFF-A23B-47A3-DECB-77A4E2A40DBF}"/>
              </a:ext>
            </a:extLst>
          </p:cNvPr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22D6F-1561-A891-A933-C9A7FB314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2035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BlockingCollection</a:t>
            </a:r>
            <a:r>
              <a:rPr lang="da-DK" dirty="0"/>
              <a:t> as the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BlockingCollection</a:t>
            </a:r>
            <a:r>
              <a:rPr lang="da-DK" dirty="0"/>
              <a:t> handles all </a:t>
            </a:r>
            <a:r>
              <a:rPr lang="da-DK" dirty="0" err="1"/>
              <a:t>synchronization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91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40696-51E0-623E-329A-0E786BF5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9C23-6C8C-043A-FEF4-AD31E4F0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28D7-E129-3557-2C23-7E9631E0B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We’ll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use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BlockingCollection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as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BlockingCollection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handles all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synchronization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CompleteAdding</a:t>
            </a:r>
            <a:r>
              <a:rPr lang="da-DK" dirty="0"/>
              <a:t>() signals to the receiver, </a:t>
            </a:r>
            <a:r>
              <a:rPr lang="da-DK" dirty="0" err="1"/>
              <a:t>that</a:t>
            </a:r>
            <a:r>
              <a:rPr lang="da-DK" dirty="0"/>
              <a:t> it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no more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46B302-0825-4125-E5F0-635FEA63B7D6}"/>
              </a:ext>
            </a:extLst>
          </p:cNvPr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7396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consumer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data from the </a:t>
            </a:r>
            <a:r>
              <a:rPr lang="da-DK" dirty="0" err="1"/>
              <a:t>queue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IsCompleted</a:t>
            </a:r>
            <a:r>
              <a:rPr lang="da-DK" dirty="0"/>
              <a:t> is set to true (by </a:t>
            </a:r>
            <a:r>
              <a:rPr lang="da-DK" dirty="0" err="1"/>
              <a:t>CompleteAdding</a:t>
            </a:r>
            <a:r>
              <a:rPr lang="da-DK" dirty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688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99EE6-EA7C-F0BC-4A1C-08F4D11B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39A4-9C4A-B161-9A15-35938177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54719-E35B-4181-16D4-DDC2AC3FF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consumer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takes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data from the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queue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until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IsCompleted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is set to true (by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CompleteAdding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try-catch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Take() </a:t>
            </a:r>
            <a:r>
              <a:rPr lang="da-DK" dirty="0" err="1"/>
              <a:t>invocation</a:t>
            </a:r>
            <a:r>
              <a:rPr lang="da-DK" dirty="0"/>
              <a:t>. The </a:t>
            </a:r>
            <a:r>
              <a:rPr lang="da-DK" dirty="0" err="1"/>
              <a:t>queue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marked as </a:t>
            </a:r>
            <a:r>
              <a:rPr lang="da-DK" dirty="0" err="1"/>
              <a:t>completed</a:t>
            </a:r>
            <a:r>
              <a:rPr lang="da-DK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A95804-2BB5-08BF-B6AB-BAC832E96FB3}"/>
              </a:ext>
            </a:extLst>
          </p:cNvPr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811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907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 – </a:t>
            </a:r>
            <a:r>
              <a:rPr lang="da-DK" dirty="0" err="1"/>
              <a:t>Add</a:t>
            </a:r>
            <a:r>
              <a:rPr lang="da-DK" dirty="0"/>
              <a:t>/Take with 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for the </a:t>
            </a:r>
            <a:r>
              <a:rPr lang="da-DK" dirty="0" err="1"/>
              <a:t>thread</a:t>
            </a:r>
            <a:r>
              <a:rPr lang="da-DK" dirty="0"/>
              <a:t> to do,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timeouts on the </a:t>
            </a:r>
            <a:r>
              <a:rPr lang="da-DK" dirty="0" err="1"/>
              <a:t>Add</a:t>
            </a:r>
            <a:r>
              <a:rPr lang="da-DK" dirty="0"/>
              <a:t> and Take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See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on:</a:t>
            </a:r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77959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4, 5 and 6 if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like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036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communication with Events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0387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72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1114" y="4648200"/>
            <a:ext cx="10602686" cy="181330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WaterLevelSensor</a:t>
            </a:r>
            <a:r>
              <a:rPr lang="en-US" dirty="0"/>
              <a:t> reads the water level.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reading is sent to a </a:t>
            </a:r>
            <a:r>
              <a:rPr lang="en-US" dirty="0" err="1"/>
              <a:t>WaterLevelMonitor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If the water level is too high, it sends an event to a </a:t>
            </a:r>
            <a:r>
              <a:rPr lang="en-US" dirty="0" err="1"/>
              <a:t>PumpController</a:t>
            </a:r>
            <a:r>
              <a:rPr lang="en-US" dirty="0"/>
              <a:t>, which runs a pump for a given time.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95" y="921608"/>
            <a:ext cx="10884697" cy="4274557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373380" y="1634026"/>
            <a:ext cx="5821680" cy="2796540"/>
          </a:xfrm>
          <a:prstGeom prst="round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0998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Event handles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489D-CB14-4FF3-9992-F2B23595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CA28-34C9-9338-E32F-E1D075AC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A35F8-8957-9E34-E331-1C1BC934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Event handles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to signal from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one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another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24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B33F-4F2D-36CF-BE60-67B24F1E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B2AE-912B-1E1E-A3FD-158548177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6FF8-8569-168D-DF38-862F93FD2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>
                <a:solidFill>
                  <a:schemeClr val="bg1">
                    <a:lumMod val="85000"/>
                  </a:schemeClr>
                </a:solidFill>
              </a:rPr>
              <a:t>Event handles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to signal from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one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thread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to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another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da-DK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b="1" i="1" dirty="0" err="1">
                <a:solidFill>
                  <a:schemeClr val="bg1">
                    <a:lumMod val="85000"/>
                  </a:schemeClr>
                </a:solidFill>
              </a:rPr>
              <a:t>AutoResetEvent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changes from signaled to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unsignaled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6806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C4E14-6183-B247-26FD-7247DA3B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233B-048A-9630-2EF4-260E8BB6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A802-2725-A3FE-8352-0405B32B3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TyrePressureMonitor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has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many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responsibilities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4D428-719B-07F1-3373-C1D0ECBA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62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WaterLevelMonitor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WaterLevelMonitor</a:t>
            </a:r>
            <a:r>
              <a:rPr lang="en-US" dirty="0"/>
              <a:t> set the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 _random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random.Next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"Random value was: {0}"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randomValue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4110891">
            <a:off x="7344805" y="1583028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4347123">
            <a:off x="6652590" y="3326443"/>
            <a:ext cx="220980" cy="2964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381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PumpController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WaterLevelMonitor</a:t>
            </a:r>
            <a:r>
              <a:rPr lang="en-US" dirty="0"/>
              <a:t> and </a:t>
            </a:r>
            <a:r>
              <a:rPr lang="en-US" dirty="0" err="1"/>
              <a:t>PumpController</a:t>
            </a:r>
            <a:r>
              <a:rPr lang="en-US" dirty="0"/>
              <a:t> share the same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PumpController</a:t>
            </a:r>
            <a:r>
              <a:rPr lang="en-US" dirty="0"/>
              <a:t> waits for the event.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timeout is used to allow the thread to shut down properly and not wait forever, if the other thread stops sending events.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 high."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589927">
            <a:off x="7053734" y="3517908"/>
            <a:ext cx="220980" cy="1810268"/>
          </a:xfrm>
          <a:prstGeom prst="downArrow">
            <a:avLst>
              <a:gd name="adj1" fmla="val 5701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Down Arrow 5"/>
          <p:cNvSpPr/>
          <p:nvPr/>
        </p:nvSpPr>
        <p:spPr>
          <a:xfrm rot="5005834">
            <a:off x="7322274" y="3033698"/>
            <a:ext cx="220980" cy="15216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Down Arrow 6"/>
          <p:cNvSpPr/>
          <p:nvPr/>
        </p:nvSpPr>
        <p:spPr>
          <a:xfrm rot="4110891">
            <a:off x="7336419" y="1127234"/>
            <a:ext cx="220980" cy="153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6084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1500" y="1311965"/>
            <a:ext cx="3726180" cy="5400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creates the </a:t>
            </a:r>
            <a:r>
              <a:rPr lang="en-US" dirty="0" err="1"/>
              <a:t>WaterLevelMonitor</a:t>
            </a:r>
            <a:r>
              <a:rPr lang="en-US" dirty="0"/>
              <a:t>, the  </a:t>
            </a:r>
            <a:r>
              <a:rPr lang="en-US" dirty="0" err="1"/>
              <a:t>PumpController</a:t>
            </a:r>
            <a:r>
              <a:rPr lang="en-US" dirty="0"/>
              <a:t> and the shared </a:t>
            </a:r>
            <a:r>
              <a:rPr lang="en-US" dirty="0" err="1"/>
              <a:t>AutoResetEvent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AutoResetEvent</a:t>
            </a:r>
            <a:r>
              <a:rPr lang="en-US" dirty="0"/>
              <a:t> is ‘not set’ when created.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752811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ResetEvents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Program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Main(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dataReadyAutoResetEvent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waterLevelMonitor.Run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Thread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Thread(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pumpController.Run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consumerThread.Start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producerThread.Join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pumpController.ShallStop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consumerThread.Join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7468438">
            <a:off x="7453622" y="2583489"/>
            <a:ext cx="220980" cy="1488489"/>
          </a:xfrm>
          <a:prstGeom prst="downArrow">
            <a:avLst>
              <a:gd name="adj1" fmla="val 546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5345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GoF</a:t>
            </a:r>
            <a:r>
              <a:rPr lang="en-US" dirty="0"/>
              <a:t> Observer with threads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7468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67600" y="1356706"/>
            <a:ext cx="3886200" cy="4860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to do, if we want to decouple the </a:t>
            </a:r>
            <a:r>
              <a:rPr lang="en-US" dirty="0" err="1"/>
              <a:t>WaterLevelMonitor</a:t>
            </a:r>
            <a:r>
              <a:rPr lang="en-US" dirty="0"/>
              <a:t> from the </a:t>
            </a:r>
            <a:r>
              <a:rPr lang="en-US" dirty="0" err="1"/>
              <a:t>PumpController</a:t>
            </a:r>
            <a:r>
              <a:rPr lang="en-US" dirty="0"/>
              <a:t> using the </a:t>
            </a:r>
            <a:r>
              <a:rPr lang="en-US" dirty="0" err="1"/>
              <a:t>GoF</a:t>
            </a:r>
            <a:r>
              <a:rPr lang="en-US" dirty="0"/>
              <a:t> Observer pattern?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913" y="1600546"/>
            <a:ext cx="4954266" cy="356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19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7312"/>
            <a:ext cx="7963731" cy="3896886"/>
          </a:xfrm>
          <a:prstGeom prst="rect">
            <a:avLst/>
          </a:prstGeom>
        </p:spPr>
      </p:pic>
      <p:sp>
        <p:nvSpPr>
          <p:cNvPr id="12" name="Content Placeholder 4"/>
          <p:cNvSpPr txBox="1">
            <a:spLocks/>
          </p:cNvSpPr>
          <p:nvPr/>
        </p:nvSpPr>
        <p:spPr>
          <a:xfrm>
            <a:off x="7467600" y="1356706"/>
            <a:ext cx="3886200" cy="486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to do, if we want to decouple the WaterLevelMonitor from the PumpController using the GoF Observer pattern?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2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PumpController</a:t>
            </a:r>
            <a:r>
              <a:rPr lang="da-DK" dirty="0"/>
              <a:t> as Observer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11965"/>
            <a:ext cx="563118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IWaterLevelObserver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AutoResetEvent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waterLevelLockObject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PumpController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WaterLevelSubject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subject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subject.Attach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Update(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804" y="1311965"/>
            <a:ext cx="601935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waterLevelHighAutoResetEvent.WaitOne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(5000);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wasSet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"Event was set - Water level: 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WaterLevel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Running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pump for 2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seconds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."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"Waiting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timed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out"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922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PumpController</a:t>
            </a:r>
            <a:r>
              <a:rPr lang="da-DK" dirty="0"/>
              <a:t> as Observer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311965"/>
            <a:ext cx="563118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WaterLevel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da-DK" sz="12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(_waterLevelLockObject)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_waterLevel;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da-DK" sz="12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>
                <a:solidFill>
                  <a:srgbClr val="0000FF"/>
                </a:solidFill>
                <a:latin typeface="Cascadia Mono" panose="020B0609020000020004" pitchFamily="49" charset="0"/>
              </a:rPr>
              <a:t>lock</a:t>
            </a:r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(_waterLevelLockObject)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    _waterLevel = value;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407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1739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http://www.rematiptop.com/tpms/img/TPMS-warning-light.jpg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4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0B220-1536-4D02-587B-95677FE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5A622-5E6D-65E8-1A12-A9DB78E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391AA-05A8-F060-1C01-79B203B8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TyrePressureMonitor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has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many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responsibilities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da-DK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Read the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pressure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TyrePressureSensor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5486E-E7C8-93A4-806C-97A2B750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03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07127-AF00-C97A-8D01-0FDF7617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12B1-EB3E-BA50-9EA2-C9B35FC7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827D-7DCC-2112-88E8-47EE5A8C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TyrePressureMonitor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has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many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responsibilities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da-DK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Read the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pressure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using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TyrePressureSensor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Determine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if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the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pressure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is </a:t>
            </a:r>
            <a:r>
              <a:rPr lang="da-DK" sz="2400" dirty="0" err="1">
                <a:solidFill>
                  <a:schemeClr val="bg1">
                    <a:lumMod val="85000"/>
                  </a:schemeClr>
                </a:solidFill>
              </a:rPr>
              <a:t>too</a:t>
            </a:r>
            <a:r>
              <a:rPr lang="da-DK" sz="2400" dirty="0">
                <a:solidFill>
                  <a:schemeClr val="bg1">
                    <a:lumMod val="85000"/>
                  </a:schemeClr>
                </a:solidFill>
              </a:rPr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22068-2985-4F5E-058F-33E56A06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r>
              <a:rPr lang="da-DK" dirty="0"/>
              <a:t>: Single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THERE SHOULD NEVER BE </a:t>
            </a:r>
          </a:p>
          <a:p>
            <a:pPr marL="0" indent="0" algn="ctr">
              <a:buNone/>
            </a:pPr>
            <a:r>
              <a:rPr lang="en-US" sz="3600" dirty="0"/>
              <a:t>MORE THAN ONE REASON </a:t>
            </a:r>
          </a:p>
          <a:p>
            <a:pPr marL="0" indent="0" algn="ctr">
              <a:buNone/>
            </a:pPr>
            <a:r>
              <a:rPr lang="en-US" sz="3600" dirty="0"/>
              <a:t>FOR A CLASS 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Robert Martin: The 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3177</Words>
  <Application>Microsoft Macintosh PowerPoint</Application>
  <PresentationFormat>Widescreen</PresentationFormat>
  <Paragraphs>621</Paragraphs>
  <Slides>60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AU Passata</vt:lpstr>
      <vt:lpstr>AU Passata Light</vt:lpstr>
      <vt:lpstr>Calibri</vt:lpstr>
      <vt:lpstr>Cascadia Mono</vt:lpstr>
      <vt:lpstr>Consolas</vt:lpstr>
      <vt:lpstr>Gill Sans MT</vt:lpstr>
      <vt:lpstr>Office Theme</vt:lpstr>
      <vt:lpstr>PowerPoint Presentation</vt:lpstr>
      <vt:lpstr>Agenda</vt:lpstr>
      <vt:lpstr>Water level Monitor System</vt:lpstr>
      <vt:lpstr>TPMS design</vt:lpstr>
      <vt:lpstr>TPMS design</vt:lpstr>
      <vt:lpstr>TPMS design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Producer - Consumer</vt:lpstr>
      <vt:lpstr>Producer - Consumer</vt:lpstr>
      <vt:lpstr>PowerPoint Presentation</vt:lpstr>
      <vt:lpstr>DataContainer</vt:lpstr>
      <vt:lpstr>Producer - Consumer</vt:lpstr>
      <vt:lpstr>Producer - Consumer</vt:lpstr>
      <vt:lpstr>Thread synchronization</vt:lpstr>
      <vt:lpstr>Producer - Consumer</vt:lpstr>
      <vt:lpstr>Producer - Consumer</vt:lpstr>
      <vt:lpstr>Queues</vt:lpstr>
      <vt:lpstr>Queues</vt:lpstr>
      <vt:lpstr>Queues</vt:lpstr>
      <vt:lpstr>Queues and BlockingCollection</vt:lpstr>
      <vt:lpstr>.Net System.Collections.Concurrent</vt:lpstr>
      <vt:lpstr>.Net System.Collections.Concurrent</vt:lpstr>
      <vt:lpstr>.Net System.Collections.Concurrent</vt:lpstr>
      <vt:lpstr>BlockingCollection&lt;T&gt;</vt:lpstr>
      <vt:lpstr>BlockingCollection&lt;T&gt;</vt:lpstr>
      <vt:lpstr>BlockingCollection&lt;T&gt;</vt:lpstr>
      <vt:lpstr>BlockingCollection&lt;T&gt;</vt:lpstr>
      <vt:lpstr>BlockingCollection&lt;T&gt;</vt:lpstr>
      <vt:lpstr>BlockingCollection&lt;T&gt;</vt:lpstr>
      <vt:lpstr>BlockingCollection&lt;T&gt; - Producer</vt:lpstr>
      <vt:lpstr>BlockingCollection&lt;T&gt; - Producer</vt:lpstr>
      <vt:lpstr>BlockingCollection&lt;T&gt; - Consumer</vt:lpstr>
      <vt:lpstr>BlockingCollection&lt;T&gt; - Consumer</vt:lpstr>
      <vt:lpstr>BlockingCollection&lt;T&gt; - Creation</vt:lpstr>
      <vt:lpstr>BlockingCollection – Add/Take with timeouts</vt:lpstr>
      <vt:lpstr>Your turn</vt:lpstr>
      <vt:lpstr>Thread communication with Events</vt:lpstr>
      <vt:lpstr>PowerPoint Presentation</vt:lpstr>
      <vt:lpstr>PowerPoint Presentation</vt:lpstr>
      <vt:lpstr>AutoResetEvent and ManualResetEvent</vt:lpstr>
      <vt:lpstr>AutoResetEvent and ManualResetEvent</vt:lpstr>
      <vt:lpstr>AutoResetEvent and ManualResetEvent</vt:lpstr>
      <vt:lpstr>WaterLevelMonitor</vt:lpstr>
      <vt:lpstr>PumpController</vt:lpstr>
      <vt:lpstr>Program</vt:lpstr>
      <vt:lpstr>GoF Observer with threads</vt:lpstr>
      <vt:lpstr>PowerPoint Presentation</vt:lpstr>
      <vt:lpstr>PowerPoint Presentation</vt:lpstr>
      <vt:lpstr>PumpController as Observer</vt:lpstr>
      <vt:lpstr>PumpController as Observer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215</cp:revision>
  <dcterms:created xsi:type="dcterms:W3CDTF">2017-09-19T09:05:55Z</dcterms:created>
  <dcterms:modified xsi:type="dcterms:W3CDTF">2024-10-31T08:41:04Z</dcterms:modified>
</cp:coreProperties>
</file>