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jpg" ContentType="image/jp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12188825" y="0"/>
                </a:moveTo>
                <a:lnTo>
                  <a:pt x="0" y="0"/>
                </a:lnTo>
                <a:lnTo>
                  <a:pt x="0" y="6857999"/>
                </a:lnTo>
                <a:lnTo>
                  <a:pt x="12188825" y="6857999"/>
                </a:lnTo>
                <a:lnTo>
                  <a:pt x="12188825" y="0"/>
                </a:lnTo>
                <a:close/>
              </a:path>
            </a:pathLst>
          </a:custGeom>
          <a:solidFill>
            <a:srgbClr val="00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85837" y="3443621"/>
            <a:ext cx="648335" cy="46990"/>
          </a:xfrm>
          <a:custGeom>
            <a:avLst/>
            <a:gdLst/>
            <a:ahLst/>
            <a:cxnLst/>
            <a:rect l="l" t="t" r="r" b="b"/>
            <a:pathLst>
              <a:path w="648335" h="46989">
                <a:moveTo>
                  <a:pt x="648000" y="0"/>
                </a:moveTo>
                <a:lnTo>
                  <a:pt x="0" y="0"/>
                </a:lnTo>
                <a:lnTo>
                  <a:pt x="0" y="46800"/>
                </a:lnTo>
                <a:lnTo>
                  <a:pt x="648000" y="46800"/>
                </a:lnTo>
                <a:lnTo>
                  <a:pt x="64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03441" y="6275463"/>
            <a:ext cx="558165" cy="279400"/>
          </a:xfrm>
          <a:custGeom>
            <a:avLst/>
            <a:gdLst/>
            <a:ahLst/>
            <a:cxnLst/>
            <a:rect l="l" t="t" r="r" b="b"/>
            <a:pathLst>
              <a:path w="558165" h="279400">
                <a:moveTo>
                  <a:pt x="278790" y="0"/>
                </a:moveTo>
                <a:lnTo>
                  <a:pt x="0" y="279006"/>
                </a:lnTo>
                <a:lnTo>
                  <a:pt x="98272" y="279006"/>
                </a:lnTo>
                <a:lnTo>
                  <a:pt x="278790" y="99402"/>
                </a:lnTo>
                <a:lnTo>
                  <a:pt x="278790" y="0"/>
                </a:lnTo>
                <a:close/>
              </a:path>
              <a:path w="558165" h="279400">
                <a:moveTo>
                  <a:pt x="557593" y="139496"/>
                </a:moveTo>
                <a:lnTo>
                  <a:pt x="487921" y="139496"/>
                </a:lnTo>
                <a:lnTo>
                  <a:pt x="482384" y="166484"/>
                </a:lnTo>
                <a:lnTo>
                  <a:pt x="467321" y="188683"/>
                </a:lnTo>
                <a:lnTo>
                  <a:pt x="445135" y="203746"/>
                </a:lnTo>
                <a:lnTo>
                  <a:pt x="418185" y="209296"/>
                </a:lnTo>
                <a:lnTo>
                  <a:pt x="391274" y="203746"/>
                </a:lnTo>
                <a:lnTo>
                  <a:pt x="369112" y="188683"/>
                </a:lnTo>
                <a:lnTo>
                  <a:pt x="354076" y="166484"/>
                </a:lnTo>
                <a:lnTo>
                  <a:pt x="348526" y="139496"/>
                </a:lnTo>
                <a:lnTo>
                  <a:pt x="278790" y="139496"/>
                </a:lnTo>
                <a:lnTo>
                  <a:pt x="285889" y="183642"/>
                </a:lnTo>
                <a:lnTo>
                  <a:pt x="305650" y="221932"/>
                </a:lnTo>
                <a:lnTo>
                  <a:pt x="335813" y="252120"/>
                </a:lnTo>
                <a:lnTo>
                  <a:pt x="374091" y="271907"/>
                </a:lnTo>
                <a:lnTo>
                  <a:pt x="418185" y="279006"/>
                </a:lnTo>
                <a:lnTo>
                  <a:pt x="462292" y="271907"/>
                </a:lnTo>
                <a:lnTo>
                  <a:pt x="500557" y="252120"/>
                </a:lnTo>
                <a:lnTo>
                  <a:pt x="530720" y="221932"/>
                </a:lnTo>
                <a:lnTo>
                  <a:pt x="550494" y="183642"/>
                </a:lnTo>
                <a:lnTo>
                  <a:pt x="557593" y="139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106168" y="6359725"/>
            <a:ext cx="6985" cy="197485"/>
          </a:xfrm>
          <a:custGeom>
            <a:avLst/>
            <a:gdLst/>
            <a:ahLst/>
            <a:cxnLst/>
            <a:rect l="l" t="t" r="r" b="b"/>
            <a:pathLst>
              <a:path w="6985" h="197484">
                <a:moveTo>
                  <a:pt x="6883" y="0"/>
                </a:moveTo>
                <a:lnTo>
                  <a:pt x="0" y="0"/>
                </a:lnTo>
                <a:lnTo>
                  <a:pt x="0" y="196960"/>
                </a:lnTo>
                <a:lnTo>
                  <a:pt x="6883" y="196960"/>
                </a:lnTo>
                <a:lnTo>
                  <a:pt x="6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7341" y="6017032"/>
            <a:ext cx="536896" cy="538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9143" y="2337308"/>
            <a:ext cx="52781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AU Passata"/>
                <a:cs typeface="AU Passat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U Passata"/>
                <a:cs typeface="AU Passat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U Passata"/>
                <a:cs typeface="AU Passata"/>
              </a:defRPr>
            </a:lvl1pPr>
          </a:lstStyle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U Passata"/>
                <a:cs typeface="AU Passat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AU Passata"/>
                <a:cs typeface="AU Passat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U Passata"/>
                <a:cs typeface="AU Passat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U Passata"/>
                <a:cs typeface="AU Passata"/>
              </a:defRPr>
            </a:lvl1pPr>
          </a:lstStyle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U Passata"/>
                <a:cs typeface="AU Passat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AU Passata"/>
                <a:cs typeface="AU Passat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U Passata"/>
                <a:cs typeface="AU Passata"/>
              </a:defRPr>
            </a:lvl1pPr>
          </a:lstStyle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U Passata"/>
                <a:cs typeface="AU Passat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12188825" y="0"/>
                </a:moveTo>
                <a:lnTo>
                  <a:pt x="0" y="0"/>
                </a:lnTo>
                <a:lnTo>
                  <a:pt x="0" y="6857999"/>
                </a:lnTo>
                <a:lnTo>
                  <a:pt x="12188825" y="6857999"/>
                </a:lnTo>
                <a:lnTo>
                  <a:pt x="12188825" y="0"/>
                </a:lnTo>
                <a:close/>
              </a:path>
            </a:pathLst>
          </a:custGeom>
          <a:solidFill>
            <a:srgbClr val="00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3441" y="6275463"/>
            <a:ext cx="558165" cy="279400"/>
          </a:xfrm>
          <a:custGeom>
            <a:avLst/>
            <a:gdLst/>
            <a:ahLst/>
            <a:cxnLst/>
            <a:rect l="l" t="t" r="r" b="b"/>
            <a:pathLst>
              <a:path w="558165" h="279400">
                <a:moveTo>
                  <a:pt x="278790" y="0"/>
                </a:moveTo>
                <a:lnTo>
                  <a:pt x="0" y="279006"/>
                </a:lnTo>
                <a:lnTo>
                  <a:pt x="98272" y="279006"/>
                </a:lnTo>
                <a:lnTo>
                  <a:pt x="278790" y="99402"/>
                </a:lnTo>
                <a:lnTo>
                  <a:pt x="278790" y="0"/>
                </a:lnTo>
                <a:close/>
              </a:path>
              <a:path w="558165" h="279400">
                <a:moveTo>
                  <a:pt x="557593" y="139496"/>
                </a:moveTo>
                <a:lnTo>
                  <a:pt x="487921" y="139496"/>
                </a:lnTo>
                <a:lnTo>
                  <a:pt x="482384" y="166484"/>
                </a:lnTo>
                <a:lnTo>
                  <a:pt x="467321" y="188683"/>
                </a:lnTo>
                <a:lnTo>
                  <a:pt x="445135" y="203746"/>
                </a:lnTo>
                <a:lnTo>
                  <a:pt x="418185" y="209296"/>
                </a:lnTo>
                <a:lnTo>
                  <a:pt x="391274" y="203746"/>
                </a:lnTo>
                <a:lnTo>
                  <a:pt x="369112" y="188683"/>
                </a:lnTo>
                <a:lnTo>
                  <a:pt x="354076" y="166484"/>
                </a:lnTo>
                <a:lnTo>
                  <a:pt x="348526" y="139496"/>
                </a:lnTo>
                <a:lnTo>
                  <a:pt x="278790" y="139496"/>
                </a:lnTo>
                <a:lnTo>
                  <a:pt x="285889" y="183642"/>
                </a:lnTo>
                <a:lnTo>
                  <a:pt x="305650" y="221932"/>
                </a:lnTo>
                <a:lnTo>
                  <a:pt x="335813" y="252120"/>
                </a:lnTo>
                <a:lnTo>
                  <a:pt x="374091" y="271907"/>
                </a:lnTo>
                <a:lnTo>
                  <a:pt x="418185" y="279006"/>
                </a:lnTo>
                <a:lnTo>
                  <a:pt x="462292" y="271907"/>
                </a:lnTo>
                <a:lnTo>
                  <a:pt x="500557" y="252120"/>
                </a:lnTo>
                <a:lnTo>
                  <a:pt x="530720" y="221932"/>
                </a:lnTo>
                <a:lnTo>
                  <a:pt x="550494" y="183642"/>
                </a:lnTo>
                <a:lnTo>
                  <a:pt x="557593" y="139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7341" y="6017032"/>
            <a:ext cx="536896" cy="53847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106168" y="6359725"/>
            <a:ext cx="6985" cy="197485"/>
          </a:xfrm>
          <a:custGeom>
            <a:avLst/>
            <a:gdLst/>
            <a:ahLst/>
            <a:cxnLst/>
            <a:rect l="l" t="t" r="r" b="b"/>
            <a:pathLst>
              <a:path w="6985" h="197484">
                <a:moveTo>
                  <a:pt x="6883" y="0"/>
                </a:moveTo>
                <a:lnTo>
                  <a:pt x="0" y="0"/>
                </a:lnTo>
                <a:lnTo>
                  <a:pt x="0" y="196960"/>
                </a:lnTo>
                <a:lnTo>
                  <a:pt x="6883" y="196960"/>
                </a:lnTo>
                <a:lnTo>
                  <a:pt x="6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AU Passata"/>
                <a:cs typeface="AU Passat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U Passata"/>
                <a:cs typeface="AU Passata"/>
              </a:defRPr>
            </a:lvl1pPr>
          </a:lstStyle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U Passata"/>
                <a:cs typeface="AU Passat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U Passata"/>
                <a:cs typeface="AU Passata"/>
              </a:defRPr>
            </a:lvl1pPr>
          </a:lstStyle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U Passata"/>
                <a:cs typeface="AU Passat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27341" y="6017032"/>
            <a:ext cx="536896" cy="5384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3441" y="6276860"/>
            <a:ext cx="558165" cy="279400"/>
          </a:xfrm>
          <a:custGeom>
            <a:avLst/>
            <a:gdLst/>
            <a:ahLst/>
            <a:cxnLst/>
            <a:rect l="l" t="t" r="r" b="b"/>
            <a:pathLst>
              <a:path w="558165" h="279400">
                <a:moveTo>
                  <a:pt x="278790" y="0"/>
                </a:moveTo>
                <a:lnTo>
                  <a:pt x="0" y="279006"/>
                </a:lnTo>
                <a:lnTo>
                  <a:pt x="98272" y="279006"/>
                </a:lnTo>
                <a:lnTo>
                  <a:pt x="278790" y="99402"/>
                </a:lnTo>
                <a:lnTo>
                  <a:pt x="278790" y="0"/>
                </a:lnTo>
                <a:close/>
              </a:path>
              <a:path w="558165" h="279400">
                <a:moveTo>
                  <a:pt x="557593" y="139509"/>
                </a:moveTo>
                <a:lnTo>
                  <a:pt x="487921" y="139509"/>
                </a:lnTo>
                <a:lnTo>
                  <a:pt x="482384" y="166484"/>
                </a:lnTo>
                <a:lnTo>
                  <a:pt x="467321" y="188696"/>
                </a:lnTo>
                <a:lnTo>
                  <a:pt x="445135" y="203758"/>
                </a:lnTo>
                <a:lnTo>
                  <a:pt x="418185" y="209308"/>
                </a:lnTo>
                <a:lnTo>
                  <a:pt x="391287" y="203758"/>
                </a:lnTo>
                <a:lnTo>
                  <a:pt x="369112" y="188696"/>
                </a:lnTo>
                <a:lnTo>
                  <a:pt x="354076" y="166484"/>
                </a:lnTo>
                <a:lnTo>
                  <a:pt x="348526" y="139509"/>
                </a:lnTo>
                <a:lnTo>
                  <a:pt x="278790" y="139509"/>
                </a:lnTo>
                <a:lnTo>
                  <a:pt x="285889" y="183642"/>
                </a:lnTo>
                <a:lnTo>
                  <a:pt x="305650" y="221945"/>
                </a:lnTo>
                <a:lnTo>
                  <a:pt x="335813" y="252120"/>
                </a:lnTo>
                <a:lnTo>
                  <a:pt x="374091" y="271907"/>
                </a:lnTo>
                <a:lnTo>
                  <a:pt x="418185" y="279006"/>
                </a:lnTo>
                <a:lnTo>
                  <a:pt x="462292" y="271907"/>
                </a:lnTo>
                <a:lnTo>
                  <a:pt x="500557" y="252120"/>
                </a:lnTo>
                <a:lnTo>
                  <a:pt x="530720" y="221945"/>
                </a:lnTo>
                <a:lnTo>
                  <a:pt x="550494" y="183642"/>
                </a:lnTo>
                <a:lnTo>
                  <a:pt x="557593" y="13950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106168" y="6359726"/>
            <a:ext cx="6985" cy="197485"/>
          </a:xfrm>
          <a:custGeom>
            <a:avLst/>
            <a:gdLst/>
            <a:ahLst/>
            <a:cxnLst/>
            <a:rect l="l" t="t" r="r" b="b"/>
            <a:pathLst>
              <a:path w="6985" h="197484">
                <a:moveTo>
                  <a:pt x="6883" y="0"/>
                </a:moveTo>
                <a:lnTo>
                  <a:pt x="0" y="0"/>
                </a:lnTo>
                <a:lnTo>
                  <a:pt x="0" y="196961"/>
                </a:lnTo>
                <a:lnTo>
                  <a:pt x="6883" y="196961"/>
                </a:lnTo>
                <a:lnTo>
                  <a:pt x="6883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90000" y="1045683"/>
            <a:ext cx="648335" cy="48260"/>
          </a:xfrm>
          <a:custGeom>
            <a:avLst/>
            <a:gdLst/>
            <a:ahLst/>
            <a:cxnLst/>
            <a:rect l="l" t="t" r="r" b="b"/>
            <a:pathLst>
              <a:path w="648335" h="48259">
                <a:moveTo>
                  <a:pt x="647831" y="0"/>
                </a:moveTo>
                <a:lnTo>
                  <a:pt x="0" y="0"/>
                </a:lnTo>
                <a:lnTo>
                  <a:pt x="0" y="47999"/>
                </a:lnTo>
                <a:lnTo>
                  <a:pt x="647831" y="47999"/>
                </a:lnTo>
                <a:lnTo>
                  <a:pt x="647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213" y="113791"/>
            <a:ext cx="774700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AU Passata"/>
                <a:cs typeface="AU Passat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3137" y="1272540"/>
            <a:ext cx="9890760" cy="441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U Passata"/>
                <a:cs typeface="AU Passat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59298" y="6291072"/>
            <a:ext cx="1824355" cy="473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U Passata"/>
                <a:cs typeface="AU Passata"/>
              </a:defRPr>
            </a:lvl1pPr>
          </a:lstStyle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227343" y="6320485"/>
            <a:ext cx="986154" cy="26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AU Passata"/>
                <a:cs typeface="AU Passat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137" y="2760979"/>
            <a:ext cx="882015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FFFFFF"/>
                </a:solidFill>
              </a:rPr>
              <a:t>NVK</a:t>
            </a:r>
            <a:r>
              <a:rPr dirty="0" sz="6000" spc="-25">
                <a:solidFill>
                  <a:srgbClr val="FFFFFF"/>
                </a:solidFill>
              </a:rPr>
              <a:t> </a:t>
            </a:r>
            <a:r>
              <a:rPr dirty="0" sz="6000">
                <a:solidFill>
                  <a:srgbClr val="FFFFFF"/>
                </a:solidFill>
              </a:rPr>
              <a:t>SLIDE</a:t>
            </a:r>
            <a:r>
              <a:rPr dirty="0" sz="6000" spc="-5">
                <a:solidFill>
                  <a:srgbClr val="FFFFFF"/>
                </a:solidFill>
              </a:rPr>
              <a:t> </a:t>
            </a:r>
            <a:r>
              <a:rPr dirty="0" sz="6000" spc="-10">
                <a:solidFill>
                  <a:srgbClr val="FFFFFF"/>
                </a:solidFill>
              </a:rPr>
              <a:t>COLLECTIONS</a:t>
            </a:r>
            <a:endParaRPr sz="60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</a:t>
            </a:r>
            <a:r>
              <a:rPr dirty="0" spc="-25"/>
              <a:t> </a:t>
            </a:r>
            <a:r>
              <a:rPr dirty="0" spc="-20"/>
              <a:t>URIS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3137" y="1272540"/>
            <a:ext cx="7976234" cy="22961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Should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be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 b="1">
                <a:latin typeface="AU Passata"/>
                <a:cs typeface="AU Passata"/>
              </a:rPr>
              <a:t>nouns</a:t>
            </a:r>
            <a:r>
              <a:rPr dirty="0" sz="2000" spc="-5" b="1">
                <a:latin typeface="AU Passata"/>
                <a:cs typeface="AU Passata"/>
              </a:rPr>
              <a:t> </a:t>
            </a:r>
            <a:r>
              <a:rPr dirty="0" sz="2000" spc="-20">
                <a:latin typeface="AU Passata"/>
                <a:cs typeface="AU Passata"/>
              </a:rPr>
              <a:t>only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Resource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normally</a:t>
            </a:r>
            <a:r>
              <a:rPr dirty="0" sz="2000" spc="-1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in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plural</a:t>
            </a:r>
            <a:endParaRPr sz="20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>
                <a:latin typeface="AU Passata"/>
                <a:cs typeface="AU Passata"/>
              </a:rPr>
              <a:t>And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{id}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select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specific</a:t>
            </a:r>
            <a:endParaRPr sz="20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>
                <a:latin typeface="Consolas"/>
                <a:cs typeface="Consolas"/>
              </a:rPr>
              <a:t>/patients</a:t>
            </a:r>
            <a:r>
              <a:rPr dirty="0" sz="2000" spc="-625">
                <a:latin typeface="Consolas"/>
                <a:cs typeface="Consolas"/>
              </a:rPr>
              <a:t> </a:t>
            </a:r>
            <a:r>
              <a:rPr dirty="0" sz="2000">
                <a:latin typeface="AU Passata"/>
                <a:cs typeface="AU Passata"/>
              </a:rPr>
              <a:t>vs</a:t>
            </a:r>
            <a:r>
              <a:rPr dirty="0" sz="2000" spc="-10">
                <a:latin typeface="AU Passata"/>
                <a:cs typeface="AU Passata"/>
              </a:rPr>
              <a:t> </a:t>
            </a:r>
            <a:r>
              <a:rPr dirty="0" sz="2000" spc="-10">
                <a:latin typeface="Consolas"/>
                <a:cs typeface="Consolas"/>
              </a:rPr>
              <a:t>/patients/{cpr}</a:t>
            </a:r>
            <a:endParaRPr sz="2000">
              <a:latin typeface="Consolas"/>
              <a:cs typeface="Consolas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 spc="-10">
                <a:latin typeface="AU Passata"/>
                <a:cs typeface="AU Passata"/>
              </a:rPr>
              <a:t>Sub-</a:t>
            </a:r>
            <a:r>
              <a:rPr dirty="0" sz="2000">
                <a:latin typeface="AU Passata"/>
                <a:cs typeface="AU Passata"/>
              </a:rPr>
              <a:t>collections</a:t>
            </a:r>
            <a:r>
              <a:rPr dirty="0" sz="2000" spc="-4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can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specified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in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URL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by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specifying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collection</a:t>
            </a:r>
            <a:r>
              <a:rPr dirty="0" sz="2000" spc="-25">
                <a:latin typeface="AU Passata"/>
                <a:cs typeface="AU Passata"/>
              </a:rPr>
              <a:t> URL</a:t>
            </a:r>
            <a:endParaRPr sz="20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 spc="-10">
                <a:latin typeface="Consolas"/>
                <a:cs typeface="Consolas"/>
              </a:rPr>
              <a:t>/patients/{id}/</a:t>
            </a:r>
            <a:r>
              <a:rPr dirty="0" sz="2000" spc="-10">
                <a:latin typeface="AU Passata"/>
                <a:cs typeface="AU Passata"/>
              </a:rPr>
              <a:t>observations</a:t>
            </a:r>
            <a:endParaRPr sz="20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RESOURCE</a:t>
            </a:r>
            <a:r>
              <a:rPr dirty="0" spc="-5"/>
              <a:t> </a:t>
            </a:r>
            <a:r>
              <a:rPr dirty="0" spc="-10"/>
              <a:t>REPRESENTATION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3137" y="1272540"/>
            <a:ext cx="8697595" cy="34270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Either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XML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or</a:t>
            </a:r>
            <a:r>
              <a:rPr dirty="0" sz="2000" spc="-20">
                <a:latin typeface="AU Passata"/>
                <a:cs typeface="AU Passata"/>
              </a:rPr>
              <a:t> JSON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Returning</a:t>
            </a:r>
            <a:r>
              <a:rPr dirty="0" sz="2000" spc="-5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the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most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important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data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-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especially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when</a:t>
            </a:r>
            <a:r>
              <a:rPr dirty="0" sz="2000" spc="-4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returning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collection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Returning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single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resource</a:t>
            </a:r>
            <a:endParaRPr sz="20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>
                <a:latin typeface="AU Passata"/>
                <a:cs typeface="AU Passata"/>
              </a:rPr>
              <a:t>Include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all</a:t>
            </a:r>
            <a:r>
              <a:rPr dirty="0" sz="2000" spc="-10">
                <a:latin typeface="AU Passata"/>
                <a:cs typeface="AU Passata"/>
              </a:rPr>
              <a:t> </a:t>
            </a:r>
            <a:r>
              <a:rPr dirty="0" sz="2000" spc="-20">
                <a:latin typeface="AU Passata"/>
                <a:cs typeface="AU Passata"/>
              </a:rPr>
              <a:t>data</a:t>
            </a:r>
            <a:endParaRPr sz="20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>
                <a:latin typeface="AU Passata"/>
                <a:cs typeface="AU Passata"/>
              </a:rPr>
              <a:t>Include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relevant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links</a:t>
            </a:r>
            <a:endParaRPr sz="20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>
                <a:latin typeface="AU Passata"/>
                <a:cs typeface="AU Passata"/>
              </a:rPr>
              <a:t>E.g.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link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patients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observations</a:t>
            </a:r>
            <a:endParaRPr sz="2000">
              <a:latin typeface="AU Passata"/>
              <a:cs typeface="AU Passata"/>
            </a:endParaRPr>
          </a:p>
          <a:p>
            <a:pPr marL="443865">
              <a:lnSpc>
                <a:spcPct val="100000"/>
              </a:lnSpc>
              <a:spcBef>
                <a:spcPts val="600"/>
              </a:spcBef>
            </a:pPr>
            <a:r>
              <a:rPr dirty="0" sz="2000" spc="-10">
                <a:latin typeface="AU Passata"/>
                <a:cs typeface="AU Passata"/>
              </a:rPr>
              <a:t>/patients/1234567890/oberservations/123</a:t>
            </a:r>
            <a:endParaRPr sz="2000">
              <a:latin typeface="AU Passata"/>
              <a:cs typeface="AU Passata"/>
            </a:endParaRPr>
          </a:p>
          <a:p>
            <a:pPr marL="443865">
              <a:lnSpc>
                <a:spcPct val="100000"/>
              </a:lnSpc>
              <a:spcBef>
                <a:spcPts val="600"/>
              </a:spcBef>
            </a:pPr>
            <a:r>
              <a:rPr dirty="0" sz="2000" spc="-10">
                <a:latin typeface="AU Passata"/>
                <a:cs typeface="AU Passata"/>
              </a:rPr>
              <a:t>/patients/1234567890/oberservations/180</a:t>
            </a:r>
            <a:endParaRPr sz="2000">
              <a:latin typeface="AU Passata"/>
              <a:cs typeface="AU Passata"/>
            </a:endParaRPr>
          </a:p>
          <a:p>
            <a:pPr marL="443865">
              <a:lnSpc>
                <a:spcPct val="100000"/>
              </a:lnSpc>
              <a:spcBef>
                <a:spcPts val="500"/>
              </a:spcBef>
            </a:pPr>
            <a:r>
              <a:rPr dirty="0" sz="2000" spc="-10">
                <a:latin typeface="AU Passata"/>
                <a:cs typeface="AU Passata"/>
              </a:rPr>
              <a:t>/patients/1234567890/oberservations/231</a:t>
            </a:r>
            <a:endParaRPr sz="20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dirty="0" spc="-20"/>
              <a:t> </a:t>
            </a:r>
            <a:r>
              <a:rPr dirty="0" spc="-10"/>
              <a:t>VERBS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3137" y="1272540"/>
            <a:ext cx="9262745" cy="30581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Use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GET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browse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 spc="-20">
                <a:latin typeface="AU Passata"/>
                <a:cs typeface="AU Passata"/>
              </a:rPr>
              <a:t>data</a:t>
            </a:r>
            <a:endParaRPr sz="20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>
                <a:latin typeface="AU Passata"/>
                <a:cs typeface="AU Passata"/>
              </a:rPr>
              <a:t>Big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collections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should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have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pagination</a:t>
            </a:r>
            <a:endParaRPr sz="20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>
                <a:latin typeface="AU Passata"/>
                <a:cs typeface="AU Passata"/>
              </a:rPr>
              <a:t>Browser</a:t>
            </a:r>
            <a:r>
              <a:rPr dirty="0" sz="2000" spc="-4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secondary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collection</a:t>
            </a:r>
            <a:endParaRPr sz="2000">
              <a:latin typeface="AU Passata"/>
              <a:cs typeface="AU Passata"/>
            </a:endParaRPr>
          </a:p>
          <a:p>
            <a:pPr marL="443865">
              <a:lnSpc>
                <a:spcPct val="100000"/>
              </a:lnSpc>
              <a:spcBef>
                <a:spcPts val="600"/>
              </a:spcBef>
            </a:pPr>
            <a:r>
              <a:rPr dirty="0" sz="2000" spc="-10">
                <a:latin typeface="AU Passata"/>
                <a:cs typeface="AU Passata"/>
              </a:rPr>
              <a:t>/patients/123456789/observations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Use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POST</a:t>
            </a:r>
            <a:r>
              <a:rPr dirty="0" sz="2000" spc="-1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create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Use</a:t>
            </a:r>
            <a:r>
              <a:rPr dirty="0" sz="2000" spc="-1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PUT</a:t>
            </a:r>
            <a:r>
              <a:rPr dirty="0" sz="2000" spc="-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update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Use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DELETE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10">
                <a:latin typeface="AU Passata"/>
                <a:cs typeface="AU Passata"/>
              </a:rPr>
              <a:t> delete</a:t>
            </a:r>
            <a:endParaRPr sz="20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>
                <a:latin typeface="AU Passata"/>
                <a:cs typeface="AU Passata"/>
              </a:rPr>
              <a:t>Could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be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necessary</a:t>
            </a:r>
            <a:r>
              <a:rPr dirty="0" sz="2000" spc="-1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also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use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PUT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update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(remove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from)</a:t>
            </a:r>
            <a:r>
              <a:rPr dirty="0" sz="2000" spc="-10">
                <a:latin typeface="AU Passata"/>
                <a:cs typeface="AU Passata"/>
              </a:rPr>
              <a:t> subcollections</a:t>
            </a:r>
            <a:endParaRPr sz="20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ASP.NET</a:t>
            </a:r>
            <a:r>
              <a:rPr dirty="0" spc="-35"/>
              <a:t> </a:t>
            </a:r>
            <a:r>
              <a:rPr dirty="0" spc="-10"/>
              <a:t>WEBAPI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3137" y="1272540"/>
            <a:ext cx="8140700" cy="22961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Controllers</a:t>
            </a:r>
            <a:r>
              <a:rPr dirty="0" sz="2000" spc="-4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in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Consolas"/>
                <a:cs typeface="Consolas"/>
              </a:rPr>
              <a:t>WebAPI</a:t>
            </a:r>
            <a:r>
              <a:rPr dirty="0" sz="2000" spc="-625">
                <a:latin typeface="Consolas"/>
                <a:cs typeface="Consolas"/>
              </a:rPr>
              <a:t> </a:t>
            </a:r>
            <a:r>
              <a:rPr dirty="0" sz="2000">
                <a:latin typeface="AU Passata"/>
                <a:cs typeface="AU Passata"/>
              </a:rPr>
              <a:t>should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inherit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from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 spc="-10">
                <a:latin typeface="Consolas"/>
                <a:cs typeface="Consolas"/>
              </a:rPr>
              <a:t>ControllerBase</a:t>
            </a:r>
            <a:endParaRPr sz="2000">
              <a:latin typeface="Consolas"/>
              <a:cs typeface="Consolas"/>
            </a:endParaRPr>
          </a:p>
          <a:p>
            <a:pPr marL="354965" marR="265430" indent="-342900">
              <a:lnSpc>
                <a:spcPct val="120000"/>
              </a:lnSpc>
              <a:spcBef>
                <a:spcPts val="120"/>
              </a:spcBef>
              <a:buFont typeface="Arial"/>
              <a:buChar char="•"/>
              <a:tabLst>
                <a:tab pos="443865" algn="l"/>
              </a:tabLst>
            </a:pPr>
            <a:r>
              <a:rPr dirty="0" sz="2000">
                <a:latin typeface="AU Passata"/>
                <a:cs typeface="AU Passata"/>
              </a:rPr>
              <a:t>You</a:t>
            </a:r>
            <a:r>
              <a:rPr dirty="0" sz="2000" spc="-5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annotate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each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controller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with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Consolas"/>
                <a:cs typeface="Consolas"/>
              </a:rPr>
              <a:t>[APIController]</a:t>
            </a:r>
            <a:r>
              <a:rPr dirty="0" sz="2000" spc="-625">
                <a:latin typeface="Consolas"/>
                <a:cs typeface="Consolas"/>
              </a:rPr>
              <a:t> </a:t>
            </a:r>
            <a:r>
              <a:rPr dirty="0" sz="2000">
                <a:latin typeface="AU Passata"/>
                <a:cs typeface="AU Passata"/>
              </a:rPr>
              <a:t>and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 spc="-10">
                <a:latin typeface="Consolas"/>
                <a:cs typeface="Consolas"/>
              </a:rPr>
              <a:t>[Route] </a:t>
            </a:r>
            <a:r>
              <a:rPr dirty="0" sz="2000" spc="-10">
                <a:latin typeface="Consolas"/>
                <a:cs typeface="Consolas"/>
              </a:rPr>
              <a:t>	</a:t>
            </a:r>
            <a:r>
              <a:rPr dirty="0" sz="2000" spc="-10">
                <a:solidFill>
                  <a:srgbClr val="171717"/>
                </a:solidFill>
                <a:latin typeface="Consolas"/>
                <a:cs typeface="Consolas"/>
              </a:rPr>
              <a:t>[</a:t>
            </a:r>
            <a:r>
              <a:rPr dirty="0" sz="2000" spc="-10">
                <a:solidFill>
                  <a:srgbClr val="006881"/>
                </a:solidFill>
                <a:latin typeface="Consolas"/>
                <a:cs typeface="Consolas"/>
              </a:rPr>
              <a:t>ApiController</a:t>
            </a:r>
            <a:r>
              <a:rPr dirty="0" sz="2000" spc="-10">
                <a:solidFill>
                  <a:srgbClr val="171717"/>
                </a:solidFill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  <a:p>
            <a:pPr marL="443865">
              <a:lnSpc>
                <a:spcPct val="100000"/>
              </a:lnSpc>
              <a:spcBef>
                <a:spcPts val="600"/>
              </a:spcBef>
            </a:pPr>
            <a:r>
              <a:rPr dirty="0" sz="2000" spc="-10">
                <a:solidFill>
                  <a:srgbClr val="171717"/>
                </a:solidFill>
                <a:latin typeface="Consolas"/>
                <a:cs typeface="Consolas"/>
              </a:rPr>
              <a:t>[</a:t>
            </a:r>
            <a:r>
              <a:rPr dirty="0" sz="2000" spc="-10">
                <a:solidFill>
                  <a:srgbClr val="006881"/>
                </a:solidFill>
                <a:latin typeface="Consolas"/>
                <a:cs typeface="Consolas"/>
              </a:rPr>
              <a:t>Route(</a:t>
            </a:r>
            <a:r>
              <a:rPr dirty="0" sz="2000" spc="-10">
                <a:solidFill>
                  <a:srgbClr val="A31515"/>
                </a:solidFill>
                <a:latin typeface="Consolas"/>
                <a:cs typeface="Consolas"/>
              </a:rPr>
              <a:t>"[controller]"</a:t>
            </a:r>
            <a:r>
              <a:rPr dirty="0" sz="2000" spc="-10">
                <a:solidFill>
                  <a:srgbClr val="006881"/>
                </a:solidFill>
                <a:latin typeface="Consolas"/>
                <a:cs typeface="Consolas"/>
              </a:rPr>
              <a:t>)</a:t>
            </a:r>
            <a:r>
              <a:rPr dirty="0" sz="2000" spc="-10">
                <a:solidFill>
                  <a:srgbClr val="171717"/>
                </a:solidFill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  <a:p>
            <a:pPr marL="443865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solidFill>
                  <a:srgbClr val="0101FD"/>
                </a:solidFill>
                <a:latin typeface="Consolas"/>
                <a:cs typeface="Consolas"/>
              </a:rPr>
              <a:t>public class </a:t>
            </a:r>
            <a:r>
              <a:rPr dirty="0" sz="2000">
                <a:solidFill>
                  <a:srgbClr val="006881"/>
                </a:solidFill>
                <a:latin typeface="Consolas"/>
                <a:cs typeface="Consolas"/>
              </a:rPr>
              <a:t>WeatherForecastController </a:t>
            </a:r>
            <a:r>
              <a:rPr dirty="0" sz="2000">
                <a:latin typeface="Consolas"/>
                <a:cs typeface="Consolas"/>
              </a:rPr>
              <a:t>: </a:t>
            </a:r>
            <a:r>
              <a:rPr dirty="0" sz="2000" spc="-10">
                <a:solidFill>
                  <a:srgbClr val="006881"/>
                </a:solidFill>
                <a:latin typeface="Consolas"/>
                <a:cs typeface="Consolas"/>
              </a:rPr>
              <a:t>ControllerBase</a:t>
            </a:r>
            <a:endParaRPr sz="2000">
              <a:latin typeface="Consolas"/>
              <a:cs typeface="Consolas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Normal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is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one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controller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per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resource</a:t>
            </a:r>
            <a:endParaRPr sz="20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dirty="0" spc="-25"/>
              <a:t> </a:t>
            </a:r>
            <a:r>
              <a:rPr dirty="0" spc="-10"/>
              <a:t>ENDPOINTS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3137" y="1348740"/>
            <a:ext cx="9799955" cy="434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14224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Each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method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in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Controller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that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is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annotated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with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[HTTP*]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will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be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‘translated’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as</a:t>
            </a:r>
            <a:r>
              <a:rPr dirty="0" sz="2000" spc="-25">
                <a:latin typeface="AU Passata"/>
                <a:cs typeface="AU Passata"/>
              </a:rPr>
              <a:t> an </a:t>
            </a:r>
            <a:r>
              <a:rPr dirty="0" sz="2000" spc="-10">
                <a:latin typeface="AU Passata"/>
                <a:cs typeface="AU Passata"/>
              </a:rPr>
              <a:t>endpoint</a:t>
            </a:r>
            <a:endParaRPr sz="2000">
              <a:latin typeface="AU Passata"/>
              <a:cs typeface="AU Passata"/>
            </a:endParaRPr>
          </a:p>
          <a:p>
            <a:pPr marL="378460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solidFill>
                  <a:srgbClr val="171717"/>
                </a:solidFill>
                <a:latin typeface="Consolas"/>
                <a:cs typeface="Consolas"/>
              </a:rPr>
              <a:t>[</a:t>
            </a:r>
            <a:r>
              <a:rPr dirty="0" sz="2000" spc="-10">
                <a:solidFill>
                  <a:srgbClr val="006881"/>
                </a:solidFill>
                <a:latin typeface="Consolas"/>
                <a:cs typeface="Consolas"/>
              </a:rPr>
              <a:t>HttpPost</a:t>
            </a:r>
            <a:r>
              <a:rPr dirty="0" sz="2000" spc="-10">
                <a:solidFill>
                  <a:srgbClr val="171717"/>
                </a:solidFill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  <a:p>
            <a:pPr marL="403860" marR="1424305">
              <a:lnSpc>
                <a:spcPct val="125000"/>
              </a:lnSpc>
            </a:pPr>
            <a:r>
              <a:rPr dirty="0" sz="2000">
                <a:solidFill>
                  <a:srgbClr val="0101FD"/>
                </a:solidFill>
                <a:latin typeface="Consolas"/>
                <a:cs typeface="Consolas"/>
              </a:rPr>
              <a:t>public </a:t>
            </a:r>
            <a:r>
              <a:rPr dirty="0" sz="2000">
                <a:solidFill>
                  <a:srgbClr val="171717"/>
                </a:solidFill>
                <a:latin typeface="Consolas"/>
                <a:cs typeface="Consolas"/>
              </a:rPr>
              <a:t>IActionResult </a:t>
            </a:r>
            <a:r>
              <a:rPr dirty="0" sz="2000">
                <a:solidFill>
                  <a:srgbClr val="006881"/>
                </a:solidFill>
                <a:latin typeface="Consolas"/>
                <a:cs typeface="Consolas"/>
              </a:rPr>
              <a:t>CreatePatient</a:t>
            </a:r>
            <a:r>
              <a:rPr dirty="0" sz="2000">
                <a:solidFill>
                  <a:srgbClr val="171717"/>
                </a:solidFill>
                <a:latin typeface="Consolas"/>
                <a:cs typeface="Consolas"/>
              </a:rPr>
              <a:t>(Patient patient) // </a:t>
            </a:r>
            <a:r>
              <a:rPr dirty="0" sz="2000" spc="-25">
                <a:solidFill>
                  <a:srgbClr val="171717"/>
                </a:solidFill>
                <a:latin typeface="Consolas"/>
                <a:cs typeface="Consolas"/>
              </a:rPr>
              <a:t>or </a:t>
            </a:r>
            <a:r>
              <a:rPr dirty="0" sz="2000" spc="-10">
                <a:solidFill>
                  <a:srgbClr val="171717"/>
                </a:solidFill>
                <a:latin typeface="Consolas"/>
                <a:cs typeface="Consolas"/>
              </a:rPr>
              <a:t>[</a:t>
            </a:r>
            <a:r>
              <a:rPr dirty="0" sz="2000" spc="-10">
                <a:solidFill>
                  <a:srgbClr val="006881"/>
                </a:solidFill>
                <a:latin typeface="Consolas"/>
                <a:cs typeface="Consolas"/>
              </a:rPr>
              <a:t>HttpGet</a:t>
            </a:r>
            <a:r>
              <a:rPr dirty="0" sz="2000" spc="-10">
                <a:solidFill>
                  <a:srgbClr val="171717"/>
                </a:solidFill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  <a:p>
            <a:pPr marL="403860" marR="2821305">
              <a:lnSpc>
                <a:spcPts val="3000"/>
              </a:lnSpc>
              <a:spcBef>
                <a:spcPts val="100"/>
              </a:spcBef>
            </a:pPr>
            <a:r>
              <a:rPr dirty="0" sz="2000">
                <a:solidFill>
                  <a:srgbClr val="0101FD"/>
                </a:solidFill>
                <a:latin typeface="Consolas"/>
                <a:cs typeface="Consolas"/>
              </a:rPr>
              <a:t>public </a:t>
            </a:r>
            <a:r>
              <a:rPr dirty="0" sz="2000">
                <a:solidFill>
                  <a:srgbClr val="171717"/>
                </a:solidFill>
                <a:latin typeface="Consolas"/>
                <a:cs typeface="Consolas"/>
              </a:rPr>
              <a:t>IActionResult&lt;List&lt;Patient&gt;&gt; </a:t>
            </a:r>
            <a:r>
              <a:rPr dirty="0" sz="2000">
                <a:solidFill>
                  <a:srgbClr val="006881"/>
                </a:solidFill>
                <a:latin typeface="Consolas"/>
                <a:cs typeface="Consolas"/>
              </a:rPr>
              <a:t>Get</a:t>
            </a:r>
            <a:r>
              <a:rPr dirty="0" sz="2000">
                <a:solidFill>
                  <a:srgbClr val="171717"/>
                </a:solidFill>
                <a:latin typeface="Consolas"/>
                <a:cs typeface="Consolas"/>
              </a:rPr>
              <a:t>() // </a:t>
            </a:r>
            <a:r>
              <a:rPr dirty="0" sz="2000" spc="-25">
                <a:solidFill>
                  <a:srgbClr val="171717"/>
                </a:solidFill>
                <a:latin typeface="Consolas"/>
                <a:cs typeface="Consolas"/>
              </a:rPr>
              <a:t>or </a:t>
            </a:r>
            <a:r>
              <a:rPr dirty="0" sz="2000" spc="-10">
                <a:solidFill>
                  <a:srgbClr val="171717"/>
                </a:solidFill>
                <a:latin typeface="Consolas"/>
                <a:cs typeface="Consolas"/>
              </a:rPr>
              <a:t>[</a:t>
            </a:r>
            <a:r>
              <a:rPr dirty="0" sz="2000" spc="-10">
                <a:solidFill>
                  <a:srgbClr val="006881"/>
                </a:solidFill>
                <a:latin typeface="Consolas"/>
                <a:cs typeface="Consolas"/>
              </a:rPr>
              <a:t>HttpGet</a:t>
            </a:r>
            <a:r>
              <a:rPr dirty="0" sz="2000" spc="-10">
                <a:solidFill>
                  <a:srgbClr val="171717"/>
                </a:solidFill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  <a:p>
            <a:pPr marL="403860">
              <a:lnSpc>
                <a:spcPct val="100000"/>
              </a:lnSpc>
              <a:spcBef>
                <a:spcPts val="400"/>
              </a:spcBef>
            </a:pPr>
            <a:r>
              <a:rPr dirty="0" sz="2000" spc="-10">
                <a:solidFill>
                  <a:srgbClr val="171717"/>
                </a:solidFill>
                <a:latin typeface="Consolas"/>
                <a:cs typeface="Consolas"/>
              </a:rPr>
              <a:t>[</a:t>
            </a:r>
            <a:r>
              <a:rPr dirty="0" sz="2000" spc="-10">
                <a:solidFill>
                  <a:srgbClr val="006881"/>
                </a:solidFill>
                <a:latin typeface="Consolas"/>
                <a:cs typeface="Consolas"/>
              </a:rPr>
              <a:t>Route</a:t>
            </a:r>
            <a:r>
              <a:rPr dirty="0" sz="2000" spc="-10">
                <a:solidFill>
                  <a:srgbClr val="171717"/>
                </a:solidFill>
                <a:latin typeface="Consolas"/>
                <a:cs typeface="Consolas"/>
              </a:rPr>
              <a:t>("Patients")]</a:t>
            </a:r>
            <a:endParaRPr sz="2000">
              <a:latin typeface="Consolas"/>
              <a:cs typeface="Consolas"/>
            </a:endParaRPr>
          </a:p>
          <a:p>
            <a:pPr marL="40386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solidFill>
                  <a:srgbClr val="0101FD"/>
                </a:solidFill>
                <a:latin typeface="Consolas"/>
                <a:cs typeface="Consolas"/>
              </a:rPr>
              <a:t>public </a:t>
            </a:r>
            <a:r>
              <a:rPr dirty="0" sz="2000">
                <a:solidFill>
                  <a:srgbClr val="171717"/>
                </a:solidFill>
                <a:latin typeface="Consolas"/>
                <a:cs typeface="Consolas"/>
              </a:rPr>
              <a:t>IActionResult&lt;Patient&gt; </a:t>
            </a:r>
            <a:r>
              <a:rPr dirty="0" sz="2000">
                <a:solidFill>
                  <a:srgbClr val="006881"/>
                </a:solidFill>
                <a:latin typeface="Consolas"/>
                <a:cs typeface="Consolas"/>
              </a:rPr>
              <a:t>GetById</a:t>
            </a:r>
            <a:r>
              <a:rPr dirty="0" sz="2000">
                <a:solidFill>
                  <a:srgbClr val="171717"/>
                </a:solidFill>
                <a:latin typeface="Consolas"/>
                <a:cs typeface="Consolas"/>
              </a:rPr>
              <a:t>(string </a:t>
            </a:r>
            <a:r>
              <a:rPr dirty="0" sz="2000" spc="-25">
                <a:solidFill>
                  <a:srgbClr val="171717"/>
                </a:solidFill>
                <a:latin typeface="Consolas"/>
                <a:cs typeface="Consolas"/>
              </a:rPr>
              <a:t>id)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Consolas"/>
              <a:cs typeface="Consolas"/>
            </a:endParaRPr>
          </a:p>
          <a:p>
            <a:pPr marL="354965" marR="5080" indent="-342900">
              <a:lnSpc>
                <a:spcPct val="104000"/>
              </a:lnSpc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Using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>
                <a:latin typeface="Consolas"/>
                <a:cs typeface="Consolas"/>
              </a:rPr>
              <a:t>[FromBody]</a:t>
            </a:r>
            <a:r>
              <a:rPr dirty="0" sz="2000">
                <a:latin typeface="AU Passata"/>
                <a:cs typeface="AU Passata"/>
              </a:rPr>
              <a:t>,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Consolas"/>
                <a:cs typeface="Consolas"/>
              </a:rPr>
              <a:t>[FromQuery]</a:t>
            </a:r>
            <a:r>
              <a:rPr dirty="0" sz="2000">
                <a:latin typeface="AU Passata"/>
                <a:cs typeface="AU Passata"/>
              </a:rPr>
              <a:t>,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etc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parses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parameters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from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either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request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body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 spc="-25">
                <a:latin typeface="AU Passata"/>
                <a:cs typeface="AU Passata"/>
              </a:rPr>
              <a:t>or </a:t>
            </a:r>
            <a:r>
              <a:rPr dirty="0" sz="2000">
                <a:latin typeface="AU Passata"/>
                <a:cs typeface="AU Passata"/>
              </a:rPr>
              <a:t>parameters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in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 spc="-20">
                <a:latin typeface="AU Passata"/>
                <a:cs typeface="AU Passata"/>
              </a:rPr>
              <a:t>URI.</a:t>
            </a:r>
            <a:endParaRPr sz="20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HATEOAS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29000" y="1348740"/>
            <a:ext cx="53346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U Passata"/>
                <a:cs typeface="AU Passata"/>
              </a:rPr>
              <a:t>H</a:t>
            </a:r>
            <a:r>
              <a:rPr dirty="0" sz="2000">
                <a:latin typeface="AU Passata"/>
                <a:cs typeface="AU Passata"/>
              </a:rPr>
              <a:t>ypermedia</a:t>
            </a:r>
            <a:r>
              <a:rPr dirty="0" sz="2000" spc="-45">
                <a:latin typeface="AU Passata"/>
                <a:cs typeface="AU Passata"/>
              </a:rPr>
              <a:t> </a:t>
            </a:r>
            <a:r>
              <a:rPr dirty="0" sz="2000" b="1">
                <a:latin typeface="AU Passata"/>
                <a:cs typeface="AU Passata"/>
              </a:rPr>
              <a:t>A</a:t>
            </a:r>
            <a:r>
              <a:rPr dirty="0" sz="2000" spc="-20" b="1">
                <a:latin typeface="AU Passata"/>
                <a:cs typeface="AU Passata"/>
              </a:rPr>
              <a:t> </a:t>
            </a:r>
            <a:r>
              <a:rPr dirty="0" sz="2000" b="1">
                <a:latin typeface="AU Passata"/>
                <a:cs typeface="AU Passata"/>
              </a:rPr>
              <a:t>T</a:t>
            </a:r>
            <a:r>
              <a:rPr dirty="0" sz="2000">
                <a:latin typeface="AU Passata"/>
                <a:cs typeface="AU Passata"/>
              </a:rPr>
              <a:t>he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 b="1">
                <a:latin typeface="AU Passata"/>
                <a:cs typeface="AU Passata"/>
              </a:rPr>
              <a:t>E</a:t>
            </a:r>
            <a:r>
              <a:rPr dirty="0" sz="2000">
                <a:latin typeface="AU Passata"/>
                <a:cs typeface="AU Passata"/>
              </a:rPr>
              <a:t>ngine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 b="1">
                <a:latin typeface="AU Passata"/>
                <a:cs typeface="AU Passata"/>
              </a:rPr>
              <a:t>O</a:t>
            </a:r>
            <a:r>
              <a:rPr dirty="0" sz="2000">
                <a:latin typeface="AU Passata"/>
                <a:cs typeface="AU Passata"/>
              </a:rPr>
              <a:t>f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 b="1">
                <a:latin typeface="AU Passata"/>
                <a:cs typeface="AU Passata"/>
              </a:rPr>
              <a:t>A</a:t>
            </a:r>
            <a:r>
              <a:rPr dirty="0" sz="2000">
                <a:latin typeface="AU Passata"/>
                <a:cs typeface="AU Passata"/>
              </a:rPr>
              <a:t>pplication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 spc="-20" b="1">
                <a:latin typeface="AU Passata"/>
                <a:cs typeface="AU Passata"/>
              </a:rPr>
              <a:t>S</a:t>
            </a:r>
            <a:r>
              <a:rPr dirty="0" sz="2000" spc="-20">
                <a:latin typeface="AU Passata"/>
                <a:cs typeface="AU Passata"/>
              </a:rPr>
              <a:t>tate</a:t>
            </a:r>
            <a:endParaRPr sz="2000">
              <a:latin typeface="AU Passata"/>
              <a:cs typeface="AU Passat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73137" y="1638300"/>
            <a:ext cx="10219055" cy="78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>
                <a:solidFill>
                  <a:srgbClr val="ABB2BF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solidFill>
                  <a:srgbClr val="D19A66"/>
                </a:solidFill>
                <a:latin typeface="Calibri"/>
                <a:cs typeface="Calibri"/>
              </a:rPr>
              <a:t>"departmentId"</a:t>
            </a:r>
            <a:r>
              <a:rPr dirty="0" sz="2000">
                <a:solidFill>
                  <a:srgbClr val="56B6C2"/>
                </a:solidFill>
                <a:latin typeface="Calibri"/>
                <a:cs typeface="Calibri"/>
              </a:rPr>
              <a:t>:</a:t>
            </a:r>
            <a:r>
              <a:rPr dirty="0" sz="2000" spc="-15">
                <a:solidFill>
                  <a:srgbClr val="56B6C2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D19A66"/>
                </a:solidFill>
                <a:latin typeface="Calibri"/>
                <a:cs typeface="Calibri"/>
              </a:rPr>
              <a:t>10</a:t>
            </a:r>
            <a:r>
              <a:rPr dirty="0" sz="2000">
                <a:solidFill>
                  <a:srgbClr val="ABB2BF"/>
                </a:solidFill>
                <a:latin typeface="Calibri"/>
                <a:cs typeface="Calibri"/>
              </a:rPr>
              <a:t>,</a:t>
            </a:r>
            <a:r>
              <a:rPr dirty="0" sz="2000" spc="-20">
                <a:solidFill>
                  <a:srgbClr val="ABB2B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D19A66"/>
                </a:solidFill>
                <a:latin typeface="Calibri"/>
                <a:cs typeface="Calibri"/>
              </a:rPr>
              <a:t>"departmentName"</a:t>
            </a:r>
            <a:r>
              <a:rPr dirty="0" sz="2000">
                <a:solidFill>
                  <a:srgbClr val="56B6C2"/>
                </a:solidFill>
                <a:latin typeface="Calibri"/>
                <a:cs typeface="Calibri"/>
              </a:rPr>
              <a:t>:</a:t>
            </a:r>
            <a:r>
              <a:rPr dirty="0" sz="2000" spc="-15">
                <a:solidFill>
                  <a:srgbClr val="56B6C2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98C379"/>
                </a:solidFill>
                <a:latin typeface="Calibri"/>
                <a:cs typeface="Calibri"/>
              </a:rPr>
              <a:t>"Administration"</a:t>
            </a:r>
            <a:r>
              <a:rPr dirty="0" sz="2000">
                <a:solidFill>
                  <a:srgbClr val="ABB2BF"/>
                </a:solidFill>
                <a:latin typeface="Calibri"/>
                <a:cs typeface="Calibri"/>
              </a:rPr>
              <a:t>,</a:t>
            </a:r>
            <a:r>
              <a:rPr dirty="0" sz="2000" spc="-15">
                <a:solidFill>
                  <a:srgbClr val="ABB2B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D19A66"/>
                </a:solidFill>
                <a:latin typeface="Calibri"/>
                <a:cs typeface="Calibri"/>
              </a:rPr>
              <a:t>"locationId"</a:t>
            </a:r>
            <a:r>
              <a:rPr dirty="0" sz="2000">
                <a:solidFill>
                  <a:srgbClr val="56B6C2"/>
                </a:solidFill>
                <a:latin typeface="Calibri"/>
                <a:cs typeface="Calibri"/>
              </a:rPr>
              <a:t>:</a:t>
            </a:r>
            <a:r>
              <a:rPr dirty="0" sz="2000" spc="-15">
                <a:solidFill>
                  <a:srgbClr val="56B6C2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D19A66"/>
                </a:solidFill>
                <a:latin typeface="Calibri"/>
                <a:cs typeface="Calibri"/>
              </a:rPr>
              <a:t>1700</a:t>
            </a:r>
            <a:r>
              <a:rPr dirty="0" sz="2000">
                <a:solidFill>
                  <a:srgbClr val="ABB2BF"/>
                </a:solidFill>
                <a:latin typeface="Calibri"/>
                <a:cs typeface="Calibri"/>
              </a:rPr>
              <a:t>,</a:t>
            </a:r>
            <a:r>
              <a:rPr dirty="0" sz="2000" spc="-20">
                <a:solidFill>
                  <a:srgbClr val="ABB2B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D19A66"/>
                </a:solidFill>
                <a:latin typeface="Calibri"/>
                <a:cs typeface="Calibri"/>
              </a:rPr>
              <a:t>"managerId"</a:t>
            </a:r>
            <a:r>
              <a:rPr dirty="0" sz="2000">
                <a:solidFill>
                  <a:srgbClr val="56B6C2"/>
                </a:solidFill>
                <a:latin typeface="Calibri"/>
                <a:cs typeface="Calibri"/>
              </a:rPr>
              <a:t>:</a:t>
            </a:r>
            <a:r>
              <a:rPr dirty="0" sz="2000" spc="-10">
                <a:solidFill>
                  <a:srgbClr val="56B6C2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D19A66"/>
                </a:solidFill>
                <a:latin typeface="Calibri"/>
                <a:cs typeface="Calibri"/>
              </a:rPr>
              <a:t>200</a:t>
            </a:r>
            <a:r>
              <a:rPr dirty="0" sz="2000" spc="-20">
                <a:solidFill>
                  <a:srgbClr val="ABB2BF"/>
                </a:solidFill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29915" y="2456892"/>
            <a:ext cx="4608830" cy="1944370"/>
          </a:xfrm>
          <a:prstGeom prst="rect">
            <a:avLst/>
          </a:prstGeom>
          <a:ln w="3175">
            <a:solidFill>
              <a:srgbClr val="183D83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269875">
              <a:lnSpc>
                <a:spcPct val="100000"/>
              </a:lnSpc>
              <a:spcBef>
                <a:spcPts val="254"/>
              </a:spcBef>
            </a:pPr>
            <a:r>
              <a:rPr dirty="0" sz="2000">
                <a:solidFill>
                  <a:srgbClr val="D19A66"/>
                </a:solidFill>
                <a:latin typeface="Calibri"/>
                <a:cs typeface="Calibri"/>
              </a:rPr>
              <a:t>"links"</a:t>
            </a:r>
            <a:r>
              <a:rPr dirty="0" sz="2000">
                <a:solidFill>
                  <a:srgbClr val="56B6C2"/>
                </a:solidFill>
                <a:latin typeface="Calibri"/>
                <a:cs typeface="Calibri"/>
              </a:rPr>
              <a:t>:</a:t>
            </a:r>
            <a:r>
              <a:rPr dirty="0" sz="2000" spc="-5">
                <a:solidFill>
                  <a:srgbClr val="56B6C2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ABB2BF"/>
                </a:solidFill>
                <a:latin typeface="Calibri"/>
                <a:cs typeface="Calibri"/>
              </a:rPr>
              <a:t>[</a:t>
            </a:r>
            <a:r>
              <a:rPr dirty="0" sz="2000" spc="-5">
                <a:solidFill>
                  <a:srgbClr val="ABB2BF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ABB2BF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41425" marR="857885">
              <a:lnSpc>
                <a:spcPct val="121000"/>
              </a:lnSpc>
              <a:spcBef>
                <a:spcPts val="95"/>
              </a:spcBef>
            </a:pPr>
            <a:r>
              <a:rPr dirty="0" sz="2000">
                <a:solidFill>
                  <a:srgbClr val="D19A66"/>
                </a:solidFill>
                <a:latin typeface="Calibri"/>
                <a:cs typeface="Calibri"/>
              </a:rPr>
              <a:t>"href"</a:t>
            </a:r>
            <a:r>
              <a:rPr dirty="0" sz="2000">
                <a:solidFill>
                  <a:srgbClr val="56B6C2"/>
                </a:solidFill>
                <a:latin typeface="Calibri"/>
                <a:cs typeface="Calibri"/>
              </a:rPr>
              <a:t>:</a:t>
            </a:r>
            <a:r>
              <a:rPr dirty="0" sz="2000" spc="-10">
                <a:solidFill>
                  <a:srgbClr val="56B6C2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98C379"/>
                </a:solidFill>
                <a:latin typeface="Calibri"/>
                <a:cs typeface="Calibri"/>
              </a:rPr>
              <a:t>"10/employees"</a:t>
            </a:r>
            <a:r>
              <a:rPr dirty="0" sz="2000" spc="-10">
                <a:solidFill>
                  <a:srgbClr val="ABB2BF"/>
                </a:solidFill>
                <a:latin typeface="Calibri"/>
                <a:cs typeface="Calibri"/>
              </a:rPr>
              <a:t>, </a:t>
            </a:r>
            <a:r>
              <a:rPr dirty="0" sz="2000">
                <a:solidFill>
                  <a:srgbClr val="D19A66"/>
                </a:solidFill>
                <a:latin typeface="Calibri"/>
                <a:cs typeface="Calibri"/>
              </a:rPr>
              <a:t>"rel"</a:t>
            </a:r>
            <a:r>
              <a:rPr dirty="0" sz="2000">
                <a:solidFill>
                  <a:srgbClr val="56B6C2"/>
                </a:solidFill>
                <a:latin typeface="Calibri"/>
                <a:cs typeface="Calibri"/>
              </a:rPr>
              <a:t>:</a:t>
            </a:r>
            <a:r>
              <a:rPr dirty="0" sz="2000" spc="-10">
                <a:solidFill>
                  <a:srgbClr val="56B6C2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98C379"/>
                </a:solidFill>
                <a:latin typeface="Calibri"/>
                <a:cs typeface="Calibri"/>
              </a:rPr>
              <a:t>"employees"</a:t>
            </a:r>
            <a:r>
              <a:rPr dirty="0" sz="2000" spc="-10">
                <a:solidFill>
                  <a:srgbClr val="ABB2BF"/>
                </a:solidFill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1241425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solidFill>
                  <a:srgbClr val="D19A66"/>
                </a:solidFill>
                <a:latin typeface="Calibri"/>
                <a:cs typeface="Calibri"/>
              </a:rPr>
              <a:t>"type"</a:t>
            </a:r>
            <a:r>
              <a:rPr dirty="0" sz="2000" spc="-25">
                <a:solidFill>
                  <a:srgbClr val="D19A66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56B6C2"/>
                </a:solidFill>
                <a:latin typeface="Calibri"/>
                <a:cs typeface="Calibri"/>
              </a:rPr>
              <a:t>:</a:t>
            </a:r>
            <a:r>
              <a:rPr dirty="0" sz="2000" spc="-5">
                <a:solidFill>
                  <a:srgbClr val="56B6C2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98C379"/>
                </a:solidFill>
                <a:latin typeface="Calibri"/>
                <a:cs typeface="Calibri"/>
              </a:rPr>
              <a:t>"GET”</a:t>
            </a:r>
            <a:endParaRPr sz="2000">
              <a:latin typeface="Calibri"/>
              <a:cs typeface="Calibri"/>
            </a:endParaRPr>
          </a:p>
          <a:p>
            <a:pPr marL="327025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solidFill>
                  <a:srgbClr val="ABB2BF"/>
                </a:solidFill>
                <a:latin typeface="Calibri"/>
                <a:cs typeface="Calibri"/>
              </a:rPr>
              <a:t>}</a:t>
            </a:r>
            <a:r>
              <a:rPr dirty="0" sz="2000" spc="-10">
                <a:solidFill>
                  <a:srgbClr val="ABB2BF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ABB2BF"/>
                </a:solidFill>
                <a:latin typeface="Calibri"/>
                <a:cs typeface="Calibri"/>
              </a:rPr>
              <a:t>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73137" y="4293107"/>
            <a:ext cx="6853555" cy="1549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>
                <a:solidFill>
                  <a:srgbClr val="ABB2BF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A</a:t>
            </a:r>
            <a:r>
              <a:rPr dirty="0" sz="2000" spc="-4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dynamic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way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of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navigating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related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resources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Clients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don’t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need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be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hard-coded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Don’t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need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be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in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the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body</a:t>
            </a:r>
            <a:r>
              <a:rPr dirty="0" sz="2000" spc="-1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–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could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also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be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in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the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header</a:t>
            </a:r>
            <a:endParaRPr sz="20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REST</a:t>
            </a:r>
            <a:r>
              <a:rPr dirty="0" spc="-25"/>
              <a:t> </a:t>
            </a:r>
            <a:r>
              <a:rPr dirty="0"/>
              <a:t>MATURITY</a:t>
            </a:r>
            <a:r>
              <a:rPr dirty="0" spc="-15"/>
              <a:t> </a:t>
            </a:r>
            <a:r>
              <a:rPr dirty="0" spc="-10"/>
              <a:t>LEVELS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2523" y="1616632"/>
            <a:ext cx="4386233" cy="362473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69143" y="1256284"/>
            <a:ext cx="5238750" cy="2808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ts val="186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dirty="0" sz="1600" spc="-10">
                <a:latin typeface="AU Passata"/>
                <a:cs typeface="AU Passata"/>
              </a:rPr>
              <a:t>Level</a:t>
            </a:r>
            <a:r>
              <a:rPr dirty="0" sz="1600" spc="-80">
                <a:latin typeface="AU Passata"/>
                <a:cs typeface="AU Passata"/>
              </a:rPr>
              <a:t> </a:t>
            </a:r>
            <a:r>
              <a:rPr dirty="0" sz="1600" spc="-25">
                <a:latin typeface="AU Passata"/>
                <a:cs typeface="AU Passata"/>
              </a:rPr>
              <a:t>0:</a:t>
            </a:r>
            <a:endParaRPr sz="1600">
              <a:latin typeface="AU Passata"/>
              <a:cs typeface="AU Passata"/>
            </a:endParaRPr>
          </a:p>
          <a:p>
            <a:pPr lvl="1" marL="907415" indent="-285115">
              <a:lnSpc>
                <a:spcPts val="1800"/>
              </a:lnSpc>
              <a:buFont typeface="Arial"/>
              <a:buChar char="•"/>
              <a:tabLst>
                <a:tab pos="907415" algn="l"/>
              </a:tabLst>
            </a:pPr>
            <a:r>
              <a:rPr dirty="0" sz="1600">
                <a:latin typeface="AU Passata"/>
                <a:cs typeface="AU Passata"/>
              </a:rPr>
              <a:t>Single</a:t>
            </a:r>
            <a:r>
              <a:rPr dirty="0" sz="1600" spc="-35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word</a:t>
            </a:r>
            <a:r>
              <a:rPr dirty="0" sz="1600" spc="-2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and</a:t>
            </a:r>
            <a:r>
              <a:rPr dirty="0" sz="1600" spc="-2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single</a:t>
            </a:r>
            <a:r>
              <a:rPr dirty="0" sz="1600" spc="75">
                <a:latin typeface="AU Passata"/>
                <a:cs typeface="AU Passata"/>
              </a:rPr>
              <a:t> </a:t>
            </a:r>
            <a:r>
              <a:rPr dirty="0" sz="1600" spc="-20">
                <a:latin typeface="AU Passata"/>
                <a:cs typeface="AU Passata"/>
              </a:rPr>
              <a:t>VERB</a:t>
            </a:r>
            <a:endParaRPr sz="1600">
              <a:latin typeface="AU Passata"/>
              <a:cs typeface="AU Passata"/>
            </a:endParaRPr>
          </a:p>
          <a:p>
            <a:pPr lvl="1" marL="907415" indent="-285115">
              <a:lnSpc>
                <a:spcPts val="1800"/>
              </a:lnSpc>
              <a:buFont typeface="Arial"/>
              <a:buChar char="•"/>
              <a:tabLst>
                <a:tab pos="907415" algn="l"/>
              </a:tabLst>
            </a:pPr>
            <a:r>
              <a:rPr dirty="0" sz="1600">
                <a:latin typeface="AU Passata"/>
                <a:cs typeface="AU Passata"/>
              </a:rPr>
              <a:t>E.g.</a:t>
            </a:r>
            <a:r>
              <a:rPr dirty="0" sz="1600" spc="-1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only</a:t>
            </a:r>
            <a:r>
              <a:rPr dirty="0" sz="1600" spc="-1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a</a:t>
            </a:r>
            <a:r>
              <a:rPr dirty="0" sz="1600" spc="-1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single</a:t>
            </a:r>
            <a:r>
              <a:rPr dirty="0" sz="1600" spc="-1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http</a:t>
            </a:r>
            <a:r>
              <a:rPr dirty="0" sz="1600" spc="-1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endpoint</a:t>
            </a:r>
            <a:r>
              <a:rPr dirty="0" sz="1600" spc="-1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using</a:t>
            </a:r>
            <a:r>
              <a:rPr dirty="0" sz="1600" spc="-1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post</a:t>
            </a:r>
            <a:r>
              <a:rPr dirty="0" sz="1600" spc="-1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or</a:t>
            </a:r>
            <a:r>
              <a:rPr dirty="0" sz="1600" spc="-5">
                <a:latin typeface="AU Passata"/>
                <a:cs typeface="AU Passata"/>
              </a:rPr>
              <a:t> </a:t>
            </a:r>
            <a:r>
              <a:rPr dirty="0" sz="1600" spc="-25">
                <a:latin typeface="AU Passata"/>
                <a:cs typeface="AU Passata"/>
              </a:rPr>
              <a:t>get</a:t>
            </a:r>
            <a:endParaRPr sz="1600">
              <a:latin typeface="AU Passata"/>
              <a:cs typeface="AU Passata"/>
            </a:endParaRPr>
          </a:p>
          <a:p>
            <a:pPr marL="297815" indent="-285115">
              <a:lnSpc>
                <a:spcPts val="1850"/>
              </a:lnSpc>
              <a:buFont typeface="Arial"/>
              <a:buChar char="•"/>
              <a:tabLst>
                <a:tab pos="297815" algn="l"/>
              </a:tabLst>
            </a:pPr>
            <a:r>
              <a:rPr dirty="0" sz="1600" spc="-10">
                <a:latin typeface="AU Passata"/>
                <a:cs typeface="AU Passata"/>
              </a:rPr>
              <a:t>Level</a:t>
            </a:r>
            <a:r>
              <a:rPr dirty="0" sz="1600" spc="-80">
                <a:latin typeface="AU Passata"/>
                <a:cs typeface="AU Passata"/>
              </a:rPr>
              <a:t> </a:t>
            </a:r>
            <a:r>
              <a:rPr dirty="0" sz="1600" spc="-25">
                <a:latin typeface="AU Passata"/>
                <a:cs typeface="AU Passata"/>
              </a:rPr>
              <a:t>1:</a:t>
            </a:r>
            <a:endParaRPr sz="1600">
              <a:latin typeface="AU Passata"/>
              <a:cs typeface="AU Passata"/>
            </a:endParaRPr>
          </a:p>
          <a:p>
            <a:pPr lvl="1" marL="907415" indent="-285115">
              <a:lnSpc>
                <a:spcPts val="1850"/>
              </a:lnSpc>
              <a:buFont typeface="Arial"/>
              <a:buChar char="•"/>
              <a:tabLst>
                <a:tab pos="907415" algn="l"/>
              </a:tabLst>
            </a:pPr>
            <a:r>
              <a:rPr dirty="0" sz="1600" spc="-10">
                <a:latin typeface="AU Passata"/>
                <a:cs typeface="AU Passata"/>
              </a:rPr>
              <a:t>Level</a:t>
            </a:r>
            <a:r>
              <a:rPr dirty="0" sz="1600" spc="-2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0,</a:t>
            </a:r>
            <a:r>
              <a:rPr dirty="0" sz="1600" spc="-2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but</a:t>
            </a:r>
            <a:r>
              <a:rPr dirty="0" sz="1600" spc="-25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with</a:t>
            </a:r>
            <a:r>
              <a:rPr dirty="0" sz="1600" spc="-25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multiple</a:t>
            </a:r>
            <a:r>
              <a:rPr dirty="0" sz="1600" spc="-30">
                <a:latin typeface="AU Passata"/>
                <a:cs typeface="AU Passata"/>
              </a:rPr>
              <a:t> </a:t>
            </a:r>
            <a:r>
              <a:rPr dirty="0" sz="1600" spc="-10">
                <a:latin typeface="AU Passata"/>
                <a:cs typeface="AU Passata"/>
              </a:rPr>
              <a:t>resources</a:t>
            </a:r>
            <a:endParaRPr sz="1600">
              <a:latin typeface="AU Passata"/>
              <a:cs typeface="AU Passata"/>
            </a:endParaRPr>
          </a:p>
          <a:p>
            <a:pPr marL="297815" indent="-285115">
              <a:lnSpc>
                <a:spcPts val="1800"/>
              </a:lnSpc>
              <a:buFont typeface="Arial"/>
              <a:buChar char="•"/>
              <a:tabLst>
                <a:tab pos="297815" algn="l"/>
              </a:tabLst>
            </a:pPr>
            <a:r>
              <a:rPr dirty="0" sz="1600" spc="-10">
                <a:latin typeface="AU Passata"/>
                <a:cs typeface="AU Passata"/>
              </a:rPr>
              <a:t>Level</a:t>
            </a:r>
            <a:r>
              <a:rPr dirty="0" sz="1600" spc="-80">
                <a:latin typeface="AU Passata"/>
                <a:cs typeface="AU Passata"/>
              </a:rPr>
              <a:t> </a:t>
            </a:r>
            <a:r>
              <a:rPr dirty="0" sz="1600" spc="-25">
                <a:latin typeface="AU Passata"/>
                <a:cs typeface="AU Passata"/>
              </a:rPr>
              <a:t>2:</a:t>
            </a:r>
            <a:endParaRPr sz="1600">
              <a:latin typeface="AU Passata"/>
              <a:cs typeface="AU Passata"/>
            </a:endParaRPr>
          </a:p>
          <a:p>
            <a:pPr lvl="1" marL="908050" marR="5080" indent="-285750">
              <a:lnSpc>
                <a:spcPts val="1800"/>
              </a:lnSpc>
              <a:spcBef>
                <a:spcPts val="100"/>
              </a:spcBef>
              <a:buFont typeface="Arial"/>
              <a:buChar char="•"/>
              <a:tabLst>
                <a:tab pos="908050" algn="l"/>
              </a:tabLst>
            </a:pPr>
            <a:r>
              <a:rPr dirty="0" sz="1600">
                <a:latin typeface="AU Passata"/>
                <a:cs typeface="AU Passata"/>
              </a:rPr>
              <a:t>Multiple</a:t>
            </a:r>
            <a:r>
              <a:rPr dirty="0" sz="1600" spc="-5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resources</a:t>
            </a:r>
            <a:r>
              <a:rPr dirty="0" sz="1600" spc="-3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(endpoints)</a:t>
            </a:r>
            <a:r>
              <a:rPr dirty="0" sz="1600" spc="-35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and</a:t>
            </a:r>
            <a:r>
              <a:rPr dirty="0" sz="1600" spc="-35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uses</a:t>
            </a:r>
            <a:r>
              <a:rPr dirty="0" sz="1600" spc="-25">
                <a:latin typeface="AU Passata"/>
                <a:cs typeface="AU Passata"/>
              </a:rPr>
              <a:t> </a:t>
            </a:r>
            <a:r>
              <a:rPr dirty="0" sz="1600" spc="-10">
                <a:latin typeface="AU Passata"/>
                <a:cs typeface="AU Passata"/>
              </a:rPr>
              <a:t>different </a:t>
            </a:r>
            <a:r>
              <a:rPr dirty="0" sz="1600">
                <a:latin typeface="AU Passata"/>
                <a:cs typeface="AU Passata"/>
              </a:rPr>
              <a:t>VERBs</a:t>
            </a:r>
            <a:r>
              <a:rPr dirty="0" sz="1600" spc="-15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for</a:t>
            </a:r>
            <a:r>
              <a:rPr dirty="0" sz="1600" spc="-5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CRUD </a:t>
            </a:r>
            <a:r>
              <a:rPr dirty="0" sz="1600" spc="-10">
                <a:latin typeface="AU Passata"/>
                <a:cs typeface="AU Passata"/>
              </a:rPr>
              <a:t>operations</a:t>
            </a:r>
            <a:endParaRPr sz="1600">
              <a:latin typeface="AU Passata"/>
              <a:cs typeface="AU Passata"/>
            </a:endParaRPr>
          </a:p>
          <a:p>
            <a:pPr lvl="1" marL="908050" marR="67310" indent="-285750">
              <a:lnSpc>
                <a:spcPts val="1800"/>
              </a:lnSpc>
              <a:spcBef>
                <a:spcPts val="95"/>
              </a:spcBef>
              <a:buFont typeface="Arial"/>
              <a:buChar char="•"/>
              <a:tabLst>
                <a:tab pos="908050" algn="l"/>
              </a:tabLst>
            </a:pPr>
            <a:r>
              <a:rPr dirty="0" sz="1600">
                <a:latin typeface="AU Passata"/>
                <a:cs typeface="AU Passata"/>
              </a:rPr>
              <a:t>This</a:t>
            </a:r>
            <a:r>
              <a:rPr dirty="0" sz="1600" spc="-2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you</a:t>
            </a:r>
            <a:r>
              <a:rPr dirty="0" sz="1600" spc="-2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get</a:t>
            </a:r>
            <a:r>
              <a:rPr dirty="0" sz="1600" spc="-25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from</a:t>
            </a:r>
            <a:r>
              <a:rPr dirty="0" sz="1600" spc="-3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WebAPI</a:t>
            </a:r>
            <a:r>
              <a:rPr dirty="0" sz="1600" spc="-25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if</a:t>
            </a:r>
            <a:r>
              <a:rPr dirty="0" sz="1600" spc="-25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you</a:t>
            </a:r>
            <a:r>
              <a:rPr dirty="0" sz="1600" spc="-2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use</a:t>
            </a:r>
            <a:r>
              <a:rPr dirty="0" sz="1600" spc="-3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it</a:t>
            </a:r>
            <a:r>
              <a:rPr dirty="0" sz="1600" spc="-25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like</a:t>
            </a:r>
            <a:r>
              <a:rPr dirty="0" sz="1600" spc="-3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in</a:t>
            </a:r>
            <a:r>
              <a:rPr dirty="0" sz="1600" spc="-25">
                <a:latin typeface="AU Passata"/>
                <a:cs typeface="AU Passata"/>
              </a:rPr>
              <a:t> the </a:t>
            </a:r>
            <a:r>
              <a:rPr dirty="0" sz="1600" spc="-10">
                <a:latin typeface="AU Passata"/>
                <a:cs typeface="AU Passata"/>
              </a:rPr>
              <a:t>tutorial</a:t>
            </a:r>
            <a:endParaRPr sz="1600">
              <a:latin typeface="AU Passata"/>
              <a:cs typeface="AU Passata"/>
            </a:endParaRPr>
          </a:p>
          <a:p>
            <a:pPr marL="297815" indent="-285115">
              <a:lnSpc>
                <a:spcPts val="1700"/>
              </a:lnSpc>
              <a:buFont typeface="Arial"/>
              <a:buChar char="•"/>
              <a:tabLst>
                <a:tab pos="297815" algn="l"/>
              </a:tabLst>
            </a:pPr>
            <a:r>
              <a:rPr dirty="0" sz="1600" spc="-10">
                <a:latin typeface="AU Passata"/>
                <a:cs typeface="AU Passata"/>
              </a:rPr>
              <a:t>Level</a:t>
            </a:r>
            <a:r>
              <a:rPr dirty="0" sz="1600" spc="-80">
                <a:latin typeface="AU Passata"/>
                <a:cs typeface="AU Passata"/>
              </a:rPr>
              <a:t> </a:t>
            </a:r>
            <a:r>
              <a:rPr dirty="0" sz="1600" spc="-25">
                <a:latin typeface="AU Passata"/>
                <a:cs typeface="AU Passata"/>
              </a:rPr>
              <a:t>3:</a:t>
            </a:r>
            <a:endParaRPr sz="1600">
              <a:latin typeface="AU Passata"/>
              <a:cs typeface="AU Passata"/>
            </a:endParaRPr>
          </a:p>
          <a:p>
            <a:pPr lvl="1" marL="907415" indent="-285115">
              <a:lnSpc>
                <a:spcPts val="1860"/>
              </a:lnSpc>
              <a:buFont typeface="Arial"/>
              <a:buChar char="•"/>
              <a:tabLst>
                <a:tab pos="907415" algn="l"/>
              </a:tabLst>
            </a:pPr>
            <a:r>
              <a:rPr dirty="0" sz="1600" spc="-10">
                <a:latin typeface="AU Passata"/>
                <a:cs typeface="AU Passata"/>
              </a:rPr>
              <a:t>Level</a:t>
            </a:r>
            <a:r>
              <a:rPr dirty="0" sz="1600" spc="-35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2</a:t>
            </a:r>
            <a:r>
              <a:rPr dirty="0" sz="1600" spc="-30">
                <a:latin typeface="AU Passata"/>
                <a:cs typeface="AU Passata"/>
              </a:rPr>
              <a:t> </a:t>
            </a:r>
            <a:r>
              <a:rPr dirty="0" sz="1600">
                <a:latin typeface="AU Passata"/>
                <a:cs typeface="AU Passata"/>
              </a:rPr>
              <a:t>+</a:t>
            </a:r>
            <a:r>
              <a:rPr dirty="0" sz="1600" spc="-25">
                <a:latin typeface="AU Passata"/>
                <a:cs typeface="AU Passata"/>
              </a:rPr>
              <a:t> </a:t>
            </a:r>
            <a:r>
              <a:rPr dirty="0" sz="1600" spc="-10">
                <a:latin typeface="AU Passata"/>
                <a:cs typeface="AU Passata"/>
              </a:rPr>
              <a:t>HATEOAS</a:t>
            </a:r>
            <a:endParaRPr sz="1600">
              <a:latin typeface="AU Passata"/>
              <a:cs typeface="AU Passat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IMPLEMENTING</a:t>
            </a:r>
            <a:r>
              <a:rPr dirty="0" spc="-45"/>
              <a:t> </a:t>
            </a:r>
            <a:r>
              <a:rPr dirty="0" spc="-10"/>
              <a:t>HETEOAS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3137" y="1272540"/>
            <a:ext cx="4203065" cy="1168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Return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type:</a:t>
            </a:r>
            <a:endParaRPr sz="2000">
              <a:latin typeface="AU Passata"/>
              <a:cs typeface="AU Passata"/>
            </a:endParaRPr>
          </a:p>
          <a:p>
            <a:pPr marL="443865" marR="5080">
              <a:lnSpc>
                <a:spcPct val="125000"/>
              </a:lnSpc>
            </a:pPr>
            <a:r>
              <a:rPr dirty="0" sz="2000">
                <a:latin typeface="AU Passata"/>
                <a:cs typeface="AU Passata"/>
              </a:rPr>
              <a:t>media</a:t>
            </a:r>
            <a:r>
              <a:rPr dirty="0" sz="2000" spc="-4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type: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application/hal+json </a:t>
            </a:r>
            <a:r>
              <a:rPr dirty="0" sz="2000">
                <a:latin typeface="AU Passata"/>
                <a:cs typeface="AU Passata"/>
              </a:rPr>
              <a:t>media</a:t>
            </a:r>
            <a:r>
              <a:rPr dirty="0" sz="2000" spc="-4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type: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application/hal+xml</a:t>
            </a:r>
            <a:endParaRPr sz="20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DATA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3137" y="1653540"/>
            <a:ext cx="4140200" cy="3350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F54D6"/>
                </a:solidFill>
                <a:latin typeface="AU Passata"/>
                <a:cs typeface="AU Passata"/>
              </a:rPr>
              <a:t>public</a:t>
            </a:r>
            <a:r>
              <a:rPr dirty="0" sz="2000" spc="-20">
                <a:solidFill>
                  <a:srgbClr val="0F54D6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0F54D6"/>
                </a:solidFill>
                <a:latin typeface="AU Passata"/>
                <a:cs typeface="AU Passata"/>
              </a:rPr>
              <a:t>class</a:t>
            </a:r>
            <a:r>
              <a:rPr dirty="0" sz="2000" spc="-25">
                <a:solidFill>
                  <a:srgbClr val="0F54D6"/>
                </a:solidFill>
                <a:latin typeface="AU Passata"/>
                <a:cs typeface="AU Passata"/>
              </a:rPr>
              <a:t> </a:t>
            </a:r>
            <a:r>
              <a:rPr dirty="0" sz="2000" spc="-20">
                <a:solidFill>
                  <a:srgbClr val="6B2FBA"/>
                </a:solidFill>
                <a:latin typeface="AU Passata"/>
                <a:cs typeface="AU Passata"/>
              </a:rPr>
              <a:t>Link</a:t>
            </a:r>
            <a:endParaRPr sz="2000">
              <a:latin typeface="AU Passata"/>
              <a:cs typeface="AU Passat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{</a:t>
            </a:r>
            <a:endParaRPr sz="2000">
              <a:latin typeface="AU Passata"/>
              <a:cs typeface="AU Passata"/>
            </a:endParaRPr>
          </a:p>
          <a:p>
            <a:pPr marL="254000" marR="596900">
              <a:lnSpc>
                <a:spcPts val="2280"/>
              </a:lnSpc>
              <a:spcBef>
                <a:spcPts val="175"/>
              </a:spcBef>
            </a:pPr>
            <a:r>
              <a:rPr dirty="0" sz="2000">
                <a:solidFill>
                  <a:srgbClr val="0F54D6"/>
                </a:solidFill>
                <a:latin typeface="AU Passata"/>
                <a:cs typeface="AU Passata"/>
              </a:rPr>
              <a:t>public</a:t>
            </a:r>
            <a:r>
              <a:rPr dirty="0" sz="2000" spc="-30">
                <a:solidFill>
                  <a:srgbClr val="0F54D6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0F54D6"/>
                </a:solidFill>
                <a:latin typeface="AU Passata"/>
                <a:cs typeface="AU Passata"/>
              </a:rPr>
              <a:t>string</a:t>
            </a:r>
            <a:r>
              <a:rPr dirty="0" sz="2000">
                <a:latin typeface="AU Passata"/>
                <a:cs typeface="AU Passata"/>
              </a:rPr>
              <a:t>?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949494"/>
                </a:solidFill>
                <a:latin typeface="AU Passata"/>
                <a:cs typeface="AU Passata"/>
              </a:rPr>
              <a:t>Rel</a:t>
            </a:r>
            <a:r>
              <a:rPr dirty="0" sz="2000" spc="-20">
                <a:solidFill>
                  <a:srgbClr val="949494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{</a:t>
            </a:r>
            <a:r>
              <a:rPr dirty="0" sz="2000" spc="-20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00855F"/>
                </a:solidFill>
                <a:latin typeface="AU Passata"/>
                <a:cs typeface="AU Passata"/>
              </a:rPr>
              <a:t>get</a:t>
            </a: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;</a:t>
            </a:r>
            <a:r>
              <a:rPr dirty="0" sz="2000" spc="-25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00855F"/>
                </a:solidFill>
                <a:latin typeface="AU Passata"/>
                <a:cs typeface="AU Passata"/>
              </a:rPr>
              <a:t>set</a:t>
            </a: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;</a:t>
            </a:r>
            <a:r>
              <a:rPr dirty="0" sz="2000" spc="-20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2000" spc="-50">
                <a:solidFill>
                  <a:srgbClr val="383838"/>
                </a:solidFill>
                <a:latin typeface="AU Passata"/>
                <a:cs typeface="AU Passata"/>
              </a:rPr>
              <a:t>} </a:t>
            </a:r>
            <a:r>
              <a:rPr dirty="0" sz="2000">
                <a:solidFill>
                  <a:srgbClr val="0F54D6"/>
                </a:solidFill>
                <a:latin typeface="AU Passata"/>
                <a:cs typeface="AU Passata"/>
              </a:rPr>
              <a:t>public</a:t>
            </a:r>
            <a:r>
              <a:rPr dirty="0" sz="2000" spc="-20">
                <a:solidFill>
                  <a:srgbClr val="0F54D6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0F54D6"/>
                </a:solidFill>
                <a:latin typeface="AU Passata"/>
                <a:cs typeface="AU Passata"/>
              </a:rPr>
              <a:t>string</a:t>
            </a:r>
            <a:r>
              <a:rPr dirty="0" sz="2000">
                <a:latin typeface="AU Passata"/>
                <a:cs typeface="AU Passata"/>
              </a:rPr>
              <a:t>?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949494"/>
                </a:solidFill>
                <a:latin typeface="AU Passata"/>
                <a:cs typeface="AU Passata"/>
              </a:rPr>
              <a:t>HRef</a:t>
            </a:r>
            <a:r>
              <a:rPr dirty="0" sz="2000" spc="-20">
                <a:solidFill>
                  <a:srgbClr val="949494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{</a:t>
            </a:r>
            <a:r>
              <a:rPr dirty="0" sz="2000" spc="-20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00855F"/>
                </a:solidFill>
                <a:latin typeface="AU Passata"/>
                <a:cs typeface="AU Passata"/>
              </a:rPr>
              <a:t>get</a:t>
            </a: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;</a:t>
            </a:r>
            <a:r>
              <a:rPr dirty="0" sz="2000" spc="-25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00855F"/>
                </a:solidFill>
                <a:latin typeface="AU Passata"/>
                <a:cs typeface="AU Passata"/>
              </a:rPr>
              <a:t>set</a:t>
            </a: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;</a:t>
            </a:r>
            <a:r>
              <a:rPr dirty="0" sz="2000" spc="-20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2000" spc="-50">
                <a:solidFill>
                  <a:srgbClr val="383838"/>
                </a:solidFill>
                <a:latin typeface="AU Passata"/>
                <a:cs typeface="AU Passata"/>
              </a:rPr>
              <a:t>}</a:t>
            </a:r>
            <a:endParaRPr sz="2000">
              <a:latin typeface="AU Passata"/>
              <a:cs typeface="AU Passata"/>
            </a:endParaRPr>
          </a:p>
          <a:p>
            <a:pPr marL="12700">
              <a:lnSpc>
                <a:spcPts val="2345"/>
              </a:lnSpc>
            </a:pP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}</a:t>
            </a:r>
            <a:endParaRPr sz="2000">
              <a:latin typeface="AU Passata"/>
              <a:cs typeface="AU Passat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AU Passata"/>
              <a:cs typeface="AU Passata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0F54D6"/>
                </a:solidFill>
                <a:latin typeface="AU Passata"/>
                <a:cs typeface="AU Passata"/>
              </a:rPr>
              <a:t>public</a:t>
            </a:r>
            <a:r>
              <a:rPr dirty="0" sz="2000" spc="-30">
                <a:solidFill>
                  <a:srgbClr val="0F54D6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0F54D6"/>
                </a:solidFill>
                <a:latin typeface="AU Passata"/>
                <a:cs typeface="AU Passata"/>
              </a:rPr>
              <a:t>abstract</a:t>
            </a:r>
            <a:r>
              <a:rPr dirty="0" sz="2000" spc="-35">
                <a:solidFill>
                  <a:srgbClr val="0F54D6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0F54D6"/>
                </a:solidFill>
                <a:latin typeface="AU Passata"/>
                <a:cs typeface="AU Passata"/>
              </a:rPr>
              <a:t>class</a:t>
            </a:r>
            <a:r>
              <a:rPr dirty="0" sz="2000" spc="-30">
                <a:solidFill>
                  <a:srgbClr val="0F54D6"/>
                </a:solidFill>
                <a:latin typeface="AU Passata"/>
                <a:cs typeface="AU Passata"/>
              </a:rPr>
              <a:t> </a:t>
            </a:r>
            <a:r>
              <a:rPr dirty="0" sz="2000" spc="-10">
                <a:solidFill>
                  <a:srgbClr val="949494"/>
                </a:solidFill>
                <a:latin typeface="AU Passata"/>
                <a:cs typeface="AU Passata"/>
              </a:rPr>
              <a:t>LinkedResource</a:t>
            </a:r>
            <a:endParaRPr sz="2000">
              <a:latin typeface="AU Passata"/>
              <a:cs typeface="AU Passata"/>
            </a:endParaRPr>
          </a:p>
          <a:p>
            <a:pPr marL="12700">
              <a:lnSpc>
                <a:spcPts val="2350"/>
              </a:lnSpc>
            </a:pP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{</a:t>
            </a:r>
            <a:endParaRPr sz="2000">
              <a:latin typeface="AU Passata"/>
              <a:cs typeface="AU Passata"/>
            </a:endParaRPr>
          </a:p>
          <a:p>
            <a:pPr marL="254000" marR="250825">
              <a:lnSpc>
                <a:spcPct val="100000"/>
              </a:lnSpc>
            </a:pPr>
            <a:r>
              <a:rPr dirty="0" sz="2000">
                <a:solidFill>
                  <a:srgbClr val="0F54D6"/>
                </a:solidFill>
                <a:latin typeface="AU Passata"/>
                <a:cs typeface="AU Passata"/>
              </a:rPr>
              <a:t>public</a:t>
            </a:r>
            <a:r>
              <a:rPr dirty="0" sz="2000" spc="-30">
                <a:solidFill>
                  <a:srgbClr val="0F54D6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6B2FBA"/>
                </a:solidFill>
                <a:latin typeface="AU Passata"/>
                <a:cs typeface="AU Passata"/>
              </a:rPr>
              <a:t>List</a:t>
            </a: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&lt;</a:t>
            </a:r>
            <a:r>
              <a:rPr dirty="0" sz="2000">
                <a:solidFill>
                  <a:srgbClr val="6B2FBA"/>
                </a:solidFill>
                <a:latin typeface="AU Passata"/>
                <a:cs typeface="AU Passata"/>
              </a:rPr>
              <a:t>Link</a:t>
            </a: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&gt;</a:t>
            </a:r>
            <a:r>
              <a:rPr dirty="0" sz="2000" spc="-25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949494"/>
                </a:solidFill>
                <a:latin typeface="AU Passata"/>
                <a:cs typeface="AU Passata"/>
              </a:rPr>
              <a:t>Links</a:t>
            </a:r>
            <a:r>
              <a:rPr dirty="0" sz="2000" spc="-25">
                <a:solidFill>
                  <a:srgbClr val="949494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{</a:t>
            </a:r>
            <a:r>
              <a:rPr dirty="0" sz="2000" spc="-20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00855F"/>
                </a:solidFill>
                <a:latin typeface="AU Passata"/>
                <a:cs typeface="AU Passata"/>
              </a:rPr>
              <a:t>get</a:t>
            </a: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;</a:t>
            </a:r>
            <a:r>
              <a:rPr dirty="0" sz="2000" spc="-25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00855F"/>
                </a:solidFill>
                <a:latin typeface="AU Passata"/>
                <a:cs typeface="AU Passata"/>
              </a:rPr>
              <a:t>set</a:t>
            </a: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;</a:t>
            </a:r>
            <a:r>
              <a:rPr dirty="0" sz="2000" spc="-25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2000" spc="-50">
                <a:solidFill>
                  <a:srgbClr val="383838"/>
                </a:solidFill>
                <a:latin typeface="AU Passata"/>
                <a:cs typeface="AU Passata"/>
              </a:rPr>
              <a:t>} </a:t>
            </a:r>
            <a:r>
              <a:rPr dirty="0" sz="2000">
                <a:solidFill>
                  <a:srgbClr val="0F54D6"/>
                </a:solidFill>
                <a:latin typeface="AU Passata"/>
                <a:cs typeface="AU Passata"/>
              </a:rPr>
              <a:t>public</a:t>
            </a:r>
            <a:r>
              <a:rPr dirty="0" sz="2000" spc="-15">
                <a:solidFill>
                  <a:srgbClr val="0F54D6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0F54D6"/>
                </a:solidFill>
                <a:latin typeface="AU Passata"/>
                <a:cs typeface="AU Passata"/>
              </a:rPr>
              <a:t>string</a:t>
            </a:r>
            <a:r>
              <a:rPr dirty="0" sz="2000" spc="-30">
                <a:solidFill>
                  <a:srgbClr val="0F54D6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949494"/>
                </a:solidFill>
                <a:latin typeface="AU Passata"/>
                <a:cs typeface="AU Passata"/>
              </a:rPr>
              <a:t>HRef</a:t>
            </a:r>
            <a:r>
              <a:rPr dirty="0" sz="2000" spc="-20">
                <a:solidFill>
                  <a:srgbClr val="949494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{</a:t>
            </a:r>
            <a:r>
              <a:rPr dirty="0" sz="2000" spc="-15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00855F"/>
                </a:solidFill>
                <a:latin typeface="AU Passata"/>
                <a:cs typeface="AU Passata"/>
              </a:rPr>
              <a:t>get</a:t>
            </a: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;</a:t>
            </a:r>
            <a:r>
              <a:rPr dirty="0" sz="2000" spc="-25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2000">
                <a:solidFill>
                  <a:srgbClr val="00855F"/>
                </a:solidFill>
                <a:latin typeface="AU Passata"/>
                <a:cs typeface="AU Passata"/>
              </a:rPr>
              <a:t>set</a:t>
            </a: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;</a:t>
            </a:r>
            <a:r>
              <a:rPr dirty="0" sz="2000" spc="-20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2000" spc="-50">
                <a:solidFill>
                  <a:srgbClr val="383838"/>
                </a:solidFill>
                <a:latin typeface="AU Passata"/>
                <a:cs typeface="AU Passata"/>
              </a:rPr>
              <a:t>}</a:t>
            </a:r>
            <a:endParaRPr sz="2000">
              <a:latin typeface="AU Passata"/>
              <a:cs typeface="AU Passat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83838"/>
                </a:solidFill>
                <a:latin typeface="AU Passata"/>
                <a:cs typeface="AU Passata"/>
              </a:rPr>
              <a:t>}</a:t>
            </a:r>
            <a:endParaRPr sz="20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SETTING</a:t>
            </a:r>
            <a:r>
              <a:rPr dirty="0" spc="-20"/>
              <a:t> DATA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3137" y="1346708"/>
            <a:ext cx="8874125" cy="46558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74920">
              <a:lnSpc>
                <a:spcPct val="102200"/>
              </a:lnSpc>
              <a:spcBef>
                <a:spcPts val="50"/>
              </a:spcBef>
            </a:pP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[</a:t>
            </a:r>
            <a:r>
              <a:rPr dirty="0" sz="1800">
                <a:solidFill>
                  <a:srgbClr val="6B2FBA"/>
                </a:solidFill>
                <a:latin typeface="AU Passata"/>
                <a:cs typeface="AU Passata"/>
              </a:rPr>
              <a:t>HttpGet</a:t>
            </a: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(</a:t>
            </a:r>
            <a:r>
              <a:rPr dirty="0" sz="1800">
                <a:solidFill>
                  <a:srgbClr val="0093A1"/>
                </a:solidFill>
                <a:latin typeface="AU Passata"/>
                <a:cs typeface="AU Passata"/>
              </a:rPr>
              <a:t>Name</a:t>
            </a:r>
            <a:r>
              <a:rPr dirty="0" sz="1800" spc="-10">
                <a:solidFill>
                  <a:srgbClr val="0093A1"/>
                </a:solidFill>
                <a:latin typeface="AU Passata"/>
                <a:cs typeface="AU Passata"/>
              </a:rPr>
              <a:t> </a:t>
            </a: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=</a:t>
            </a:r>
            <a:r>
              <a:rPr dirty="0" sz="1800" spc="-5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1800" spc="-10">
                <a:solidFill>
                  <a:srgbClr val="8C6C41"/>
                </a:solidFill>
                <a:latin typeface="AU Passata"/>
                <a:cs typeface="AU Passata"/>
              </a:rPr>
              <a:t>"GetAllPatients"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)] </a:t>
            </a:r>
            <a:r>
              <a:rPr dirty="0" sz="1800">
                <a:solidFill>
                  <a:srgbClr val="0F54D6"/>
                </a:solidFill>
                <a:latin typeface="AU Passata"/>
                <a:cs typeface="AU Passata"/>
              </a:rPr>
              <a:t>public</a:t>
            </a:r>
            <a:r>
              <a:rPr dirty="0" sz="1800" spc="-30">
                <a:solidFill>
                  <a:srgbClr val="0F54D6"/>
                </a:solidFill>
                <a:latin typeface="AU Passata"/>
                <a:cs typeface="AU Passata"/>
              </a:rPr>
              <a:t> </a:t>
            </a:r>
            <a:r>
              <a:rPr dirty="0" sz="1800">
                <a:solidFill>
                  <a:srgbClr val="6B2FBA"/>
                </a:solidFill>
                <a:latin typeface="AU Passata"/>
                <a:cs typeface="AU Passata"/>
              </a:rPr>
              <a:t>IEnumerable</a:t>
            </a: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&lt;</a:t>
            </a:r>
            <a:r>
              <a:rPr dirty="0" sz="1800">
                <a:solidFill>
                  <a:srgbClr val="6B2FBA"/>
                </a:solidFill>
                <a:latin typeface="AU Passata"/>
                <a:cs typeface="AU Passata"/>
              </a:rPr>
              <a:t>Patient</a:t>
            </a: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&gt;</a:t>
            </a:r>
            <a:r>
              <a:rPr dirty="0" sz="1800" spc="-25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1800" spc="-10">
                <a:solidFill>
                  <a:srgbClr val="00855F"/>
                </a:solidFill>
                <a:latin typeface="AU Passata"/>
                <a:cs typeface="AU Passata"/>
              </a:rPr>
              <a:t>GetAll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()</a:t>
            </a:r>
            <a:endParaRPr sz="1800">
              <a:latin typeface="AU Passata"/>
              <a:cs typeface="AU Passata"/>
            </a:endParaRPr>
          </a:p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{</a:t>
            </a:r>
            <a:endParaRPr sz="1800">
              <a:latin typeface="AU Passata"/>
              <a:cs typeface="AU Passata"/>
            </a:endParaRPr>
          </a:p>
          <a:p>
            <a:pPr marL="234950">
              <a:lnSpc>
                <a:spcPts val="2135"/>
              </a:lnSpc>
              <a:spcBef>
                <a:spcPts val="50"/>
              </a:spcBef>
            </a:pPr>
            <a:r>
              <a:rPr dirty="0" sz="1800">
                <a:solidFill>
                  <a:srgbClr val="0F54D6"/>
                </a:solidFill>
                <a:latin typeface="AU Passata"/>
                <a:cs typeface="AU Passata"/>
              </a:rPr>
              <a:t>return</a:t>
            </a:r>
            <a:r>
              <a:rPr dirty="0" sz="1800" spc="-55">
                <a:solidFill>
                  <a:srgbClr val="0F54D6"/>
                </a:solidFill>
                <a:latin typeface="AU Passata"/>
                <a:cs typeface="AU Passata"/>
              </a:rPr>
              <a:t> </a:t>
            </a:r>
            <a:r>
              <a:rPr dirty="0" sz="1800">
                <a:solidFill>
                  <a:srgbClr val="6B2FBA"/>
                </a:solidFill>
                <a:latin typeface="AU Passata"/>
                <a:cs typeface="AU Passata"/>
              </a:rPr>
              <a:t>PatientService</a:t>
            </a: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.</a:t>
            </a:r>
            <a:r>
              <a:rPr dirty="0" sz="1800">
                <a:solidFill>
                  <a:srgbClr val="00855F"/>
                </a:solidFill>
                <a:latin typeface="AU Passata"/>
                <a:cs typeface="AU Passata"/>
              </a:rPr>
              <a:t>GetAll</a:t>
            </a: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().</a:t>
            </a:r>
            <a:r>
              <a:rPr dirty="0" sz="1800">
                <a:solidFill>
                  <a:srgbClr val="00855F"/>
                </a:solidFill>
                <a:latin typeface="AU Passata"/>
                <a:cs typeface="AU Passata"/>
              </a:rPr>
              <a:t>Select</a:t>
            </a: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(patient</a:t>
            </a:r>
            <a:r>
              <a:rPr dirty="0" sz="1800" spc="-40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1800" spc="-25">
                <a:latin typeface="AU Passata"/>
                <a:cs typeface="AU Passata"/>
              </a:rPr>
              <a:t>=&gt;</a:t>
            </a:r>
            <a:endParaRPr sz="1800">
              <a:latin typeface="AU Passata"/>
              <a:cs typeface="AU Passata"/>
            </a:endParaRPr>
          </a:p>
          <a:p>
            <a:pPr marL="234950">
              <a:lnSpc>
                <a:spcPts val="2100"/>
              </a:lnSpc>
            </a:pP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{</a:t>
            </a:r>
            <a:endParaRPr sz="1800">
              <a:latin typeface="AU Passata"/>
              <a:cs typeface="AU Passata"/>
            </a:endParaRPr>
          </a:p>
          <a:p>
            <a:pPr marL="456565">
              <a:lnSpc>
                <a:spcPts val="2125"/>
              </a:lnSpc>
            </a:pPr>
            <a:r>
              <a:rPr dirty="0" sz="1800" spc="-10">
                <a:solidFill>
                  <a:srgbClr val="6B2FBA"/>
                </a:solidFill>
                <a:latin typeface="AU Passata"/>
                <a:cs typeface="AU Passata"/>
              </a:rPr>
              <a:t>Console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.</a:t>
            </a:r>
            <a:r>
              <a:rPr dirty="0" sz="1800" spc="-10">
                <a:solidFill>
                  <a:srgbClr val="00855F"/>
                </a:solidFill>
                <a:latin typeface="AU Passata"/>
                <a:cs typeface="AU Passata"/>
              </a:rPr>
              <a:t>WriteLine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(patient.</a:t>
            </a:r>
            <a:r>
              <a:rPr dirty="0" sz="1800" spc="-10">
                <a:solidFill>
                  <a:srgbClr val="0093A1"/>
                </a:solidFill>
                <a:latin typeface="AU Passata"/>
                <a:cs typeface="AU Passata"/>
              </a:rPr>
              <a:t>Identifier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.</a:t>
            </a:r>
            <a:r>
              <a:rPr dirty="0" sz="1800" spc="-10">
                <a:solidFill>
                  <a:srgbClr val="00855F"/>
                </a:solidFill>
                <a:latin typeface="AU Passata"/>
                <a:cs typeface="AU Passata"/>
              </a:rPr>
              <a:t>First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().</a:t>
            </a:r>
            <a:r>
              <a:rPr dirty="0" sz="1800" spc="-10">
                <a:solidFill>
                  <a:srgbClr val="0093A1"/>
                </a:solidFill>
                <a:latin typeface="AU Passata"/>
                <a:cs typeface="AU Passata"/>
              </a:rPr>
              <a:t>Value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);</a:t>
            </a:r>
            <a:endParaRPr sz="1800">
              <a:latin typeface="AU Passata"/>
              <a:cs typeface="AU Passata"/>
            </a:endParaRPr>
          </a:p>
          <a:p>
            <a:pPr marL="456565">
              <a:lnSpc>
                <a:spcPts val="2125"/>
              </a:lnSpc>
              <a:spcBef>
                <a:spcPts val="45"/>
              </a:spcBef>
            </a:pP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patient.</a:t>
            </a:r>
            <a:r>
              <a:rPr dirty="0" sz="1800">
                <a:latin typeface="AU Passata"/>
                <a:cs typeface="AU Passata"/>
              </a:rPr>
              <a:t>Links</a:t>
            </a:r>
            <a:r>
              <a:rPr dirty="0" sz="1800" spc="-5">
                <a:latin typeface="AU Passata"/>
                <a:cs typeface="AU Passata"/>
              </a:rPr>
              <a:t> </a:t>
            </a: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=</a:t>
            </a:r>
            <a:r>
              <a:rPr dirty="0" sz="1800" spc="-5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1800">
                <a:solidFill>
                  <a:srgbClr val="0F54D6"/>
                </a:solidFill>
                <a:latin typeface="AU Passata"/>
                <a:cs typeface="AU Passata"/>
              </a:rPr>
              <a:t>new </a:t>
            </a:r>
            <a:r>
              <a:rPr dirty="0" sz="1800" spc="-10">
                <a:solidFill>
                  <a:srgbClr val="6B2FBA"/>
                </a:solidFill>
                <a:latin typeface="AU Passata"/>
                <a:cs typeface="AU Passata"/>
              </a:rPr>
              <a:t>List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&lt;</a:t>
            </a:r>
            <a:r>
              <a:rPr dirty="0" sz="1800" spc="-10">
                <a:latin typeface="AU Passata"/>
                <a:cs typeface="AU Passata"/>
              </a:rPr>
              <a:t>Link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&gt;</a:t>
            </a:r>
            <a:r>
              <a:rPr dirty="0" sz="1800" spc="-10">
                <a:solidFill>
                  <a:srgbClr val="949494"/>
                </a:solidFill>
                <a:latin typeface="AU Passata"/>
                <a:cs typeface="AU Passata"/>
              </a:rPr>
              <a:t>()</a:t>
            </a:r>
            <a:endParaRPr sz="1800">
              <a:latin typeface="AU Passata"/>
              <a:cs typeface="AU Passata"/>
            </a:endParaRPr>
          </a:p>
          <a:p>
            <a:pPr marL="456565">
              <a:lnSpc>
                <a:spcPts val="2100"/>
              </a:lnSpc>
            </a:pP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{</a:t>
            </a:r>
            <a:endParaRPr sz="1800">
              <a:latin typeface="AU Passata"/>
              <a:cs typeface="AU Passata"/>
            </a:endParaRPr>
          </a:p>
          <a:p>
            <a:pPr marL="678815">
              <a:lnSpc>
                <a:spcPts val="2135"/>
              </a:lnSpc>
            </a:pPr>
            <a:r>
              <a:rPr dirty="0" sz="1800" spc="-20">
                <a:solidFill>
                  <a:srgbClr val="0F54D6"/>
                </a:solidFill>
                <a:latin typeface="AU Passata"/>
                <a:cs typeface="AU Passata"/>
              </a:rPr>
              <a:t>new</a:t>
            </a:r>
            <a:r>
              <a:rPr dirty="0" sz="1800" spc="-20">
                <a:solidFill>
                  <a:srgbClr val="383838"/>
                </a:solidFill>
                <a:latin typeface="AU Passata"/>
                <a:cs typeface="AU Passata"/>
              </a:rPr>
              <a:t>()</a:t>
            </a:r>
            <a:endParaRPr sz="1800">
              <a:latin typeface="AU Passata"/>
              <a:cs typeface="AU Passata"/>
            </a:endParaRPr>
          </a:p>
          <a:p>
            <a:pPr marL="678815">
              <a:lnSpc>
                <a:spcPts val="2135"/>
              </a:lnSpc>
              <a:spcBef>
                <a:spcPts val="25"/>
              </a:spcBef>
            </a:pP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{</a:t>
            </a:r>
            <a:endParaRPr sz="1800">
              <a:latin typeface="AU Passata"/>
              <a:cs typeface="AU Passata"/>
            </a:endParaRPr>
          </a:p>
          <a:p>
            <a:pPr marL="901065">
              <a:lnSpc>
                <a:spcPts val="2135"/>
              </a:lnSpc>
            </a:pPr>
            <a:r>
              <a:rPr dirty="0" sz="1800">
                <a:latin typeface="AU Passata"/>
                <a:cs typeface="AU Passata"/>
              </a:rPr>
              <a:t>Rel</a:t>
            </a:r>
            <a:r>
              <a:rPr dirty="0" sz="1800" spc="-10">
                <a:latin typeface="AU Passata"/>
                <a:cs typeface="AU Passata"/>
              </a:rPr>
              <a:t> </a:t>
            </a: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= </a:t>
            </a:r>
            <a:r>
              <a:rPr dirty="0" sz="1800" spc="-10">
                <a:solidFill>
                  <a:srgbClr val="8C6C41"/>
                </a:solidFill>
                <a:latin typeface="AU Passata"/>
                <a:cs typeface="AU Passata"/>
              </a:rPr>
              <a:t>"self"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,</a:t>
            </a:r>
            <a:endParaRPr sz="1800">
              <a:latin typeface="AU Passata"/>
              <a:cs typeface="AU Passata"/>
            </a:endParaRPr>
          </a:p>
          <a:p>
            <a:pPr marL="901065">
              <a:lnSpc>
                <a:spcPts val="2125"/>
              </a:lnSpc>
              <a:spcBef>
                <a:spcPts val="50"/>
              </a:spcBef>
            </a:pPr>
            <a:r>
              <a:rPr dirty="0" sz="1800">
                <a:latin typeface="AU Passata"/>
                <a:cs typeface="AU Passata"/>
              </a:rPr>
              <a:t>HRef</a:t>
            </a:r>
            <a:r>
              <a:rPr dirty="0" sz="1800" spc="-10">
                <a:latin typeface="AU Passata"/>
                <a:cs typeface="AU Passata"/>
              </a:rPr>
              <a:t> </a:t>
            </a: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=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1800">
                <a:solidFill>
                  <a:srgbClr val="0093A1"/>
                </a:solidFill>
                <a:latin typeface="AU Passata"/>
                <a:cs typeface="AU Passata"/>
              </a:rPr>
              <a:t>Url</a:t>
            </a: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.</a:t>
            </a:r>
            <a:r>
              <a:rPr dirty="0" sz="1800">
                <a:solidFill>
                  <a:srgbClr val="00855F"/>
                </a:solidFill>
                <a:latin typeface="AU Passata"/>
                <a:cs typeface="AU Passata"/>
              </a:rPr>
              <a:t>Link</a:t>
            </a: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(</a:t>
            </a:r>
            <a:r>
              <a:rPr dirty="0" sz="1800">
                <a:solidFill>
                  <a:srgbClr val="8C6C41"/>
                </a:solidFill>
                <a:latin typeface="AU Passata"/>
                <a:cs typeface="AU Passata"/>
              </a:rPr>
              <a:t>"GetPatientFromCpr"</a:t>
            </a: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,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1800">
                <a:solidFill>
                  <a:srgbClr val="0F54D6"/>
                </a:solidFill>
                <a:latin typeface="AU Passata"/>
                <a:cs typeface="AU Passata"/>
              </a:rPr>
              <a:t>new</a:t>
            </a:r>
            <a:r>
              <a:rPr dirty="0" sz="1800" spc="-5">
                <a:solidFill>
                  <a:srgbClr val="0F54D6"/>
                </a:solidFill>
                <a:latin typeface="AU Passata"/>
                <a:cs typeface="AU Passata"/>
              </a:rPr>
              <a:t> </a:t>
            </a: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{</a:t>
            </a:r>
            <a:r>
              <a:rPr dirty="0" sz="1800" spc="-5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1800">
                <a:solidFill>
                  <a:srgbClr val="0093A1"/>
                </a:solidFill>
                <a:latin typeface="AU Passata"/>
                <a:cs typeface="AU Passata"/>
              </a:rPr>
              <a:t>cpr</a:t>
            </a:r>
            <a:r>
              <a:rPr dirty="0" sz="1800" spc="-10">
                <a:solidFill>
                  <a:srgbClr val="0093A1"/>
                </a:solidFill>
                <a:latin typeface="AU Passata"/>
                <a:cs typeface="AU Passata"/>
              </a:rPr>
              <a:t> </a:t>
            </a: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=</a:t>
            </a:r>
            <a:r>
              <a:rPr dirty="0" sz="1800" spc="-5">
                <a:solidFill>
                  <a:srgbClr val="383838"/>
                </a:solidFill>
                <a:latin typeface="AU Passata"/>
                <a:cs typeface="AU Passata"/>
              </a:rPr>
              <a:t> 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patient.</a:t>
            </a:r>
            <a:r>
              <a:rPr dirty="0" sz="1800" spc="-10">
                <a:solidFill>
                  <a:srgbClr val="0093A1"/>
                </a:solidFill>
                <a:latin typeface="AU Passata"/>
                <a:cs typeface="AU Passata"/>
              </a:rPr>
              <a:t>Identifier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.</a:t>
            </a:r>
            <a:r>
              <a:rPr dirty="0" sz="1800" spc="-10">
                <a:solidFill>
                  <a:srgbClr val="00855F"/>
                </a:solidFill>
                <a:latin typeface="AU Passata"/>
                <a:cs typeface="AU Passata"/>
              </a:rPr>
              <a:t>First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().</a:t>
            </a:r>
            <a:r>
              <a:rPr dirty="0" sz="1800" spc="-10">
                <a:solidFill>
                  <a:srgbClr val="0093A1"/>
                </a:solidFill>
                <a:latin typeface="AU Passata"/>
                <a:cs typeface="AU Passata"/>
              </a:rPr>
              <a:t>Value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})</a:t>
            </a:r>
            <a:endParaRPr sz="1800">
              <a:latin typeface="AU Passata"/>
              <a:cs typeface="AU Passata"/>
            </a:endParaRPr>
          </a:p>
          <a:p>
            <a:pPr marL="678815">
              <a:lnSpc>
                <a:spcPts val="2100"/>
              </a:lnSpc>
            </a:pPr>
            <a:r>
              <a:rPr dirty="0" sz="1800" spc="-25">
                <a:solidFill>
                  <a:srgbClr val="383838"/>
                </a:solidFill>
                <a:latin typeface="AU Passata"/>
                <a:cs typeface="AU Passata"/>
              </a:rPr>
              <a:t>}</a:t>
            </a:r>
            <a:r>
              <a:rPr dirty="0" sz="1800" spc="-25">
                <a:solidFill>
                  <a:srgbClr val="949494"/>
                </a:solidFill>
                <a:latin typeface="AU Passata"/>
                <a:cs typeface="AU Passata"/>
              </a:rPr>
              <a:t>,</a:t>
            </a:r>
            <a:endParaRPr sz="1800">
              <a:latin typeface="AU Passata"/>
              <a:cs typeface="AU Passata"/>
            </a:endParaRPr>
          </a:p>
          <a:p>
            <a:pPr marL="456565">
              <a:lnSpc>
                <a:spcPts val="2135"/>
              </a:lnSpc>
            </a:pPr>
            <a:r>
              <a:rPr dirty="0" sz="1800" spc="-25">
                <a:solidFill>
                  <a:srgbClr val="383838"/>
                </a:solidFill>
                <a:latin typeface="AU Passata"/>
                <a:cs typeface="AU Passata"/>
              </a:rPr>
              <a:t>};</a:t>
            </a:r>
            <a:endParaRPr sz="1800">
              <a:latin typeface="AU Passata"/>
              <a:cs typeface="AU Passata"/>
            </a:endParaRPr>
          </a:p>
          <a:p>
            <a:pPr marL="456565">
              <a:lnSpc>
                <a:spcPts val="2135"/>
              </a:lnSpc>
              <a:spcBef>
                <a:spcPts val="25"/>
              </a:spcBef>
            </a:pPr>
            <a:r>
              <a:rPr dirty="0" sz="1800">
                <a:solidFill>
                  <a:srgbClr val="0F54D6"/>
                </a:solidFill>
                <a:latin typeface="AU Passata"/>
                <a:cs typeface="AU Passata"/>
              </a:rPr>
              <a:t>return</a:t>
            </a:r>
            <a:r>
              <a:rPr dirty="0" sz="1800" spc="-10">
                <a:solidFill>
                  <a:srgbClr val="0F54D6"/>
                </a:solidFill>
                <a:latin typeface="AU Passata"/>
                <a:cs typeface="AU Passata"/>
              </a:rPr>
              <a:t> </a:t>
            </a:r>
            <a:r>
              <a:rPr dirty="0" sz="1800" spc="-10">
                <a:solidFill>
                  <a:srgbClr val="383838"/>
                </a:solidFill>
                <a:latin typeface="AU Passata"/>
                <a:cs typeface="AU Passata"/>
              </a:rPr>
              <a:t>patient;</a:t>
            </a:r>
            <a:endParaRPr sz="1800">
              <a:latin typeface="AU Passata"/>
              <a:cs typeface="AU Passata"/>
            </a:endParaRPr>
          </a:p>
          <a:p>
            <a:pPr marL="234950">
              <a:lnSpc>
                <a:spcPts val="2135"/>
              </a:lnSpc>
            </a:pPr>
            <a:r>
              <a:rPr dirty="0" sz="1800" spc="-25">
                <a:solidFill>
                  <a:srgbClr val="383838"/>
                </a:solidFill>
                <a:latin typeface="AU Passata"/>
                <a:cs typeface="AU Passata"/>
              </a:rPr>
              <a:t>});</a:t>
            </a:r>
            <a:endParaRPr sz="1800">
              <a:latin typeface="AU Passata"/>
              <a:cs typeface="AU Passat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solidFill>
                  <a:srgbClr val="383838"/>
                </a:solidFill>
                <a:latin typeface="AU Passata"/>
                <a:cs typeface="AU Passata"/>
              </a:rPr>
              <a:t>}</a:t>
            </a:r>
            <a:endParaRPr sz="18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7341" y="6017032"/>
            <a:ext cx="536896" cy="53847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89439" y="1663087"/>
            <a:ext cx="648335" cy="48260"/>
          </a:xfrm>
          <a:custGeom>
            <a:avLst/>
            <a:gdLst/>
            <a:ahLst/>
            <a:cxnLst/>
            <a:rect l="l" t="t" r="r" b="b"/>
            <a:pathLst>
              <a:path w="648335" h="48260">
                <a:moveTo>
                  <a:pt x="647831" y="0"/>
                </a:moveTo>
                <a:lnTo>
                  <a:pt x="0" y="0"/>
                </a:lnTo>
                <a:lnTo>
                  <a:pt x="0" y="47999"/>
                </a:lnTo>
                <a:lnTo>
                  <a:pt x="647831" y="47999"/>
                </a:lnTo>
                <a:lnTo>
                  <a:pt x="647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3441" y="6276860"/>
            <a:ext cx="558165" cy="279400"/>
          </a:xfrm>
          <a:custGeom>
            <a:avLst/>
            <a:gdLst/>
            <a:ahLst/>
            <a:cxnLst/>
            <a:rect l="l" t="t" r="r" b="b"/>
            <a:pathLst>
              <a:path w="558165" h="279400">
                <a:moveTo>
                  <a:pt x="278790" y="0"/>
                </a:moveTo>
                <a:lnTo>
                  <a:pt x="0" y="279006"/>
                </a:lnTo>
                <a:lnTo>
                  <a:pt x="98272" y="279006"/>
                </a:lnTo>
                <a:lnTo>
                  <a:pt x="278790" y="99402"/>
                </a:lnTo>
                <a:lnTo>
                  <a:pt x="278790" y="0"/>
                </a:lnTo>
                <a:close/>
              </a:path>
              <a:path w="558165" h="279400">
                <a:moveTo>
                  <a:pt x="557593" y="139509"/>
                </a:moveTo>
                <a:lnTo>
                  <a:pt x="487921" y="139509"/>
                </a:lnTo>
                <a:lnTo>
                  <a:pt x="482384" y="166484"/>
                </a:lnTo>
                <a:lnTo>
                  <a:pt x="467321" y="188696"/>
                </a:lnTo>
                <a:lnTo>
                  <a:pt x="445135" y="203758"/>
                </a:lnTo>
                <a:lnTo>
                  <a:pt x="418185" y="209308"/>
                </a:lnTo>
                <a:lnTo>
                  <a:pt x="391287" y="203758"/>
                </a:lnTo>
                <a:lnTo>
                  <a:pt x="369112" y="188696"/>
                </a:lnTo>
                <a:lnTo>
                  <a:pt x="354076" y="166484"/>
                </a:lnTo>
                <a:lnTo>
                  <a:pt x="348526" y="139509"/>
                </a:lnTo>
                <a:lnTo>
                  <a:pt x="278790" y="139509"/>
                </a:lnTo>
                <a:lnTo>
                  <a:pt x="285889" y="183642"/>
                </a:lnTo>
                <a:lnTo>
                  <a:pt x="305650" y="221945"/>
                </a:lnTo>
                <a:lnTo>
                  <a:pt x="335813" y="252120"/>
                </a:lnTo>
                <a:lnTo>
                  <a:pt x="374091" y="271907"/>
                </a:lnTo>
                <a:lnTo>
                  <a:pt x="418185" y="279006"/>
                </a:lnTo>
                <a:lnTo>
                  <a:pt x="462292" y="271907"/>
                </a:lnTo>
                <a:lnTo>
                  <a:pt x="500557" y="252120"/>
                </a:lnTo>
                <a:lnTo>
                  <a:pt x="530720" y="221945"/>
                </a:lnTo>
                <a:lnTo>
                  <a:pt x="550494" y="183642"/>
                </a:lnTo>
                <a:lnTo>
                  <a:pt x="557593" y="13950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106168" y="6359726"/>
            <a:ext cx="6985" cy="197485"/>
          </a:xfrm>
          <a:custGeom>
            <a:avLst/>
            <a:gdLst/>
            <a:ahLst/>
            <a:cxnLst/>
            <a:rect l="l" t="t" r="r" b="b"/>
            <a:pathLst>
              <a:path w="6985" h="197484">
                <a:moveTo>
                  <a:pt x="6883" y="0"/>
                </a:moveTo>
                <a:lnTo>
                  <a:pt x="0" y="0"/>
                </a:lnTo>
                <a:lnTo>
                  <a:pt x="0" y="196961"/>
                </a:lnTo>
                <a:lnTo>
                  <a:pt x="6883" y="196961"/>
                </a:lnTo>
                <a:lnTo>
                  <a:pt x="6883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213" y="732535"/>
            <a:ext cx="25812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FORMATS</a:t>
            </a:r>
          </a:p>
        </p:txBody>
      </p:sp>
      <p:sp>
        <p:nvSpPr>
          <p:cNvPr id="42" name="object 4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44" name="object 4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73139" y="1933955"/>
            <a:ext cx="697230" cy="4991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AU Passata"/>
                <a:cs typeface="AU Passata"/>
              </a:rPr>
              <a:t>JSON:</a:t>
            </a:r>
            <a:endParaRPr sz="2000">
              <a:latin typeface="AU Passata"/>
              <a:cs typeface="AU Passat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600">
                <a:latin typeface="Consolas"/>
                <a:cs typeface="Consolas"/>
              </a:rPr>
              <a:t>{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55689" y="2480564"/>
            <a:ext cx="3562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Consolas"/>
                <a:cs typeface="Consolas"/>
              </a:rPr>
              <a:t>"data":[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8238" y="2657347"/>
            <a:ext cx="673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Consolas"/>
                <a:cs typeface="Consolas"/>
              </a:rPr>
              <a:t>{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20789" y="2824988"/>
            <a:ext cx="7683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Consolas"/>
                <a:cs typeface="Consolas"/>
              </a:rPr>
              <a:t>"type":"articles",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20789" y="2989579"/>
            <a:ext cx="3975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Consolas"/>
                <a:cs typeface="Consolas"/>
              </a:rPr>
              <a:t>"id":"1",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20789" y="3154171"/>
            <a:ext cx="60388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Consolas"/>
                <a:cs typeface="Consolas"/>
              </a:rPr>
              <a:t>"attributes":{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303338" y="3318764"/>
            <a:ext cx="16357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Consolas"/>
                <a:cs typeface="Consolas"/>
              </a:rPr>
              <a:t>"title":"JSON:API</a:t>
            </a:r>
            <a:r>
              <a:rPr dirty="0" sz="600">
                <a:latin typeface="Consolas"/>
                <a:cs typeface="Consolas"/>
              </a:rPr>
              <a:t> paints</a:t>
            </a:r>
            <a:r>
              <a:rPr dirty="0" sz="600" spc="10">
                <a:latin typeface="Consolas"/>
                <a:cs typeface="Consolas"/>
              </a:rPr>
              <a:t> </a:t>
            </a:r>
            <a:r>
              <a:rPr dirty="0" sz="600">
                <a:latin typeface="Consolas"/>
                <a:cs typeface="Consolas"/>
              </a:rPr>
              <a:t>my</a:t>
            </a:r>
            <a:r>
              <a:rPr dirty="0" sz="600" spc="15">
                <a:latin typeface="Consolas"/>
                <a:cs typeface="Consolas"/>
              </a:rPr>
              <a:t> </a:t>
            </a:r>
            <a:r>
              <a:rPr dirty="0" sz="600" spc="-10">
                <a:latin typeface="Consolas"/>
                <a:cs typeface="Consolas"/>
              </a:rPr>
              <a:t>bikeshed!",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303338" y="3483355"/>
            <a:ext cx="15532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Consolas"/>
                <a:cs typeface="Consolas"/>
              </a:rPr>
              <a:t>"body":"The</a:t>
            </a:r>
            <a:r>
              <a:rPr dirty="0" sz="600" spc="-50">
                <a:latin typeface="Consolas"/>
                <a:cs typeface="Consolas"/>
              </a:rPr>
              <a:t> </a:t>
            </a:r>
            <a:r>
              <a:rPr dirty="0" sz="600">
                <a:latin typeface="Consolas"/>
                <a:cs typeface="Consolas"/>
              </a:rPr>
              <a:t>shortest</a:t>
            </a:r>
            <a:r>
              <a:rPr dirty="0" sz="600" spc="-50">
                <a:latin typeface="Consolas"/>
                <a:cs typeface="Consolas"/>
              </a:rPr>
              <a:t> </a:t>
            </a:r>
            <a:r>
              <a:rPr dirty="0" sz="600">
                <a:latin typeface="Consolas"/>
                <a:cs typeface="Consolas"/>
              </a:rPr>
              <a:t>article.</a:t>
            </a:r>
            <a:r>
              <a:rPr dirty="0" sz="600" spc="-50">
                <a:latin typeface="Consolas"/>
                <a:cs typeface="Consolas"/>
              </a:rPr>
              <a:t> </a:t>
            </a:r>
            <a:r>
              <a:rPr dirty="0" sz="600" spc="-10">
                <a:latin typeface="Consolas"/>
                <a:cs typeface="Consolas"/>
              </a:rPr>
              <a:t>Ever.",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303338" y="3647947"/>
            <a:ext cx="15532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Consolas"/>
                <a:cs typeface="Consolas"/>
              </a:rPr>
              <a:t>"created":"2015-05-22T14:56:29.000Z",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03338" y="3827779"/>
            <a:ext cx="15119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Consolas"/>
                <a:cs typeface="Consolas"/>
              </a:rPr>
              <a:t>"updated":"2015-05-22T14:56:28.000Z"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20789" y="3992371"/>
            <a:ext cx="1079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latin typeface="Consolas"/>
                <a:cs typeface="Consolas"/>
              </a:rPr>
              <a:t>},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220789" y="4156964"/>
            <a:ext cx="7277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Consolas"/>
                <a:cs typeface="Consolas"/>
              </a:rPr>
              <a:t>"relationships":{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03338" y="4321555"/>
            <a:ext cx="43878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Consolas"/>
                <a:cs typeface="Consolas"/>
              </a:rPr>
              <a:t>"author":{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385888" y="4486147"/>
            <a:ext cx="3562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Consolas"/>
                <a:cs typeface="Consolas"/>
              </a:rPr>
              <a:t>"data":{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468438" y="4653788"/>
            <a:ext cx="43878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Consolas"/>
                <a:cs typeface="Consolas"/>
              </a:rPr>
              <a:t>"id":"42",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468438" y="4818379"/>
            <a:ext cx="6451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Consolas"/>
                <a:cs typeface="Consolas"/>
              </a:rPr>
              <a:t>"type":"people"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385888" y="4982971"/>
            <a:ext cx="673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Consolas"/>
                <a:cs typeface="Consolas"/>
              </a:rPr>
              <a:t>}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303338" y="5159755"/>
            <a:ext cx="673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Consolas"/>
                <a:cs typeface="Consolas"/>
              </a:rPr>
              <a:t>}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220789" y="5324347"/>
            <a:ext cx="673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Consolas"/>
                <a:cs typeface="Consolas"/>
              </a:rPr>
              <a:t>}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138238" y="5491988"/>
            <a:ext cx="673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Consolas"/>
                <a:cs typeface="Consolas"/>
              </a:rPr>
              <a:t>}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55689" y="5656579"/>
            <a:ext cx="673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Consolas"/>
                <a:cs typeface="Consolas"/>
              </a:rPr>
              <a:t>]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73139" y="5821171"/>
            <a:ext cx="673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latin typeface="Consolas"/>
                <a:cs typeface="Consolas"/>
              </a:rPr>
              <a:t>}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081712" y="1765751"/>
            <a:ext cx="597535" cy="711835"/>
          </a:xfrm>
          <a:prstGeom prst="rect">
            <a:avLst/>
          </a:prstGeom>
        </p:spPr>
        <p:txBody>
          <a:bodyPr wrap="square" lIns="0" tIns="180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2000" spc="-20">
                <a:latin typeface="AU Passata"/>
                <a:cs typeface="AU Passata"/>
              </a:rPr>
              <a:t>XML:</a:t>
            </a:r>
            <a:endParaRPr sz="2000">
              <a:latin typeface="AU Passata"/>
              <a:cs typeface="AU Passat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900" spc="-10">
                <a:latin typeface="Consolas"/>
                <a:cs typeface="Consolas"/>
              </a:rPr>
              <a:t>&lt;CATALOG&gt;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333806" y="2530855"/>
            <a:ext cx="280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onsolas"/>
                <a:cs typeface="Consolas"/>
              </a:rPr>
              <a:t>&lt;CD&gt;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657656" y="2680208"/>
            <a:ext cx="1994535" cy="4343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900">
                <a:latin typeface="Consolas"/>
                <a:cs typeface="Consolas"/>
              </a:rPr>
              <a:t>&lt;TITLE&gt;Empire</a:t>
            </a:r>
            <a:r>
              <a:rPr dirty="0" sz="900" spc="70">
                <a:latin typeface="Consolas"/>
                <a:cs typeface="Consolas"/>
              </a:rPr>
              <a:t> </a:t>
            </a:r>
            <a:r>
              <a:rPr dirty="0" sz="900" spc="-10">
                <a:latin typeface="Consolas"/>
                <a:cs typeface="Consolas"/>
              </a:rPr>
              <a:t>Burlesque&lt;/TITLE&gt;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900">
                <a:latin typeface="Consolas"/>
                <a:cs typeface="Consolas"/>
              </a:rPr>
              <a:t>&lt;ARTIST&gt;Bob</a:t>
            </a:r>
            <a:r>
              <a:rPr dirty="0" sz="900" spc="60">
                <a:latin typeface="Consolas"/>
                <a:cs typeface="Consolas"/>
              </a:rPr>
              <a:t> </a:t>
            </a:r>
            <a:r>
              <a:rPr dirty="0" sz="900" spc="-10">
                <a:latin typeface="Consolas"/>
                <a:cs typeface="Consolas"/>
              </a:rPr>
              <a:t>Dylan&lt;/ARTIST&gt;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657656" y="3167888"/>
            <a:ext cx="1423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nsolas"/>
                <a:cs typeface="Consolas"/>
              </a:rPr>
              <a:t>&lt;COUNTRY&gt;USA&lt;/COUNTRY&gt;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657656" y="3314191"/>
            <a:ext cx="1740535" cy="4343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900" spc="-10">
                <a:latin typeface="Consolas"/>
                <a:cs typeface="Consolas"/>
              </a:rPr>
              <a:t>&lt;COMPANY&gt;Columbia&lt;/COMPANY&gt;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900" spc="-10">
                <a:latin typeface="Consolas"/>
                <a:cs typeface="Consolas"/>
              </a:rPr>
              <a:t>&lt;PRICE&gt;10.90&lt;/PRICE&gt;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657656" y="3801871"/>
            <a:ext cx="1105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nsolas"/>
                <a:cs typeface="Consolas"/>
              </a:rPr>
              <a:t>&lt;YEAR&gt;1985&lt;/YEAR&gt;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333806" y="3954271"/>
            <a:ext cx="343535" cy="42799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00" spc="-10">
                <a:latin typeface="Consolas"/>
                <a:cs typeface="Consolas"/>
              </a:rPr>
              <a:t>&lt;/CD&gt;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900" spc="-20">
                <a:latin typeface="Consolas"/>
                <a:cs typeface="Consolas"/>
              </a:rPr>
              <a:t>&lt;CD&gt;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657656" y="4435855"/>
            <a:ext cx="1931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onsolas"/>
                <a:cs typeface="Consolas"/>
              </a:rPr>
              <a:t>&lt;TITLE&gt;Hide</a:t>
            </a:r>
            <a:r>
              <a:rPr dirty="0" sz="900" spc="30">
                <a:latin typeface="Consolas"/>
                <a:cs typeface="Consolas"/>
              </a:rPr>
              <a:t> </a:t>
            </a:r>
            <a:r>
              <a:rPr dirty="0" sz="900">
                <a:latin typeface="Consolas"/>
                <a:cs typeface="Consolas"/>
              </a:rPr>
              <a:t>your</a:t>
            </a:r>
            <a:r>
              <a:rPr dirty="0" sz="900" spc="45">
                <a:latin typeface="Consolas"/>
                <a:cs typeface="Consolas"/>
              </a:rPr>
              <a:t> </a:t>
            </a:r>
            <a:r>
              <a:rPr dirty="0" sz="900" spc="-10">
                <a:latin typeface="Consolas"/>
                <a:cs typeface="Consolas"/>
              </a:rPr>
              <a:t>heart&lt;/TITLE&gt;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657656" y="4585208"/>
            <a:ext cx="1867535" cy="4343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900">
                <a:latin typeface="Consolas"/>
                <a:cs typeface="Consolas"/>
              </a:rPr>
              <a:t>&lt;ARTIST&gt;Bonnie</a:t>
            </a:r>
            <a:r>
              <a:rPr dirty="0" sz="900" spc="65">
                <a:latin typeface="Consolas"/>
                <a:cs typeface="Consolas"/>
              </a:rPr>
              <a:t> </a:t>
            </a:r>
            <a:r>
              <a:rPr dirty="0" sz="900" spc="-10">
                <a:latin typeface="Consolas"/>
                <a:cs typeface="Consolas"/>
              </a:rPr>
              <a:t>Tyler&lt;/ARTIST&gt;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900" spc="-10">
                <a:latin typeface="Consolas"/>
                <a:cs typeface="Consolas"/>
              </a:rPr>
              <a:t>&lt;COUNTRY&gt;UK&lt;/COUNTRY&gt;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657656" y="5072888"/>
            <a:ext cx="1931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onsolas"/>
                <a:cs typeface="Consolas"/>
              </a:rPr>
              <a:t>&lt;COMPANY&gt;CBS</a:t>
            </a:r>
            <a:r>
              <a:rPr dirty="0" sz="900" spc="55">
                <a:latin typeface="Consolas"/>
                <a:cs typeface="Consolas"/>
              </a:rPr>
              <a:t> </a:t>
            </a:r>
            <a:r>
              <a:rPr dirty="0" sz="900" spc="-10">
                <a:latin typeface="Consolas"/>
                <a:cs typeface="Consolas"/>
              </a:rPr>
              <a:t>Records&lt;/COMPANY&gt;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657656" y="5219191"/>
            <a:ext cx="1232535" cy="43434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900" spc="-10">
                <a:latin typeface="Consolas"/>
                <a:cs typeface="Consolas"/>
              </a:rPr>
              <a:t>&lt;PRICE&gt;9.90&lt;/PRICE&gt;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900" spc="-10">
                <a:latin typeface="Consolas"/>
                <a:cs typeface="Consolas"/>
              </a:rPr>
              <a:t>&lt;YEAR&gt;1988&lt;/YEAR&gt;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333806" y="5706871"/>
            <a:ext cx="343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nsolas"/>
                <a:cs typeface="Consolas"/>
              </a:rPr>
              <a:t>&lt;/CD&gt;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081712" y="5923279"/>
            <a:ext cx="661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onsolas"/>
                <a:cs typeface="Consolas"/>
              </a:rPr>
              <a:t>&lt;/CATALOG&gt;</a:t>
            </a:r>
            <a:endParaRPr sz="9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137" y="2760979"/>
            <a:ext cx="309753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FFFFFF"/>
                </a:solidFill>
              </a:rPr>
              <a:t>HL7</a:t>
            </a:r>
            <a:r>
              <a:rPr dirty="0" sz="6000" spc="5">
                <a:solidFill>
                  <a:srgbClr val="FFFFFF"/>
                </a:solidFill>
              </a:rPr>
              <a:t> </a:t>
            </a:r>
            <a:r>
              <a:rPr dirty="0" sz="6000" spc="-20">
                <a:solidFill>
                  <a:srgbClr val="FFFFFF"/>
                </a:solidFill>
              </a:rPr>
              <a:t>FHIR</a:t>
            </a:r>
            <a:endParaRPr sz="60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FHIR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3137" y="1264412"/>
            <a:ext cx="7345045" cy="421957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800">
                <a:latin typeface="AU Passata"/>
                <a:cs typeface="AU Passata"/>
              </a:rPr>
              <a:t>Fast</a:t>
            </a:r>
            <a:r>
              <a:rPr dirty="0" sz="1800" spc="-15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Healthcare</a:t>
            </a:r>
            <a:r>
              <a:rPr dirty="0" sz="1800" spc="-10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Interoperability </a:t>
            </a:r>
            <a:r>
              <a:rPr dirty="0" sz="1800" spc="-10">
                <a:latin typeface="AU Passata"/>
                <a:cs typeface="AU Passata"/>
              </a:rPr>
              <a:t>Resources</a:t>
            </a:r>
            <a:endParaRPr sz="18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800">
                <a:latin typeface="AU Passata"/>
                <a:cs typeface="AU Passata"/>
              </a:rPr>
              <a:t>Consists</a:t>
            </a:r>
            <a:r>
              <a:rPr dirty="0" sz="1800" spc="5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of</a:t>
            </a:r>
            <a:r>
              <a:rPr dirty="0" sz="1800" spc="5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modular set</a:t>
            </a:r>
            <a:r>
              <a:rPr dirty="0" sz="1800" spc="10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of</a:t>
            </a:r>
            <a:r>
              <a:rPr dirty="0" sz="1800" spc="5">
                <a:latin typeface="AU Passata"/>
                <a:cs typeface="AU Passata"/>
              </a:rPr>
              <a:t> </a:t>
            </a:r>
            <a:r>
              <a:rPr dirty="0" sz="1800" spc="-10">
                <a:latin typeface="AU Passata"/>
                <a:cs typeface="AU Passata"/>
              </a:rPr>
              <a:t>Resources</a:t>
            </a:r>
            <a:endParaRPr sz="18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800" spc="-20">
                <a:latin typeface="AU Passata"/>
                <a:cs typeface="AU Passata"/>
              </a:rPr>
              <a:t>Usage</a:t>
            </a:r>
            <a:endParaRPr sz="18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1800">
                <a:latin typeface="AU Passata"/>
                <a:cs typeface="AU Passata"/>
              </a:rPr>
              <a:t>Mobile</a:t>
            </a:r>
            <a:r>
              <a:rPr dirty="0" sz="1800" spc="-20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application,</a:t>
            </a:r>
            <a:r>
              <a:rPr dirty="0" sz="1800" spc="-10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Cloud</a:t>
            </a:r>
            <a:r>
              <a:rPr dirty="0" sz="1800" spc="-5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communication,</a:t>
            </a:r>
            <a:r>
              <a:rPr dirty="0" sz="1800" spc="-10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EHR,</a:t>
            </a:r>
            <a:r>
              <a:rPr dirty="0" sz="1800" spc="-10">
                <a:latin typeface="AU Passata"/>
                <a:cs typeface="AU Passata"/>
              </a:rPr>
              <a:t> </a:t>
            </a:r>
            <a:r>
              <a:rPr dirty="0" sz="1800" spc="-50">
                <a:latin typeface="AU Passata"/>
                <a:cs typeface="AU Passata"/>
              </a:rPr>
              <a:t>…</a:t>
            </a:r>
            <a:endParaRPr sz="18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1800">
                <a:latin typeface="AU Passata"/>
                <a:cs typeface="AU Passata"/>
              </a:rPr>
              <a:t>Human</a:t>
            </a:r>
            <a:r>
              <a:rPr dirty="0" sz="1800" spc="-10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and </a:t>
            </a:r>
            <a:r>
              <a:rPr dirty="0" sz="1800" spc="-10">
                <a:latin typeface="AU Passata"/>
                <a:cs typeface="AU Passata"/>
              </a:rPr>
              <a:t>veterinary</a:t>
            </a:r>
            <a:endParaRPr sz="18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1800">
                <a:latin typeface="AU Passata"/>
                <a:cs typeface="AU Passata"/>
              </a:rPr>
              <a:t>Clinical</a:t>
            </a:r>
            <a:r>
              <a:rPr dirty="0" sz="1800" spc="-30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care,</a:t>
            </a:r>
            <a:r>
              <a:rPr dirty="0" sz="1800" spc="-20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public</a:t>
            </a:r>
            <a:r>
              <a:rPr dirty="0" sz="1800" spc="-20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health,</a:t>
            </a:r>
            <a:r>
              <a:rPr dirty="0" sz="1800" spc="-20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clinical</a:t>
            </a:r>
            <a:r>
              <a:rPr dirty="0" sz="1800" spc="-20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trials,</a:t>
            </a:r>
            <a:r>
              <a:rPr dirty="0" sz="1800" spc="-20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administration,</a:t>
            </a:r>
            <a:r>
              <a:rPr dirty="0" sz="1800" spc="-15">
                <a:latin typeface="AU Passata"/>
                <a:cs typeface="AU Passata"/>
              </a:rPr>
              <a:t> </a:t>
            </a:r>
            <a:r>
              <a:rPr dirty="0" sz="1800" spc="-10">
                <a:latin typeface="AU Passata"/>
                <a:cs typeface="AU Passata"/>
              </a:rPr>
              <a:t>financial</a:t>
            </a:r>
            <a:endParaRPr sz="1800">
              <a:latin typeface="AU Passata"/>
              <a:cs typeface="AU Passat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8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 sz="1800">
                <a:latin typeface="AU Passata"/>
                <a:cs typeface="AU Passata"/>
              </a:rPr>
              <a:t>Built with</a:t>
            </a:r>
            <a:r>
              <a:rPr dirty="0" sz="1800" spc="-5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web </a:t>
            </a:r>
            <a:r>
              <a:rPr dirty="0" sz="1800" spc="-10">
                <a:latin typeface="AU Passata"/>
                <a:cs typeface="AU Passata"/>
              </a:rPr>
              <a:t>standards</a:t>
            </a:r>
            <a:endParaRPr sz="18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1800">
                <a:latin typeface="AU Passata"/>
                <a:cs typeface="AU Passata"/>
              </a:rPr>
              <a:t>XML and</a:t>
            </a:r>
            <a:r>
              <a:rPr dirty="0" sz="1800" spc="5">
                <a:latin typeface="AU Passata"/>
                <a:cs typeface="AU Passata"/>
              </a:rPr>
              <a:t> </a:t>
            </a:r>
            <a:r>
              <a:rPr dirty="0" sz="1800" spc="-20">
                <a:latin typeface="AU Passata"/>
                <a:cs typeface="AU Passata"/>
              </a:rPr>
              <a:t>JSON</a:t>
            </a:r>
            <a:endParaRPr sz="18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1800" spc="-20">
                <a:latin typeface="AU Passata"/>
                <a:cs typeface="AU Passata"/>
              </a:rPr>
              <a:t>HTTP</a:t>
            </a:r>
            <a:endParaRPr sz="18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1800" spc="-10">
                <a:latin typeface="AU Passata"/>
                <a:cs typeface="AU Passata"/>
              </a:rPr>
              <a:t>Oauth</a:t>
            </a:r>
            <a:endParaRPr sz="18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800">
                <a:latin typeface="AU Passata"/>
                <a:cs typeface="AU Passata"/>
              </a:rPr>
              <a:t>RESTfull</a:t>
            </a:r>
            <a:r>
              <a:rPr dirty="0" sz="1800" spc="-20">
                <a:latin typeface="AU Passata"/>
                <a:cs typeface="AU Passata"/>
              </a:rPr>
              <a:t> </a:t>
            </a:r>
            <a:r>
              <a:rPr dirty="0" sz="1800" spc="-10">
                <a:latin typeface="AU Passata"/>
                <a:cs typeface="AU Passata"/>
              </a:rPr>
              <a:t>architecture</a:t>
            </a:r>
            <a:endParaRPr sz="18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RESOURCES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3137" y="1272540"/>
            <a:ext cx="6563995" cy="19151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Resource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identity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(ID)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and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Metadata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Human</a:t>
            </a:r>
            <a:r>
              <a:rPr dirty="0" sz="2000" spc="-5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readable</a:t>
            </a:r>
            <a:r>
              <a:rPr dirty="0" sz="2000" spc="-4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summary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(XHTML)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Extensability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URL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-</a:t>
            </a:r>
            <a:r>
              <a:rPr dirty="0" sz="2000">
                <a:latin typeface="AU Passata"/>
                <a:cs typeface="AU Passata"/>
              </a:rPr>
              <a:t>&gt;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definition</a:t>
            </a:r>
            <a:endParaRPr sz="20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>
                <a:latin typeface="AU Passata"/>
                <a:cs typeface="AU Passata"/>
              </a:rPr>
              <a:t>Handle</a:t>
            </a:r>
            <a:r>
              <a:rPr dirty="0" sz="2000" spc="-4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local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differences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(due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law,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practices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 spc="-20">
                <a:latin typeface="AU Passata"/>
                <a:cs typeface="AU Passata"/>
              </a:rPr>
              <a:t>etc.)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Standard</a:t>
            </a:r>
            <a:r>
              <a:rPr dirty="0" sz="2000" spc="-70">
                <a:latin typeface="AU Passata"/>
                <a:cs typeface="AU Passata"/>
              </a:rPr>
              <a:t> </a:t>
            </a:r>
            <a:r>
              <a:rPr dirty="0" sz="2000" spc="-20">
                <a:latin typeface="AU Passata"/>
                <a:cs typeface="AU Passata"/>
              </a:rPr>
              <a:t>data</a:t>
            </a:r>
            <a:endParaRPr sz="20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RESOURCE</a:t>
            </a:r>
            <a:r>
              <a:rPr dirty="0" spc="-5"/>
              <a:t> </a:t>
            </a:r>
            <a:r>
              <a:rPr dirty="0" spc="-10"/>
              <a:t>DESIGN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3137" y="1272540"/>
            <a:ext cx="3203575" cy="26771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>
                <a:latin typeface="AU Passata"/>
                <a:cs typeface="AU Passata"/>
              </a:rPr>
              <a:t>Designed</a:t>
            </a:r>
            <a:r>
              <a:rPr dirty="0" sz="2000" spc="-50">
                <a:latin typeface="AU Passata"/>
                <a:cs typeface="AU Passata"/>
              </a:rPr>
              <a:t> </a:t>
            </a:r>
            <a:r>
              <a:rPr dirty="0" sz="2000" spc="-25">
                <a:latin typeface="AU Passata"/>
                <a:cs typeface="AU Passata"/>
              </a:rPr>
              <a:t>for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Reuse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and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composability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 spc="-10">
                <a:latin typeface="AU Passata"/>
                <a:cs typeface="AU Passata"/>
              </a:rPr>
              <a:t>Scalability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 spc="-10">
                <a:latin typeface="AU Passata"/>
                <a:cs typeface="AU Passata"/>
              </a:rPr>
              <a:t>Performance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 spc="-10">
                <a:latin typeface="AU Passata"/>
                <a:cs typeface="AU Passata"/>
              </a:rPr>
              <a:t>Usability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Data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fidelity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 spc="-10">
                <a:latin typeface="AU Passata"/>
                <a:cs typeface="AU Passata"/>
              </a:rPr>
              <a:t>Implementability</a:t>
            </a:r>
            <a:endParaRPr sz="20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RESOURCE</a:t>
            </a:r>
            <a:r>
              <a:rPr dirty="0" spc="-15"/>
              <a:t> </a:t>
            </a:r>
            <a:r>
              <a:rPr dirty="0" spc="-10"/>
              <a:t>ORGANIZATION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/>
              <a:t>6</a:t>
            </a:r>
            <a:r>
              <a:rPr dirty="0" spc="-20"/>
              <a:t> </a:t>
            </a:r>
            <a:r>
              <a:rPr dirty="0" spc="-10"/>
              <a:t>layers:</a:t>
            </a: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pc="-10"/>
              <a:t>Foundation</a:t>
            </a:r>
          </a:p>
          <a:p>
            <a:pPr lvl="1" marL="786765" marR="571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>
                <a:latin typeface="AU Passata"/>
                <a:cs typeface="AU Passata"/>
              </a:rPr>
              <a:t>Foundation</a:t>
            </a:r>
            <a:r>
              <a:rPr dirty="0" sz="2000" spc="-4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resource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–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mostly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(but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not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only)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used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for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infrastructure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and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mostly</a:t>
            </a:r>
            <a:r>
              <a:rPr dirty="0" sz="2000" spc="-20">
                <a:latin typeface="AU Passata"/>
                <a:cs typeface="AU Passata"/>
              </a:rPr>
              <a:t> (not </a:t>
            </a:r>
            <a:r>
              <a:rPr dirty="0" sz="2000">
                <a:latin typeface="AU Passata"/>
                <a:cs typeface="AU Passata"/>
              </a:rPr>
              <a:t>only)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referenced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by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other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resources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pc="-10"/>
              <a:t>Clinical</a:t>
            </a:r>
          </a:p>
          <a:p>
            <a:pPr lvl="1" marL="78676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>
                <a:latin typeface="AU Passata"/>
                <a:cs typeface="AU Passata"/>
              </a:rPr>
              <a:t>Covers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most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common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use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cases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pc="-10"/>
              <a:t>Financial</a:t>
            </a: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pc="-10"/>
              <a:t>Specialized</a:t>
            </a:r>
          </a:p>
          <a:p>
            <a:pPr lvl="1" marL="786765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>
                <a:latin typeface="AU Passata"/>
                <a:cs typeface="AU Passata"/>
              </a:rPr>
              <a:t>Less</a:t>
            </a:r>
            <a:r>
              <a:rPr dirty="0" sz="2000" spc="-4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common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use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cases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Resource</a:t>
            </a:r>
            <a:r>
              <a:rPr dirty="0" spc="-30"/>
              <a:t> </a:t>
            </a:r>
            <a:r>
              <a:rPr dirty="0" spc="-10"/>
              <a:t>contextualization</a:t>
            </a:r>
          </a:p>
          <a:p>
            <a:pPr lvl="1" marL="786765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>
                <a:latin typeface="AU Passata"/>
                <a:cs typeface="AU Passata"/>
              </a:rPr>
              <a:t>Do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not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contain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resources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–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used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”extend,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constrain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and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contextualize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resources </a:t>
            </a:r>
            <a:r>
              <a:rPr dirty="0" sz="2000">
                <a:latin typeface="AU Passata"/>
                <a:cs typeface="AU Passata"/>
              </a:rPr>
              <a:t>for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given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purpose”</a:t>
            </a:r>
            <a:endParaRPr sz="20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7341" y="6017032"/>
            <a:ext cx="536896" cy="53847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03441" y="6276860"/>
            <a:ext cx="558165" cy="279400"/>
          </a:xfrm>
          <a:custGeom>
            <a:avLst/>
            <a:gdLst/>
            <a:ahLst/>
            <a:cxnLst/>
            <a:rect l="l" t="t" r="r" b="b"/>
            <a:pathLst>
              <a:path w="558165" h="279400">
                <a:moveTo>
                  <a:pt x="278790" y="0"/>
                </a:moveTo>
                <a:lnTo>
                  <a:pt x="0" y="279006"/>
                </a:lnTo>
                <a:lnTo>
                  <a:pt x="98272" y="279006"/>
                </a:lnTo>
                <a:lnTo>
                  <a:pt x="278790" y="99402"/>
                </a:lnTo>
                <a:lnTo>
                  <a:pt x="278790" y="0"/>
                </a:lnTo>
                <a:close/>
              </a:path>
              <a:path w="558165" h="279400">
                <a:moveTo>
                  <a:pt x="557593" y="139509"/>
                </a:moveTo>
                <a:lnTo>
                  <a:pt x="487921" y="139509"/>
                </a:lnTo>
                <a:lnTo>
                  <a:pt x="482384" y="166484"/>
                </a:lnTo>
                <a:lnTo>
                  <a:pt x="467321" y="188696"/>
                </a:lnTo>
                <a:lnTo>
                  <a:pt x="445135" y="203758"/>
                </a:lnTo>
                <a:lnTo>
                  <a:pt x="418185" y="209308"/>
                </a:lnTo>
                <a:lnTo>
                  <a:pt x="391287" y="203758"/>
                </a:lnTo>
                <a:lnTo>
                  <a:pt x="369112" y="188696"/>
                </a:lnTo>
                <a:lnTo>
                  <a:pt x="354076" y="166484"/>
                </a:lnTo>
                <a:lnTo>
                  <a:pt x="348526" y="139509"/>
                </a:lnTo>
                <a:lnTo>
                  <a:pt x="278790" y="139509"/>
                </a:lnTo>
                <a:lnTo>
                  <a:pt x="285889" y="183642"/>
                </a:lnTo>
                <a:lnTo>
                  <a:pt x="305650" y="221945"/>
                </a:lnTo>
                <a:lnTo>
                  <a:pt x="335813" y="252120"/>
                </a:lnTo>
                <a:lnTo>
                  <a:pt x="374091" y="271907"/>
                </a:lnTo>
                <a:lnTo>
                  <a:pt x="418185" y="279006"/>
                </a:lnTo>
                <a:lnTo>
                  <a:pt x="462292" y="271907"/>
                </a:lnTo>
                <a:lnTo>
                  <a:pt x="500557" y="252120"/>
                </a:lnTo>
                <a:lnTo>
                  <a:pt x="530720" y="221945"/>
                </a:lnTo>
                <a:lnTo>
                  <a:pt x="550494" y="183642"/>
                </a:lnTo>
                <a:lnTo>
                  <a:pt x="557593" y="13950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106168" y="6359726"/>
            <a:ext cx="6985" cy="197485"/>
          </a:xfrm>
          <a:custGeom>
            <a:avLst/>
            <a:gdLst/>
            <a:ahLst/>
            <a:cxnLst/>
            <a:rect l="l" t="t" r="r" b="b"/>
            <a:pathLst>
              <a:path w="6985" h="197484">
                <a:moveTo>
                  <a:pt x="6883" y="0"/>
                </a:moveTo>
                <a:lnTo>
                  <a:pt x="0" y="0"/>
                </a:lnTo>
                <a:lnTo>
                  <a:pt x="0" y="196961"/>
                </a:lnTo>
                <a:lnTo>
                  <a:pt x="6883" y="196961"/>
                </a:lnTo>
                <a:lnTo>
                  <a:pt x="6883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0000" y="1045683"/>
            <a:ext cx="648335" cy="48260"/>
          </a:xfrm>
          <a:custGeom>
            <a:avLst/>
            <a:gdLst/>
            <a:ahLst/>
            <a:cxnLst/>
            <a:rect l="l" t="t" r="r" b="b"/>
            <a:pathLst>
              <a:path w="648335" h="48259">
                <a:moveTo>
                  <a:pt x="647831" y="0"/>
                </a:moveTo>
                <a:lnTo>
                  <a:pt x="0" y="0"/>
                </a:lnTo>
                <a:lnTo>
                  <a:pt x="0" y="47999"/>
                </a:lnTo>
                <a:lnTo>
                  <a:pt x="647831" y="47999"/>
                </a:lnTo>
                <a:lnTo>
                  <a:pt x="647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OBSERVATION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4050" y="764703"/>
            <a:ext cx="8376966" cy="586466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12188825" y="0"/>
                </a:moveTo>
                <a:lnTo>
                  <a:pt x="0" y="0"/>
                </a:lnTo>
                <a:lnTo>
                  <a:pt x="0" y="6857999"/>
                </a:lnTo>
                <a:lnTo>
                  <a:pt x="12188825" y="6857999"/>
                </a:lnTo>
                <a:lnTo>
                  <a:pt x="12188825" y="0"/>
                </a:lnTo>
                <a:close/>
              </a:path>
            </a:pathLst>
          </a:custGeom>
          <a:solidFill>
            <a:srgbClr val="002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9913" y="2899155"/>
            <a:ext cx="2663825" cy="1181100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dirty="0" sz="4000" spc="-10" b="0">
                <a:solidFill>
                  <a:srgbClr val="FFFFFF"/>
                </a:solidFill>
                <a:latin typeface="AU Passata"/>
                <a:cs typeface="AU Passata"/>
              </a:rPr>
              <a:t>AARHUS UNIVERSITY</a:t>
            </a:r>
            <a:endParaRPr sz="4000">
              <a:latin typeface="AU Passata"/>
              <a:cs typeface="AU Passat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319551" y="2864713"/>
            <a:ext cx="2228850" cy="1117600"/>
          </a:xfrm>
          <a:custGeom>
            <a:avLst/>
            <a:gdLst/>
            <a:ahLst/>
            <a:cxnLst/>
            <a:rect l="l" t="t" r="r" b="b"/>
            <a:pathLst>
              <a:path w="2228850" h="1117600">
                <a:moveTo>
                  <a:pt x="1115479" y="0"/>
                </a:moveTo>
                <a:lnTo>
                  <a:pt x="0" y="1116990"/>
                </a:lnTo>
                <a:lnTo>
                  <a:pt x="393395" y="1116990"/>
                </a:lnTo>
                <a:lnTo>
                  <a:pt x="1115479" y="395617"/>
                </a:lnTo>
                <a:lnTo>
                  <a:pt x="1115479" y="0"/>
                </a:lnTo>
                <a:close/>
              </a:path>
              <a:path w="2228850" h="1117600">
                <a:moveTo>
                  <a:pt x="2228418" y="558495"/>
                </a:moveTo>
                <a:lnTo>
                  <a:pt x="1951177" y="558495"/>
                </a:lnTo>
                <a:lnTo>
                  <a:pt x="1947519" y="603389"/>
                </a:lnTo>
                <a:lnTo>
                  <a:pt x="1936940" y="646125"/>
                </a:lnTo>
                <a:lnTo>
                  <a:pt x="1920011" y="686092"/>
                </a:lnTo>
                <a:lnTo>
                  <a:pt x="1897316" y="722693"/>
                </a:lnTo>
                <a:lnTo>
                  <a:pt x="1869440" y="755332"/>
                </a:lnTo>
                <a:lnTo>
                  <a:pt x="1836966" y="783386"/>
                </a:lnTo>
                <a:lnTo>
                  <a:pt x="1800453" y="806259"/>
                </a:lnTo>
                <a:lnTo>
                  <a:pt x="1760499" y="823341"/>
                </a:lnTo>
                <a:lnTo>
                  <a:pt x="1717687" y="834047"/>
                </a:lnTo>
                <a:lnTo>
                  <a:pt x="1672577" y="837742"/>
                </a:lnTo>
                <a:lnTo>
                  <a:pt x="1627517" y="834047"/>
                </a:lnTo>
                <a:lnTo>
                  <a:pt x="1584718" y="823341"/>
                </a:lnTo>
                <a:lnTo>
                  <a:pt x="1544789" y="806259"/>
                </a:lnTo>
                <a:lnTo>
                  <a:pt x="1508290" y="783386"/>
                </a:lnTo>
                <a:lnTo>
                  <a:pt x="1475816" y="755332"/>
                </a:lnTo>
                <a:lnTo>
                  <a:pt x="1447939" y="722693"/>
                </a:lnTo>
                <a:lnTo>
                  <a:pt x="1425244" y="686092"/>
                </a:lnTo>
                <a:lnTo>
                  <a:pt x="1408315" y="646125"/>
                </a:lnTo>
                <a:lnTo>
                  <a:pt x="1397736" y="603389"/>
                </a:lnTo>
                <a:lnTo>
                  <a:pt x="1394079" y="558495"/>
                </a:lnTo>
                <a:lnTo>
                  <a:pt x="1114221" y="558495"/>
                </a:lnTo>
                <a:lnTo>
                  <a:pt x="1116266" y="606577"/>
                </a:lnTo>
                <a:lnTo>
                  <a:pt x="1122311" y="653554"/>
                </a:lnTo>
                <a:lnTo>
                  <a:pt x="1132166" y="699236"/>
                </a:lnTo>
                <a:lnTo>
                  <a:pt x="1145692" y="743458"/>
                </a:lnTo>
                <a:lnTo>
                  <a:pt x="1162685" y="786066"/>
                </a:lnTo>
                <a:lnTo>
                  <a:pt x="1183005" y="826871"/>
                </a:lnTo>
                <a:lnTo>
                  <a:pt x="1206474" y="865720"/>
                </a:lnTo>
                <a:lnTo>
                  <a:pt x="1232928" y="902436"/>
                </a:lnTo>
                <a:lnTo>
                  <a:pt x="1262189" y="936840"/>
                </a:lnTo>
                <a:lnTo>
                  <a:pt x="1294104" y="968781"/>
                </a:lnTo>
                <a:lnTo>
                  <a:pt x="1328483" y="998080"/>
                </a:lnTo>
                <a:lnTo>
                  <a:pt x="1365186" y="1024559"/>
                </a:lnTo>
                <a:lnTo>
                  <a:pt x="1404023" y="1048067"/>
                </a:lnTo>
                <a:lnTo>
                  <a:pt x="1444828" y="1068425"/>
                </a:lnTo>
                <a:lnTo>
                  <a:pt x="1487436" y="1085456"/>
                </a:lnTo>
                <a:lnTo>
                  <a:pt x="1531696" y="1098994"/>
                </a:lnTo>
                <a:lnTo>
                  <a:pt x="1577416" y="1108887"/>
                </a:lnTo>
                <a:lnTo>
                  <a:pt x="1624431" y="1114933"/>
                </a:lnTo>
                <a:lnTo>
                  <a:pt x="1672577" y="1116990"/>
                </a:lnTo>
                <a:lnTo>
                  <a:pt x="1720723" y="1114933"/>
                </a:lnTo>
                <a:lnTo>
                  <a:pt x="1767687" y="1108887"/>
                </a:lnTo>
                <a:lnTo>
                  <a:pt x="1813318" y="1098994"/>
                </a:lnTo>
                <a:lnTo>
                  <a:pt x="1857451" y="1085456"/>
                </a:lnTo>
                <a:lnTo>
                  <a:pt x="1899920" y="1068425"/>
                </a:lnTo>
                <a:lnTo>
                  <a:pt x="1940572" y="1048067"/>
                </a:lnTo>
                <a:lnTo>
                  <a:pt x="1979231" y="1024559"/>
                </a:lnTo>
                <a:lnTo>
                  <a:pt x="2015731" y="998080"/>
                </a:lnTo>
                <a:lnTo>
                  <a:pt x="2049919" y="968781"/>
                </a:lnTo>
                <a:lnTo>
                  <a:pt x="2081618" y="936840"/>
                </a:lnTo>
                <a:lnTo>
                  <a:pt x="2110689" y="902436"/>
                </a:lnTo>
                <a:lnTo>
                  <a:pt x="2136940" y="865720"/>
                </a:lnTo>
                <a:lnTo>
                  <a:pt x="2160232" y="826871"/>
                </a:lnTo>
                <a:lnTo>
                  <a:pt x="2180386" y="786066"/>
                </a:lnTo>
                <a:lnTo>
                  <a:pt x="2197239" y="743458"/>
                </a:lnTo>
                <a:lnTo>
                  <a:pt x="2210638" y="699236"/>
                </a:lnTo>
                <a:lnTo>
                  <a:pt x="2220404" y="653554"/>
                </a:lnTo>
                <a:lnTo>
                  <a:pt x="2226386" y="606577"/>
                </a:lnTo>
                <a:lnTo>
                  <a:pt x="2228418" y="558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FRAMEWORK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3137" y="1348740"/>
            <a:ext cx="10201910" cy="2524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Library: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Like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buying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IKEA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furniture,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you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need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new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table,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but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don’t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won’t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make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it</a:t>
            </a:r>
            <a:r>
              <a:rPr dirty="0" sz="2000" spc="-20">
                <a:latin typeface="AU Passata"/>
                <a:cs typeface="AU Passata"/>
              </a:rPr>
              <a:t> from </a:t>
            </a:r>
            <a:r>
              <a:rPr dirty="0" sz="2000" spc="-10">
                <a:latin typeface="AU Passata"/>
                <a:cs typeface="AU Passata"/>
              </a:rPr>
              <a:t>scratch</a:t>
            </a:r>
            <a:endParaRPr sz="20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>
                <a:latin typeface="AU Passata"/>
                <a:cs typeface="AU Passata"/>
              </a:rPr>
              <a:t>Software: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You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decide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where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and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how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use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the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library</a:t>
            </a:r>
            <a:r>
              <a:rPr dirty="0" sz="2000" spc="-10">
                <a:latin typeface="AU Passata"/>
                <a:cs typeface="AU Passata"/>
              </a:rPr>
              <a:t> </a:t>
            </a:r>
            <a:r>
              <a:rPr dirty="0" sz="2000" spc="-20">
                <a:latin typeface="AU Passata"/>
                <a:cs typeface="AU Passata"/>
              </a:rPr>
              <a:t>code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Framework: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Like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building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hose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from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blueprint,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where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you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have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limited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choices.</a:t>
            </a:r>
            <a:endParaRPr sz="20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 spc="-10">
                <a:latin typeface="AU Passata"/>
                <a:cs typeface="AU Passata"/>
              </a:rPr>
              <a:t>Software:</a:t>
            </a:r>
            <a:endParaRPr sz="2000">
              <a:latin typeface="AU Passata"/>
              <a:cs typeface="AU Passata"/>
            </a:endParaRPr>
          </a:p>
          <a:p>
            <a:pPr lvl="2" marL="111125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11250" algn="l"/>
              </a:tabLst>
            </a:pPr>
            <a:r>
              <a:rPr dirty="0" sz="2000">
                <a:latin typeface="AU Passata"/>
                <a:cs typeface="AU Passata"/>
              </a:rPr>
              <a:t>Control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is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moved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Framework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(inversion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of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control)</a:t>
            </a:r>
            <a:endParaRPr sz="2000">
              <a:latin typeface="AU Passata"/>
              <a:cs typeface="AU Passata"/>
            </a:endParaRPr>
          </a:p>
          <a:p>
            <a:pPr lvl="2" marL="111125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11250" algn="l"/>
              </a:tabLst>
            </a:pPr>
            <a:r>
              <a:rPr dirty="0" sz="2000">
                <a:latin typeface="AU Passata"/>
                <a:cs typeface="AU Passata"/>
              </a:rPr>
              <a:t>Flow</a:t>
            </a:r>
            <a:r>
              <a:rPr dirty="0" sz="2000" spc="-4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is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therefore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‘dictacted’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from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framework</a:t>
            </a:r>
            <a:endParaRPr sz="20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7341" y="6017032"/>
            <a:ext cx="536896" cy="53847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89439" y="1663087"/>
            <a:ext cx="648335" cy="48260"/>
          </a:xfrm>
          <a:custGeom>
            <a:avLst/>
            <a:gdLst/>
            <a:ahLst/>
            <a:cxnLst/>
            <a:rect l="l" t="t" r="r" b="b"/>
            <a:pathLst>
              <a:path w="648335" h="48260">
                <a:moveTo>
                  <a:pt x="647831" y="0"/>
                </a:moveTo>
                <a:lnTo>
                  <a:pt x="0" y="0"/>
                </a:lnTo>
                <a:lnTo>
                  <a:pt x="0" y="47999"/>
                </a:lnTo>
                <a:lnTo>
                  <a:pt x="647831" y="47999"/>
                </a:lnTo>
                <a:lnTo>
                  <a:pt x="647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3441" y="6276860"/>
            <a:ext cx="558165" cy="279400"/>
          </a:xfrm>
          <a:custGeom>
            <a:avLst/>
            <a:gdLst/>
            <a:ahLst/>
            <a:cxnLst/>
            <a:rect l="l" t="t" r="r" b="b"/>
            <a:pathLst>
              <a:path w="558165" h="279400">
                <a:moveTo>
                  <a:pt x="278790" y="0"/>
                </a:moveTo>
                <a:lnTo>
                  <a:pt x="0" y="279006"/>
                </a:lnTo>
                <a:lnTo>
                  <a:pt x="98272" y="279006"/>
                </a:lnTo>
                <a:lnTo>
                  <a:pt x="278790" y="99402"/>
                </a:lnTo>
                <a:lnTo>
                  <a:pt x="278790" y="0"/>
                </a:lnTo>
                <a:close/>
              </a:path>
              <a:path w="558165" h="279400">
                <a:moveTo>
                  <a:pt x="557593" y="139509"/>
                </a:moveTo>
                <a:lnTo>
                  <a:pt x="487921" y="139509"/>
                </a:lnTo>
                <a:lnTo>
                  <a:pt x="482384" y="166484"/>
                </a:lnTo>
                <a:lnTo>
                  <a:pt x="467321" y="188696"/>
                </a:lnTo>
                <a:lnTo>
                  <a:pt x="445135" y="203758"/>
                </a:lnTo>
                <a:lnTo>
                  <a:pt x="418185" y="209308"/>
                </a:lnTo>
                <a:lnTo>
                  <a:pt x="391287" y="203758"/>
                </a:lnTo>
                <a:lnTo>
                  <a:pt x="369112" y="188696"/>
                </a:lnTo>
                <a:lnTo>
                  <a:pt x="354076" y="166484"/>
                </a:lnTo>
                <a:lnTo>
                  <a:pt x="348526" y="139509"/>
                </a:lnTo>
                <a:lnTo>
                  <a:pt x="278790" y="139509"/>
                </a:lnTo>
                <a:lnTo>
                  <a:pt x="285889" y="183642"/>
                </a:lnTo>
                <a:lnTo>
                  <a:pt x="305650" y="221945"/>
                </a:lnTo>
                <a:lnTo>
                  <a:pt x="335813" y="252120"/>
                </a:lnTo>
                <a:lnTo>
                  <a:pt x="374091" y="271907"/>
                </a:lnTo>
                <a:lnTo>
                  <a:pt x="418185" y="279006"/>
                </a:lnTo>
                <a:lnTo>
                  <a:pt x="462292" y="271907"/>
                </a:lnTo>
                <a:lnTo>
                  <a:pt x="500557" y="252120"/>
                </a:lnTo>
                <a:lnTo>
                  <a:pt x="530720" y="221945"/>
                </a:lnTo>
                <a:lnTo>
                  <a:pt x="550494" y="183642"/>
                </a:lnTo>
                <a:lnTo>
                  <a:pt x="557593" y="13950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106168" y="6359726"/>
            <a:ext cx="6985" cy="197485"/>
          </a:xfrm>
          <a:custGeom>
            <a:avLst/>
            <a:gdLst/>
            <a:ahLst/>
            <a:cxnLst/>
            <a:rect l="l" t="t" r="r" b="b"/>
            <a:pathLst>
              <a:path w="6985" h="197484">
                <a:moveTo>
                  <a:pt x="6883" y="0"/>
                </a:moveTo>
                <a:lnTo>
                  <a:pt x="0" y="0"/>
                </a:lnTo>
                <a:lnTo>
                  <a:pt x="0" y="196961"/>
                </a:lnTo>
                <a:lnTo>
                  <a:pt x="6883" y="196961"/>
                </a:lnTo>
                <a:lnTo>
                  <a:pt x="6883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213" y="732535"/>
            <a:ext cx="36791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dirty="0" spc="-15"/>
              <a:t> </a:t>
            </a:r>
            <a:r>
              <a:rPr dirty="0"/>
              <a:t>IS</a:t>
            </a:r>
            <a:r>
              <a:rPr dirty="0" spc="-5"/>
              <a:t> </a:t>
            </a:r>
            <a:r>
              <a:rPr dirty="0" spc="-20"/>
              <a:t>REST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73137" y="1857755"/>
            <a:ext cx="8956040" cy="78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Set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of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guiding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principles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that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an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Web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API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should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adhere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to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an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REST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 spc="-25">
                <a:latin typeface="AU Passata"/>
                <a:cs typeface="AU Passata"/>
              </a:rPr>
              <a:t>API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Architectural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style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(like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3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layer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model)</a:t>
            </a:r>
            <a:endParaRPr sz="20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7341" y="6017032"/>
            <a:ext cx="536896" cy="53847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89439" y="1663087"/>
            <a:ext cx="648335" cy="48260"/>
          </a:xfrm>
          <a:custGeom>
            <a:avLst/>
            <a:gdLst/>
            <a:ahLst/>
            <a:cxnLst/>
            <a:rect l="l" t="t" r="r" b="b"/>
            <a:pathLst>
              <a:path w="648335" h="48260">
                <a:moveTo>
                  <a:pt x="647831" y="0"/>
                </a:moveTo>
                <a:lnTo>
                  <a:pt x="0" y="0"/>
                </a:lnTo>
                <a:lnTo>
                  <a:pt x="0" y="47999"/>
                </a:lnTo>
                <a:lnTo>
                  <a:pt x="647831" y="47999"/>
                </a:lnTo>
                <a:lnTo>
                  <a:pt x="647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3441" y="6276860"/>
            <a:ext cx="558165" cy="279400"/>
          </a:xfrm>
          <a:custGeom>
            <a:avLst/>
            <a:gdLst/>
            <a:ahLst/>
            <a:cxnLst/>
            <a:rect l="l" t="t" r="r" b="b"/>
            <a:pathLst>
              <a:path w="558165" h="279400">
                <a:moveTo>
                  <a:pt x="278790" y="0"/>
                </a:moveTo>
                <a:lnTo>
                  <a:pt x="0" y="279006"/>
                </a:lnTo>
                <a:lnTo>
                  <a:pt x="98272" y="279006"/>
                </a:lnTo>
                <a:lnTo>
                  <a:pt x="278790" y="99402"/>
                </a:lnTo>
                <a:lnTo>
                  <a:pt x="278790" y="0"/>
                </a:lnTo>
                <a:close/>
              </a:path>
              <a:path w="558165" h="279400">
                <a:moveTo>
                  <a:pt x="557593" y="139509"/>
                </a:moveTo>
                <a:lnTo>
                  <a:pt x="487921" y="139509"/>
                </a:lnTo>
                <a:lnTo>
                  <a:pt x="482384" y="166484"/>
                </a:lnTo>
                <a:lnTo>
                  <a:pt x="467321" y="188696"/>
                </a:lnTo>
                <a:lnTo>
                  <a:pt x="445135" y="203758"/>
                </a:lnTo>
                <a:lnTo>
                  <a:pt x="418185" y="209308"/>
                </a:lnTo>
                <a:lnTo>
                  <a:pt x="391287" y="203758"/>
                </a:lnTo>
                <a:lnTo>
                  <a:pt x="369112" y="188696"/>
                </a:lnTo>
                <a:lnTo>
                  <a:pt x="354076" y="166484"/>
                </a:lnTo>
                <a:lnTo>
                  <a:pt x="348526" y="139509"/>
                </a:lnTo>
                <a:lnTo>
                  <a:pt x="278790" y="139509"/>
                </a:lnTo>
                <a:lnTo>
                  <a:pt x="285889" y="183642"/>
                </a:lnTo>
                <a:lnTo>
                  <a:pt x="305650" y="221945"/>
                </a:lnTo>
                <a:lnTo>
                  <a:pt x="335813" y="252120"/>
                </a:lnTo>
                <a:lnTo>
                  <a:pt x="374091" y="271907"/>
                </a:lnTo>
                <a:lnTo>
                  <a:pt x="418185" y="279006"/>
                </a:lnTo>
                <a:lnTo>
                  <a:pt x="462292" y="271907"/>
                </a:lnTo>
                <a:lnTo>
                  <a:pt x="500557" y="252120"/>
                </a:lnTo>
                <a:lnTo>
                  <a:pt x="530720" y="221945"/>
                </a:lnTo>
                <a:lnTo>
                  <a:pt x="550494" y="183642"/>
                </a:lnTo>
                <a:lnTo>
                  <a:pt x="557593" y="13950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106168" y="6359726"/>
            <a:ext cx="6985" cy="197485"/>
          </a:xfrm>
          <a:custGeom>
            <a:avLst/>
            <a:gdLst/>
            <a:ahLst/>
            <a:cxnLst/>
            <a:rect l="l" t="t" r="r" b="b"/>
            <a:pathLst>
              <a:path w="6985" h="197484">
                <a:moveTo>
                  <a:pt x="6883" y="0"/>
                </a:moveTo>
                <a:lnTo>
                  <a:pt x="0" y="0"/>
                </a:lnTo>
                <a:lnTo>
                  <a:pt x="0" y="196961"/>
                </a:lnTo>
                <a:lnTo>
                  <a:pt x="6883" y="196961"/>
                </a:lnTo>
                <a:lnTo>
                  <a:pt x="6883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213" y="732535"/>
            <a:ext cx="552894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GUIDING</a:t>
            </a:r>
            <a:r>
              <a:rPr dirty="0" spc="-10"/>
              <a:t> PRINCIPLES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73137" y="1830468"/>
            <a:ext cx="6450965" cy="4164965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469265" algn="l"/>
              </a:tabLst>
            </a:pPr>
            <a:r>
              <a:rPr dirty="0" sz="1800">
                <a:latin typeface="AU Passata"/>
                <a:cs typeface="AU Passata"/>
              </a:rPr>
              <a:t>Uniform</a:t>
            </a:r>
            <a:r>
              <a:rPr dirty="0" sz="1800" spc="-20">
                <a:latin typeface="AU Passata"/>
                <a:cs typeface="AU Passata"/>
              </a:rPr>
              <a:t> </a:t>
            </a:r>
            <a:r>
              <a:rPr dirty="0" sz="1800" spc="-10">
                <a:latin typeface="AU Passata"/>
                <a:cs typeface="AU Passata"/>
              </a:rPr>
              <a:t>interface</a:t>
            </a:r>
            <a:endParaRPr sz="1800">
              <a:latin typeface="AU Passata"/>
              <a:cs typeface="AU Passata"/>
            </a:endParaRPr>
          </a:p>
          <a:p>
            <a:pPr lvl="1" marL="901065" indent="-45720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901065" algn="l"/>
              </a:tabLst>
            </a:pPr>
            <a:r>
              <a:rPr dirty="0" sz="1400">
                <a:latin typeface="AU Passata"/>
                <a:cs typeface="AU Passata"/>
              </a:rPr>
              <a:t>Resource</a:t>
            </a:r>
            <a:r>
              <a:rPr dirty="0" sz="1400" spc="-40">
                <a:latin typeface="AU Passata"/>
                <a:cs typeface="AU Passata"/>
              </a:rPr>
              <a:t> </a:t>
            </a:r>
            <a:r>
              <a:rPr dirty="0" sz="1400" spc="-10">
                <a:latin typeface="AU Passata"/>
                <a:cs typeface="AU Passata"/>
              </a:rPr>
              <a:t>identification</a:t>
            </a:r>
            <a:endParaRPr sz="1400">
              <a:latin typeface="AU Passata"/>
              <a:cs typeface="AU Passata"/>
            </a:endParaRPr>
          </a:p>
          <a:p>
            <a:pPr lvl="1" marL="901065" indent="-4572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901065" algn="l"/>
              </a:tabLst>
            </a:pPr>
            <a:r>
              <a:rPr dirty="0" sz="1400">
                <a:latin typeface="AU Passata"/>
                <a:cs typeface="AU Passata"/>
              </a:rPr>
              <a:t>Initial</a:t>
            </a:r>
            <a:r>
              <a:rPr dirty="0" sz="1400" spc="-10">
                <a:latin typeface="AU Passata"/>
                <a:cs typeface="AU Passata"/>
              </a:rPr>
              <a:t> </a:t>
            </a:r>
            <a:r>
              <a:rPr dirty="0" sz="1400" spc="-25">
                <a:latin typeface="AU Passata"/>
                <a:cs typeface="AU Passata"/>
              </a:rPr>
              <a:t>URL</a:t>
            </a:r>
            <a:endParaRPr sz="1400">
              <a:latin typeface="AU Passata"/>
              <a:cs typeface="AU Passata"/>
            </a:endParaRPr>
          </a:p>
          <a:p>
            <a:pPr marL="469265" indent="-456565">
              <a:lnSpc>
                <a:spcPct val="100000"/>
              </a:lnSpc>
              <a:spcBef>
                <a:spcPts val="509"/>
              </a:spcBef>
              <a:buAutoNum type="arabicPeriod"/>
              <a:tabLst>
                <a:tab pos="469265" algn="l"/>
              </a:tabLst>
            </a:pPr>
            <a:r>
              <a:rPr dirty="0" sz="1800" spc="-10">
                <a:latin typeface="AU Passata"/>
                <a:cs typeface="AU Passata"/>
              </a:rPr>
              <a:t>Client-server</a:t>
            </a:r>
            <a:endParaRPr sz="1800">
              <a:latin typeface="AU Passata"/>
              <a:cs typeface="AU Passata"/>
            </a:endParaRPr>
          </a:p>
          <a:p>
            <a:pPr lvl="1" marL="901065" indent="-45720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901065" algn="l"/>
              </a:tabLst>
            </a:pPr>
            <a:r>
              <a:rPr dirty="0" sz="1400">
                <a:latin typeface="AU Passata"/>
                <a:cs typeface="AU Passata"/>
              </a:rPr>
              <a:t>Separation of</a:t>
            </a:r>
            <a:r>
              <a:rPr dirty="0" sz="1400" spc="15">
                <a:latin typeface="AU Passata"/>
                <a:cs typeface="AU Passata"/>
              </a:rPr>
              <a:t> </a:t>
            </a:r>
            <a:r>
              <a:rPr dirty="0" sz="1400" spc="-10">
                <a:latin typeface="AU Passata"/>
                <a:cs typeface="AU Passata"/>
              </a:rPr>
              <a:t>concern</a:t>
            </a:r>
            <a:endParaRPr sz="1400">
              <a:latin typeface="AU Passata"/>
              <a:cs typeface="AU Passata"/>
            </a:endParaRPr>
          </a:p>
          <a:p>
            <a:pPr marL="469265" indent="-456565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469265" algn="l"/>
              </a:tabLst>
            </a:pPr>
            <a:r>
              <a:rPr dirty="0" sz="1800" spc="-10">
                <a:latin typeface="AU Passata"/>
                <a:cs typeface="AU Passata"/>
              </a:rPr>
              <a:t>Stateless</a:t>
            </a:r>
            <a:endParaRPr sz="1800">
              <a:latin typeface="AU Passata"/>
              <a:cs typeface="AU Passata"/>
            </a:endParaRPr>
          </a:p>
          <a:p>
            <a:pPr lvl="1" marL="901065" indent="-45720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901065" algn="l"/>
              </a:tabLst>
            </a:pPr>
            <a:r>
              <a:rPr dirty="0" sz="1400">
                <a:latin typeface="AU Passata"/>
                <a:cs typeface="AU Passata"/>
              </a:rPr>
              <a:t>The</a:t>
            </a:r>
            <a:r>
              <a:rPr dirty="0" sz="1400" spc="-30">
                <a:latin typeface="AU Passata"/>
                <a:cs typeface="AU Passata"/>
              </a:rPr>
              <a:t> </a:t>
            </a:r>
            <a:r>
              <a:rPr dirty="0" sz="1400">
                <a:latin typeface="AU Passata"/>
                <a:cs typeface="AU Passata"/>
              </a:rPr>
              <a:t>server</a:t>
            </a:r>
            <a:r>
              <a:rPr dirty="0" sz="1400" spc="-10">
                <a:latin typeface="AU Passata"/>
                <a:cs typeface="AU Passata"/>
              </a:rPr>
              <a:t> </a:t>
            </a:r>
            <a:r>
              <a:rPr dirty="0" sz="1400">
                <a:latin typeface="AU Passata"/>
                <a:cs typeface="AU Passata"/>
              </a:rPr>
              <a:t>doesn’t</a:t>
            </a:r>
            <a:r>
              <a:rPr dirty="0" sz="1400" spc="-5">
                <a:latin typeface="AU Passata"/>
                <a:cs typeface="AU Passata"/>
              </a:rPr>
              <a:t> </a:t>
            </a:r>
            <a:r>
              <a:rPr dirty="0" sz="1400">
                <a:latin typeface="AU Passata"/>
                <a:cs typeface="AU Passata"/>
              </a:rPr>
              <a:t>hold</a:t>
            </a:r>
            <a:r>
              <a:rPr dirty="0" sz="1400" spc="-5">
                <a:latin typeface="AU Passata"/>
                <a:cs typeface="AU Passata"/>
              </a:rPr>
              <a:t> </a:t>
            </a:r>
            <a:r>
              <a:rPr dirty="0" sz="1400">
                <a:latin typeface="AU Passata"/>
                <a:cs typeface="AU Passata"/>
              </a:rPr>
              <a:t>any</a:t>
            </a:r>
            <a:r>
              <a:rPr dirty="0" sz="1400" spc="-15">
                <a:latin typeface="AU Passata"/>
                <a:cs typeface="AU Passata"/>
              </a:rPr>
              <a:t> </a:t>
            </a:r>
            <a:r>
              <a:rPr dirty="0" sz="1400" spc="-10">
                <a:latin typeface="AU Passata"/>
                <a:cs typeface="AU Passata"/>
              </a:rPr>
              <a:t>state</a:t>
            </a:r>
            <a:endParaRPr sz="1400">
              <a:latin typeface="AU Passata"/>
              <a:cs typeface="AU Passata"/>
            </a:endParaRPr>
          </a:p>
          <a:p>
            <a:pPr marL="469265" indent="-456565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469265" algn="l"/>
              </a:tabLst>
            </a:pPr>
            <a:r>
              <a:rPr dirty="0" sz="1800" spc="-10">
                <a:latin typeface="AU Passata"/>
                <a:cs typeface="AU Passata"/>
              </a:rPr>
              <a:t>Cacheable</a:t>
            </a:r>
            <a:endParaRPr sz="1800">
              <a:latin typeface="AU Passata"/>
              <a:cs typeface="AU Passata"/>
            </a:endParaRPr>
          </a:p>
          <a:p>
            <a:pPr lvl="1" marL="901065" indent="-45720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901065" algn="l"/>
              </a:tabLst>
            </a:pPr>
            <a:r>
              <a:rPr dirty="0" sz="1400">
                <a:latin typeface="AU Passata"/>
                <a:cs typeface="AU Passata"/>
              </a:rPr>
              <a:t>The</a:t>
            </a:r>
            <a:r>
              <a:rPr dirty="0" sz="1400" spc="-15">
                <a:latin typeface="AU Passata"/>
                <a:cs typeface="AU Passata"/>
              </a:rPr>
              <a:t> </a:t>
            </a:r>
            <a:r>
              <a:rPr dirty="0" sz="1400">
                <a:latin typeface="AU Passata"/>
                <a:cs typeface="AU Passata"/>
              </a:rPr>
              <a:t>client can</a:t>
            </a:r>
            <a:r>
              <a:rPr dirty="0" sz="1400" spc="-15">
                <a:latin typeface="AU Passata"/>
                <a:cs typeface="AU Passata"/>
              </a:rPr>
              <a:t> </a:t>
            </a:r>
            <a:r>
              <a:rPr dirty="0" sz="1400">
                <a:latin typeface="AU Passata"/>
                <a:cs typeface="AU Passata"/>
              </a:rPr>
              <a:t>save</a:t>
            </a:r>
            <a:r>
              <a:rPr dirty="0" sz="1400" spc="-10">
                <a:latin typeface="AU Passata"/>
                <a:cs typeface="AU Passata"/>
              </a:rPr>
              <a:t> </a:t>
            </a:r>
            <a:r>
              <a:rPr dirty="0" sz="1400">
                <a:latin typeface="AU Passata"/>
                <a:cs typeface="AU Passata"/>
              </a:rPr>
              <a:t>the</a:t>
            </a:r>
            <a:r>
              <a:rPr dirty="0" sz="1400" spc="-10">
                <a:latin typeface="AU Passata"/>
                <a:cs typeface="AU Passata"/>
              </a:rPr>
              <a:t> response</a:t>
            </a:r>
            <a:endParaRPr sz="1400">
              <a:latin typeface="AU Passata"/>
              <a:cs typeface="AU Passata"/>
            </a:endParaRPr>
          </a:p>
          <a:p>
            <a:pPr marL="469265" indent="-456565">
              <a:lnSpc>
                <a:spcPct val="100000"/>
              </a:lnSpc>
              <a:spcBef>
                <a:spcPts val="509"/>
              </a:spcBef>
              <a:buAutoNum type="arabicPeriod"/>
              <a:tabLst>
                <a:tab pos="469265" algn="l"/>
              </a:tabLst>
            </a:pPr>
            <a:r>
              <a:rPr dirty="0" sz="1800">
                <a:latin typeface="AU Passata"/>
                <a:cs typeface="AU Passata"/>
              </a:rPr>
              <a:t>Layered</a:t>
            </a:r>
            <a:r>
              <a:rPr dirty="0" sz="1800" spc="5">
                <a:latin typeface="AU Passata"/>
                <a:cs typeface="AU Passata"/>
              </a:rPr>
              <a:t> </a:t>
            </a:r>
            <a:r>
              <a:rPr dirty="0" sz="1800" spc="-10">
                <a:latin typeface="AU Passata"/>
                <a:cs typeface="AU Passata"/>
              </a:rPr>
              <a:t>System</a:t>
            </a:r>
            <a:endParaRPr sz="1800">
              <a:latin typeface="AU Passata"/>
              <a:cs typeface="AU Passata"/>
            </a:endParaRPr>
          </a:p>
          <a:p>
            <a:pPr lvl="1" marL="901065" indent="-45720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901065" algn="l"/>
              </a:tabLst>
            </a:pPr>
            <a:r>
              <a:rPr dirty="0" sz="1400">
                <a:latin typeface="AU Passata"/>
                <a:cs typeface="AU Passata"/>
              </a:rPr>
              <a:t>Only</a:t>
            </a:r>
            <a:r>
              <a:rPr dirty="0" sz="1400" spc="-25">
                <a:latin typeface="AU Passata"/>
                <a:cs typeface="AU Passata"/>
              </a:rPr>
              <a:t> </a:t>
            </a:r>
            <a:r>
              <a:rPr dirty="0" sz="1400">
                <a:latin typeface="AU Passata"/>
                <a:cs typeface="AU Passata"/>
              </a:rPr>
              <a:t>depended</a:t>
            </a:r>
            <a:r>
              <a:rPr dirty="0" sz="1400" spc="-5">
                <a:latin typeface="AU Passata"/>
                <a:cs typeface="AU Passata"/>
              </a:rPr>
              <a:t> </a:t>
            </a:r>
            <a:r>
              <a:rPr dirty="0" sz="1400">
                <a:latin typeface="AU Passata"/>
                <a:cs typeface="AU Passata"/>
              </a:rPr>
              <a:t>on</a:t>
            </a:r>
            <a:r>
              <a:rPr dirty="0" sz="1400" spc="-10">
                <a:latin typeface="AU Passata"/>
                <a:cs typeface="AU Passata"/>
              </a:rPr>
              <a:t> </a:t>
            </a:r>
            <a:r>
              <a:rPr dirty="0" sz="1400">
                <a:latin typeface="AU Passata"/>
                <a:cs typeface="AU Passata"/>
              </a:rPr>
              <a:t>the</a:t>
            </a:r>
            <a:r>
              <a:rPr dirty="0" sz="1400" spc="-10">
                <a:latin typeface="AU Passata"/>
                <a:cs typeface="AU Passata"/>
              </a:rPr>
              <a:t> </a:t>
            </a:r>
            <a:r>
              <a:rPr dirty="0" sz="1400">
                <a:latin typeface="AU Passata"/>
                <a:cs typeface="AU Passata"/>
              </a:rPr>
              <a:t>next</a:t>
            </a:r>
            <a:r>
              <a:rPr dirty="0" sz="1400" spc="-5">
                <a:latin typeface="AU Passata"/>
                <a:cs typeface="AU Passata"/>
              </a:rPr>
              <a:t> </a:t>
            </a:r>
            <a:r>
              <a:rPr dirty="0" sz="1400">
                <a:latin typeface="AU Passata"/>
                <a:cs typeface="AU Passata"/>
              </a:rPr>
              <a:t>immediate</a:t>
            </a:r>
            <a:r>
              <a:rPr dirty="0" sz="1400" spc="-10">
                <a:latin typeface="AU Passata"/>
                <a:cs typeface="AU Passata"/>
              </a:rPr>
              <a:t> </a:t>
            </a:r>
            <a:r>
              <a:rPr dirty="0" sz="1400" spc="-20">
                <a:latin typeface="AU Passata"/>
                <a:cs typeface="AU Passata"/>
              </a:rPr>
              <a:t>layer</a:t>
            </a:r>
            <a:endParaRPr sz="1400">
              <a:latin typeface="AU Passata"/>
              <a:cs typeface="AU Passata"/>
            </a:endParaRPr>
          </a:p>
          <a:p>
            <a:pPr marL="469265" indent="-456565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469265" algn="l"/>
              </a:tabLst>
            </a:pPr>
            <a:r>
              <a:rPr dirty="0" sz="1800">
                <a:latin typeface="AU Passata"/>
                <a:cs typeface="AU Passata"/>
              </a:rPr>
              <a:t>Code on Demand</a:t>
            </a:r>
            <a:r>
              <a:rPr dirty="0" sz="1800" spc="5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(optional</a:t>
            </a:r>
            <a:r>
              <a:rPr dirty="0" sz="1800" spc="-5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and</a:t>
            </a:r>
            <a:r>
              <a:rPr dirty="0" sz="1800" spc="5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not</a:t>
            </a:r>
            <a:r>
              <a:rPr dirty="0" sz="1800" spc="10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often</a:t>
            </a:r>
            <a:r>
              <a:rPr dirty="0" sz="1800" spc="-5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used</a:t>
            </a:r>
            <a:r>
              <a:rPr dirty="0" sz="1800" spc="5">
                <a:latin typeface="AU Passata"/>
                <a:cs typeface="AU Passata"/>
              </a:rPr>
              <a:t> </a:t>
            </a:r>
            <a:r>
              <a:rPr dirty="0" sz="1800">
                <a:latin typeface="AU Passata"/>
                <a:cs typeface="AU Passata"/>
              </a:rPr>
              <a:t>in </a:t>
            </a:r>
            <a:r>
              <a:rPr dirty="0" sz="1800" spc="-10">
                <a:latin typeface="AU Passata"/>
                <a:cs typeface="AU Passata"/>
              </a:rPr>
              <a:t>practice)</a:t>
            </a:r>
            <a:endParaRPr sz="1800">
              <a:latin typeface="AU Passata"/>
              <a:cs typeface="AU Passata"/>
            </a:endParaRPr>
          </a:p>
          <a:p>
            <a:pPr lvl="1" marL="901065" indent="-45720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901065" algn="l"/>
              </a:tabLst>
            </a:pPr>
            <a:r>
              <a:rPr dirty="0" sz="1400">
                <a:latin typeface="AU Passata"/>
                <a:cs typeface="AU Passata"/>
              </a:rPr>
              <a:t>Possibility</a:t>
            </a:r>
            <a:r>
              <a:rPr dirty="0" sz="1400" spc="-20">
                <a:latin typeface="AU Passata"/>
                <a:cs typeface="AU Passata"/>
              </a:rPr>
              <a:t> </a:t>
            </a:r>
            <a:r>
              <a:rPr dirty="0" sz="1400">
                <a:latin typeface="AU Passata"/>
                <a:cs typeface="AU Passata"/>
              </a:rPr>
              <a:t>to</a:t>
            </a:r>
            <a:r>
              <a:rPr dirty="0" sz="1400" spc="-15">
                <a:latin typeface="AU Passata"/>
                <a:cs typeface="AU Passata"/>
              </a:rPr>
              <a:t> </a:t>
            </a:r>
            <a:r>
              <a:rPr dirty="0" sz="1400">
                <a:latin typeface="AU Passata"/>
                <a:cs typeface="AU Passata"/>
              </a:rPr>
              <a:t>extend</a:t>
            </a:r>
            <a:r>
              <a:rPr dirty="0" sz="1400" spc="-5">
                <a:latin typeface="AU Passata"/>
                <a:cs typeface="AU Passata"/>
              </a:rPr>
              <a:t> </a:t>
            </a:r>
            <a:r>
              <a:rPr dirty="0" sz="1400" spc="-10">
                <a:latin typeface="AU Passata"/>
                <a:cs typeface="AU Passata"/>
              </a:rPr>
              <a:t>clients</a:t>
            </a:r>
            <a:endParaRPr sz="14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7341" y="6017032"/>
            <a:ext cx="536896" cy="53847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89439" y="1663087"/>
            <a:ext cx="648335" cy="48260"/>
          </a:xfrm>
          <a:custGeom>
            <a:avLst/>
            <a:gdLst/>
            <a:ahLst/>
            <a:cxnLst/>
            <a:rect l="l" t="t" r="r" b="b"/>
            <a:pathLst>
              <a:path w="648335" h="48260">
                <a:moveTo>
                  <a:pt x="647831" y="0"/>
                </a:moveTo>
                <a:lnTo>
                  <a:pt x="0" y="0"/>
                </a:lnTo>
                <a:lnTo>
                  <a:pt x="0" y="47999"/>
                </a:lnTo>
                <a:lnTo>
                  <a:pt x="647831" y="47999"/>
                </a:lnTo>
                <a:lnTo>
                  <a:pt x="647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3441" y="6276860"/>
            <a:ext cx="558165" cy="279400"/>
          </a:xfrm>
          <a:custGeom>
            <a:avLst/>
            <a:gdLst/>
            <a:ahLst/>
            <a:cxnLst/>
            <a:rect l="l" t="t" r="r" b="b"/>
            <a:pathLst>
              <a:path w="558165" h="279400">
                <a:moveTo>
                  <a:pt x="278790" y="0"/>
                </a:moveTo>
                <a:lnTo>
                  <a:pt x="0" y="279006"/>
                </a:lnTo>
                <a:lnTo>
                  <a:pt x="98272" y="279006"/>
                </a:lnTo>
                <a:lnTo>
                  <a:pt x="278790" y="99402"/>
                </a:lnTo>
                <a:lnTo>
                  <a:pt x="278790" y="0"/>
                </a:lnTo>
                <a:close/>
              </a:path>
              <a:path w="558165" h="279400">
                <a:moveTo>
                  <a:pt x="557593" y="139509"/>
                </a:moveTo>
                <a:lnTo>
                  <a:pt x="487921" y="139509"/>
                </a:lnTo>
                <a:lnTo>
                  <a:pt x="482384" y="166484"/>
                </a:lnTo>
                <a:lnTo>
                  <a:pt x="467321" y="188696"/>
                </a:lnTo>
                <a:lnTo>
                  <a:pt x="445135" y="203758"/>
                </a:lnTo>
                <a:lnTo>
                  <a:pt x="418185" y="209308"/>
                </a:lnTo>
                <a:lnTo>
                  <a:pt x="391287" y="203758"/>
                </a:lnTo>
                <a:lnTo>
                  <a:pt x="369112" y="188696"/>
                </a:lnTo>
                <a:lnTo>
                  <a:pt x="354076" y="166484"/>
                </a:lnTo>
                <a:lnTo>
                  <a:pt x="348526" y="139509"/>
                </a:lnTo>
                <a:lnTo>
                  <a:pt x="278790" y="139509"/>
                </a:lnTo>
                <a:lnTo>
                  <a:pt x="285889" y="183642"/>
                </a:lnTo>
                <a:lnTo>
                  <a:pt x="305650" y="221945"/>
                </a:lnTo>
                <a:lnTo>
                  <a:pt x="335813" y="252120"/>
                </a:lnTo>
                <a:lnTo>
                  <a:pt x="374091" y="271907"/>
                </a:lnTo>
                <a:lnTo>
                  <a:pt x="418185" y="279006"/>
                </a:lnTo>
                <a:lnTo>
                  <a:pt x="462292" y="271907"/>
                </a:lnTo>
                <a:lnTo>
                  <a:pt x="500557" y="252120"/>
                </a:lnTo>
                <a:lnTo>
                  <a:pt x="530720" y="221945"/>
                </a:lnTo>
                <a:lnTo>
                  <a:pt x="550494" y="183642"/>
                </a:lnTo>
                <a:lnTo>
                  <a:pt x="557593" y="13950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106168" y="6359726"/>
            <a:ext cx="6985" cy="197485"/>
          </a:xfrm>
          <a:custGeom>
            <a:avLst/>
            <a:gdLst/>
            <a:ahLst/>
            <a:cxnLst/>
            <a:rect l="l" t="t" r="r" b="b"/>
            <a:pathLst>
              <a:path w="6985" h="197484">
                <a:moveTo>
                  <a:pt x="6883" y="0"/>
                </a:moveTo>
                <a:lnTo>
                  <a:pt x="0" y="0"/>
                </a:lnTo>
                <a:lnTo>
                  <a:pt x="0" y="196961"/>
                </a:lnTo>
                <a:lnTo>
                  <a:pt x="6883" y="196961"/>
                </a:lnTo>
                <a:lnTo>
                  <a:pt x="6883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213" y="732535"/>
            <a:ext cx="261810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SECURITY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73137" y="1857755"/>
            <a:ext cx="8744585" cy="19183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 spc="-10">
                <a:latin typeface="AU Passata"/>
                <a:cs typeface="AU Passata"/>
              </a:rPr>
              <a:t>HTTPS</a:t>
            </a:r>
            <a:endParaRPr sz="20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>
                <a:latin typeface="AU Passata"/>
                <a:cs typeface="AU Passata"/>
              </a:rPr>
              <a:t>Always</a:t>
            </a:r>
            <a:r>
              <a:rPr dirty="0" sz="2000" spc="-3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use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HTTPs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when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creating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Web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API</a:t>
            </a:r>
            <a:r>
              <a:rPr dirty="0" sz="2000" spc="-1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(And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web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pages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in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general)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API</a:t>
            </a:r>
            <a:r>
              <a:rPr dirty="0" sz="2000" spc="5">
                <a:latin typeface="AU Passata"/>
                <a:cs typeface="AU Passata"/>
              </a:rPr>
              <a:t> </a:t>
            </a:r>
            <a:r>
              <a:rPr dirty="0" sz="2000" spc="-20">
                <a:latin typeface="AU Passata"/>
                <a:cs typeface="AU Passata"/>
              </a:rPr>
              <a:t>keys</a:t>
            </a:r>
            <a:endParaRPr sz="2000">
              <a:latin typeface="AU Passata"/>
              <a:cs typeface="AU Passata"/>
            </a:endParaRPr>
          </a:p>
          <a:p>
            <a:pPr lvl="1" marL="78676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86765" algn="l"/>
              </a:tabLst>
            </a:pPr>
            <a:r>
              <a:rPr dirty="0" sz="2000">
                <a:latin typeface="AU Passata"/>
                <a:cs typeface="AU Passata"/>
              </a:rPr>
              <a:t>Hide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this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 spc="-25">
                <a:latin typeface="AU Passata"/>
                <a:cs typeface="AU Passata"/>
              </a:rPr>
              <a:t>key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 spc="-20">
                <a:latin typeface="AU Passata"/>
                <a:cs typeface="AU Passata"/>
              </a:rPr>
              <a:t>OAUTH</a:t>
            </a:r>
            <a:endParaRPr sz="20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FFFFFF"/>
                </a:solidFill>
              </a:rPr>
              <a:t>BUILDING</a:t>
            </a:r>
            <a:r>
              <a:rPr dirty="0" sz="6000" spc="-15">
                <a:solidFill>
                  <a:srgbClr val="FFFFFF"/>
                </a:solidFill>
              </a:rPr>
              <a:t> </a:t>
            </a:r>
            <a:r>
              <a:rPr dirty="0" sz="6000" spc="-20">
                <a:solidFill>
                  <a:srgbClr val="FFFFFF"/>
                </a:solidFill>
              </a:rPr>
              <a:t>REST</a:t>
            </a:r>
            <a:endParaRPr sz="60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3137" y="3676904"/>
            <a:ext cx="256921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FFFFFF"/>
                </a:solidFill>
                <a:latin typeface="AU Passata"/>
                <a:cs typeface="AU Passata"/>
              </a:rPr>
              <a:t>ASP.Net</a:t>
            </a:r>
            <a:r>
              <a:rPr dirty="0" sz="2700" spc="-10">
                <a:solidFill>
                  <a:srgbClr val="FFFFFF"/>
                </a:solidFill>
                <a:latin typeface="AU Passata"/>
                <a:cs typeface="AU Passata"/>
              </a:rPr>
              <a:t> WebAPI</a:t>
            </a:r>
            <a:endParaRPr sz="27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7341" y="6017032"/>
            <a:ext cx="536896" cy="53847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89439" y="1663087"/>
            <a:ext cx="648335" cy="48260"/>
          </a:xfrm>
          <a:custGeom>
            <a:avLst/>
            <a:gdLst/>
            <a:ahLst/>
            <a:cxnLst/>
            <a:rect l="l" t="t" r="r" b="b"/>
            <a:pathLst>
              <a:path w="648335" h="48260">
                <a:moveTo>
                  <a:pt x="647831" y="0"/>
                </a:moveTo>
                <a:lnTo>
                  <a:pt x="0" y="0"/>
                </a:lnTo>
                <a:lnTo>
                  <a:pt x="0" y="47999"/>
                </a:lnTo>
                <a:lnTo>
                  <a:pt x="647831" y="47999"/>
                </a:lnTo>
                <a:lnTo>
                  <a:pt x="647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3441" y="6276860"/>
            <a:ext cx="558165" cy="279400"/>
          </a:xfrm>
          <a:custGeom>
            <a:avLst/>
            <a:gdLst/>
            <a:ahLst/>
            <a:cxnLst/>
            <a:rect l="l" t="t" r="r" b="b"/>
            <a:pathLst>
              <a:path w="558165" h="279400">
                <a:moveTo>
                  <a:pt x="278790" y="0"/>
                </a:moveTo>
                <a:lnTo>
                  <a:pt x="0" y="279006"/>
                </a:lnTo>
                <a:lnTo>
                  <a:pt x="98272" y="279006"/>
                </a:lnTo>
                <a:lnTo>
                  <a:pt x="278790" y="99402"/>
                </a:lnTo>
                <a:lnTo>
                  <a:pt x="278790" y="0"/>
                </a:lnTo>
                <a:close/>
              </a:path>
              <a:path w="558165" h="279400">
                <a:moveTo>
                  <a:pt x="557593" y="139509"/>
                </a:moveTo>
                <a:lnTo>
                  <a:pt x="487921" y="139509"/>
                </a:lnTo>
                <a:lnTo>
                  <a:pt x="482384" y="166484"/>
                </a:lnTo>
                <a:lnTo>
                  <a:pt x="467321" y="188696"/>
                </a:lnTo>
                <a:lnTo>
                  <a:pt x="445135" y="203758"/>
                </a:lnTo>
                <a:lnTo>
                  <a:pt x="418185" y="209308"/>
                </a:lnTo>
                <a:lnTo>
                  <a:pt x="391287" y="203758"/>
                </a:lnTo>
                <a:lnTo>
                  <a:pt x="369112" y="188696"/>
                </a:lnTo>
                <a:lnTo>
                  <a:pt x="354076" y="166484"/>
                </a:lnTo>
                <a:lnTo>
                  <a:pt x="348526" y="139509"/>
                </a:lnTo>
                <a:lnTo>
                  <a:pt x="278790" y="139509"/>
                </a:lnTo>
                <a:lnTo>
                  <a:pt x="285889" y="183642"/>
                </a:lnTo>
                <a:lnTo>
                  <a:pt x="305650" y="221945"/>
                </a:lnTo>
                <a:lnTo>
                  <a:pt x="335813" y="252120"/>
                </a:lnTo>
                <a:lnTo>
                  <a:pt x="374091" y="271907"/>
                </a:lnTo>
                <a:lnTo>
                  <a:pt x="418185" y="279006"/>
                </a:lnTo>
                <a:lnTo>
                  <a:pt x="462292" y="271907"/>
                </a:lnTo>
                <a:lnTo>
                  <a:pt x="500557" y="252120"/>
                </a:lnTo>
                <a:lnTo>
                  <a:pt x="530720" y="221945"/>
                </a:lnTo>
                <a:lnTo>
                  <a:pt x="550494" y="183642"/>
                </a:lnTo>
                <a:lnTo>
                  <a:pt x="557593" y="13950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106168" y="6359726"/>
            <a:ext cx="6985" cy="197485"/>
          </a:xfrm>
          <a:custGeom>
            <a:avLst/>
            <a:gdLst/>
            <a:ahLst/>
            <a:cxnLst/>
            <a:rect l="l" t="t" r="r" b="b"/>
            <a:pathLst>
              <a:path w="6985" h="197484">
                <a:moveTo>
                  <a:pt x="6883" y="0"/>
                </a:moveTo>
                <a:lnTo>
                  <a:pt x="0" y="0"/>
                </a:lnTo>
                <a:lnTo>
                  <a:pt x="0" y="196961"/>
                </a:lnTo>
                <a:lnTo>
                  <a:pt x="6883" y="196961"/>
                </a:lnTo>
                <a:lnTo>
                  <a:pt x="6883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213" y="732535"/>
            <a:ext cx="543433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DESIGNING</a:t>
            </a:r>
            <a:r>
              <a:rPr dirty="0" spc="-10"/>
              <a:t> </a:t>
            </a:r>
            <a:r>
              <a:rPr dirty="0"/>
              <a:t>REST</a:t>
            </a:r>
            <a:r>
              <a:rPr dirty="0" spc="-10"/>
              <a:t> </a:t>
            </a:r>
            <a:r>
              <a:rPr dirty="0" spc="-25"/>
              <a:t>API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73137" y="1857755"/>
            <a:ext cx="3555365" cy="1549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265" algn="l"/>
              </a:tabLst>
            </a:pPr>
            <a:r>
              <a:rPr dirty="0" sz="2000">
                <a:latin typeface="AU Passata"/>
                <a:cs typeface="AU Passata"/>
              </a:rPr>
              <a:t>Identify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resources</a:t>
            </a:r>
            <a:endParaRPr sz="2000">
              <a:latin typeface="AU Passata"/>
              <a:cs typeface="AU Passata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</a:tabLst>
            </a:pPr>
            <a:r>
              <a:rPr dirty="0" sz="2000">
                <a:latin typeface="AU Passata"/>
                <a:cs typeface="AU Passata"/>
              </a:rPr>
              <a:t>Create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 spc="-25">
                <a:latin typeface="AU Passata"/>
                <a:cs typeface="AU Passata"/>
              </a:rPr>
              <a:t>URI</a:t>
            </a:r>
            <a:endParaRPr sz="2000">
              <a:latin typeface="AU Passata"/>
              <a:cs typeface="AU Passata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</a:tabLst>
            </a:pPr>
            <a:r>
              <a:rPr dirty="0" sz="2000">
                <a:latin typeface="AU Passata"/>
                <a:cs typeface="AU Passata"/>
              </a:rPr>
              <a:t>Determining</a:t>
            </a:r>
            <a:r>
              <a:rPr dirty="0" sz="2000" spc="-5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representation</a:t>
            </a:r>
            <a:endParaRPr sz="2000">
              <a:latin typeface="AU Passata"/>
              <a:cs typeface="AU Passata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</a:tabLst>
            </a:pPr>
            <a:r>
              <a:rPr dirty="0" sz="2000">
                <a:latin typeface="AU Passata"/>
                <a:cs typeface="AU Passata"/>
              </a:rPr>
              <a:t>Assigning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HTTP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Verbs</a:t>
            </a:r>
            <a:endParaRPr sz="20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IDENTIFYING</a:t>
            </a:r>
            <a:r>
              <a:rPr dirty="0" spc="-25"/>
              <a:t> </a:t>
            </a:r>
            <a:r>
              <a:rPr dirty="0" spc="-10"/>
              <a:t>RESOURCES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12700" marR="1144270">
              <a:lnSpc>
                <a:spcPts val="980"/>
              </a:lnSpc>
              <a:spcBef>
                <a:spcPts val="245"/>
              </a:spcBef>
            </a:pPr>
            <a:r>
              <a:rPr dirty="0" spc="-10"/>
              <a:t>AARHUS UNIVERSITY</a:t>
            </a:r>
          </a:p>
          <a:p>
            <a:pPr marL="12700" marR="5080">
              <a:lnSpc>
                <a:spcPts val="700"/>
              </a:lnSpc>
              <a:spcBef>
                <a:spcPts val="15"/>
              </a:spcBef>
            </a:pPr>
            <a:r>
              <a:rPr dirty="0" sz="600" spc="20">
                <a:latin typeface="AU Passata Light"/>
                <a:cs typeface="AU Passata Light"/>
              </a:rPr>
              <a:t>DEPARTMENT</a:t>
            </a:r>
            <a:r>
              <a:rPr dirty="0" sz="600" spc="12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OF</a:t>
            </a:r>
            <a:r>
              <a:rPr dirty="0" sz="600" spc="135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ELECTRICAL</a:t>
            </a:r>
            <a:r>
              <a:rPr dirty="0" sz="600" spc="140">
                <a:latin typeface="AU Passata Light"/>
                <a:cs typeface="AU Passata Light"/>
              </a:rPr>
              <a:t> </a:t>
            </a:r>
            <a:r>
              <a:rPr dirty="0" sz="600" spc="20">
                <a:latin typeface="AU Passata Light"/>
                <a:cs typeface="AU Passata Light"/>
              </a:rPr>
              <a:t>AND</a:t>
            </a:r>
            <a:r>
              <a:rPr dirty="0" sz="600" spc="145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COMPUTER</a:t>
            </a:r>
            <a:r>
              <a:rPr dirty="0" sz="600" spc="500">
                <a:latin typeface="AU Passata Light"/>
                <a:cs typeface="AU Passata Light"/>
              </a:rPr>
              <a:t> </a:t>
            </a:r>
            <a:r>
              <a:rPr dirty="0" sz="600" spc="-10">
                <a:latin typeface="AU Passata Light"/>
                <a:cs typeface="AU Passata Light"/>
              </a:rPr>
              <a:t>ENGINEERING</a:t>
            </a:r>
            <a:endParaRPr sz="600">
              <a:latin typeface="AU Passata Light"/>
              <a:cs typeface="AU Passata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43894" y="6320485"/>
            <a:ext cx="832485" cy="2616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0"/>
              </a:spcBef>
            </a:pPr>
            <a:r>
              <a:rPr dirty="0" sz="700" spc="-25">
                <a:solidFill>
                  <a:srgbClr val="FFFFFF"/>
                </a:solidFill>
                <a:latin typeface="AU Passata"/>
                <a:cs typeface="AU Passata"/>
              </a:rPr>
              <a:t>NVK</a:t>
            </a:r>
            <a:endParaRPr sz="700">
              <a:latin typeface="AU Passata"/>
              <a:cs typeface="AU Passata"/>
            </a:endParaRPr>
          </a:p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16</a:t>
            </a:r>
            <a:r>
              <a:rPr dirty="0" sz="700" spc="-30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>
                <a:solidFill>
                  <a:srgbClr val="FFFFFF"/>
                </a:solidFill>
                <a:latin typeface="AU Passata"/>
                <a:cs typeface="AU Passata"/>
              </a:rPr>
              <a:t>NOVEMBER</a:t>
            </a:r>
            <a:r>
              <a:rPr dirty="0" sz="700" spc="-15">
                <a:solidFill>
                  <a:srgbClr val="FFFFFF"/>
                </a:solidFill>
                <a:latin typeface="AU Passata"/>
                <a:cs typeface="AU Passat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AU Passata"/>
                <a:cs typeface="AU Passata"/>
              </a:rPr>
              <a:t>2022</a:t>
            </a:r>
            <a:endParaRPr sz="700">
              <a:latin typeface="AU Passata"/>
              <a:cs typeface="AU Passat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HENRIK</a:t>
            </a:r>
            <a:r>
              <a:rPr dirty="0" spc="-40"/>
              <a:t> </a:t>
            </a:r>
            <a:r>
              <a:rPr dirty="0"/>
              <a:t>BITSCH</a:t>
            </a:r>
            <a:r>
              <a:rPr dirty="0" spc="-35"/>
              <a:t> </a:t>
            </a:r>
            <a:r>
              <a:rPr dirty="0" spc="-20"/>
              <a:t>KIRK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pc="-10"/>
              <a:t>ASSOCIATE</a:t>
            </a:r>
            <a:r>
              <a:rPr dirty="0" spc="35"/>
              <a:t> </a:t>
            </a:r>
            <a:r>
              <a:rPr dirty="0" spc="-10"/>
              <a:t>PROFESSOR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3137" y="1272540"/>
            <a:ext cx="3454400" cy="19151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>
                <a:latin typeface="AU Passata"/>
                <a:cs typeface="AU Passata"/>
              </a:rPr>
              <a:t>Can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typically</a:t>
            </a:r>
            <a:r>
              <a:rPr dirty="0" sz="2000" spc="-1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be</a:t>
            </a:r>
            <a:r>
              <a:rPr dirty="0" sz="2000" spc="-1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found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 spc="-25">
                <a:latin typeface="AU Passata"/>
                <a:cs typeface="AU Passata"/>
              </a:rPr>
              <a:t>in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Class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Diagram</a:t>
            </a:r>
            <a:endParaRPr sz="200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Entity</a:t>
            </a:r>
            <a:r>
              <a:rPr dirty="0" sz="2000" spc="-4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Relationship</a:t>
            </a:r>
            <a:r>
              <a:rPr dirty="0" sz="2000" spc="-40">
                <a:latin typeface="AU Passata"/>
                <a:cs typeface="AU Passata"/>
              </a:rPr>
              <a:t> </a:t>
            </a:r>
            <a:r>
              <a:rPr dirty="0" sz="2000" spc="-10">
                <a:latin typeface="AU Passata"/>
                <a:cs typeface="AU Passata"/>
              </a:rPr>
              <a:t>Diagram</a:t>
            </a:r>
            <a:endParaRPr sz="2000">
              <a:latin typeface="AU Passata"/>
              <a:cs typeface="AU Passat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950">
              <a:latin typeface="AU Passata"/>
              <a:cs typeface="AU Passata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latin typeface="AU Passata"/>
                <a:cs typeface="AU Passata"/>
              </a:rPr>
              <a:t>Should</a:t>
            </a:r>
            <a:r>
              <a:rPr dirty="0" sz="2000" spc="-4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properly</a:t>
            </a:r>
            <a:r>
              <a:rPr dirty="0" sz="2000" spc="-20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have</a:t>
            </a:r>
            <a:r>
              <a:rPr dirty="0" sz="2000" spc="-25">
                <a:latin typeface="AU Passata"/>
                <a:cs typeface="AU Passata"/>
              </a:rPr>
              <a:t> </a:t>
            </a:r>
            <a:r>
              <a:rPr dirty="0" sz="2000">
                <a:latin typeface="AU Passata"/>
                <a:cs typeface="AU Passata"/>
              </a:rPr>
              <a:t>an</a:t>
            </a:r>
            <a:r>
              <a:rPr dirty="0" sz="2000" spc="-30">
                <a:latin typeface="AU Passata"/>
                <a:cs typeface="AU Passata"/>
              </a:rPr>
              <a:t> </a:t>
            </a:r>
            <a:r>
              <a:rPr dirty="0" sz="2000" spc="-25">
                <a:latin typeface="AU Passata"/>
                <a:cs typeface="AU Passata"/>
              </a:rPr>
              <a:t>ID</a:t>
            </a:r>
            <a:endParaRPr sz="2000">
              <a:latin typeface="AU Passata"/>
              <a:cs typeface="AU Pass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2023-11-21T09:06:12Z</dcterms:created>
  <dcterms:modified xsi:type="dcterms:W3CDTF">2023-11-21T09:06:12Z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2022-12-01T00:00:00Z</vt:filetime>
  </property>
  <property fmtid="{D5CDD505-2E9C-101B-9397-08002B2CF9AE}" pid="3" name="LastSaved">
    <vt:filetime>2023-11-21T00:00:00Z</vt:filetime>
  </property>
  <property fmtid="{D5CDD505-2E9C-101B-9397-08002B2CF9AE}" pid="4" name="Producer">
    <vt:lpwstr>macOS Version 12.6 (Build 21G115) Quartz PDFContext</vt:lpwstr>
  </property>
</Properties>
</file>