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312" r:id="rId4"/>
    <p:sldId id="314" r:id="rId5"/>
    <p:sldId id="317" r:id="rId6"/>
    <p:sldId id="340" r:id="rId7"/>
    <p:sldId id="315" r:id="rId8"/>
    <p:sldId id="316" r:id="rId9"/>
    <p:sldId id="318" r:id="rId10"/>
    <p:sldId id="320" r:id="rId11"/>
    <p:sldId id="319" r:id="rId12"/>
    <p:sldId id="370" r:id="rId13"/>
    <p:sldId id="321" r:id="rId14"/>
    <p:sldId id="349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5" r:id="rId29"/>
    <p:sldId id="366" r:id="rId30"/>
    <p:sldId id="306" r:id="rId31"/>
    <p:sldId id="367" r:id="rId32"/>
    <p:sldId id="368" r:id="rId33"/>
    <p:sldId id="369" r:id="rId34"/>
    <p:sldId id="371" r:id="rId35"/>
    <p:sldId id="259" r:id="rId36"/>
    <p:sldId id="257" r:id="rId3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76698" autoAdjust="0"/>
  </p:normalViewPr>
  <p:slideViewPr>
    <p:cSldViewPr snapToGrid="0" showGuides="1">
      <p:cViewPr varScale="1">
        <p:scale>
          <a:sx n="125" d="100"/>
          <a:sy n="125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02-10-2023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Sensor</a:t>
            </a:r>
            <a:r>
              <a:rPr lang="da-DK" baseline="0" dirty="0"/>
              <a:t> </a:t>
            </a:r>
            <a:r>
              <a:rPr lang="da-DK" baseline="0" dirty="0" err="1"/>
              <a:t>may</a:t>
            </a:r>
            <a:r>
              <a:rPr lang="da-DK" baseline="0" dirty="0"/>
              <a:t> </a:t>
            </a:r>
            <a:r>
              <a:rPr lang="da-DK" baseline="0" dirty="0" err="1"/>
              <a:t>reply</a:t>
            </a:r>
            <a:r>
              <a:rPr lang="da-DK" baseline="0" dirty="0"/>
              <a:t> with data </a:t>
            </a:r>
            <a:r>
              <a:rPr lang="da-DK" baseline="0" dirty="0" err="1"/>
              <a:t>formatted</a:t>
            </a:r>
            <a:r>
              <a:rPr lang="da-DK" baseline="0" dirty="0"/>
              <a:t> in a </a:t>
            </a:r>
            <a:r>
              <a:rPr lang="da-DK" baseline="0" dirty="0" err="1"/>
              <a:t>strange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, </a:t>
            </a:r>
            <a:r>
              <a:rPr lang="da-DK" baseline="0" dirty="0" err="1"/>
              <a:t>which</a:t>
            </a:r>
            <a:r>
              <a:rPr lang="da-DK" baseline="0" dirty="0"/>
              <a:t> </a:t>
            </a:r>
            <a:r>
              <a:rPr lang="da-DK" baseline="0" dirty="0" err="1"/>
              <a:t>shall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tranlated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7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assume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DataContainer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hold a single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820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assume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DataContainer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hold a single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0395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assume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DataContainer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hold a single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6200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Det lyder lige som noget vi har brug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41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6444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InvalidOperationException</a:t>
            </a:r>
            <a:r>
              <a:rPr lang="en-US" dirty="0"/>
              <a:t> means that Take() was called on a completed collection.</a:t>
            </a:r>
          </a:p>
          <a:p>
            <a:r>
              <a:rPr lang="en-US" dirty="0"/>
              <a:t>// Some other thread can call </a:t>
            </a:r>
            <a:r>
              <a:rPr lang="en-US" dirty="0" err="1"/>
              <a:t>CompleteAdding</a:t>
            </a:r>
            <a:r>
              <a:rPr lang="en-US" dirty="0"/>
              <a:t> after we pass the</a:t>
            </a:r>
          </a:p>
          <a:p>
            <a:r>
              <a:rPr lang="en-US" dirty="0"/>
              <a:t>// </a:t>
            </a:r>
            <a:r>
              <a:rPr lang="en-US" dirty="0" err="1"/>
              <a:t>IsCompleted</a:t>
            </a:r>
            <a:r>
              <a:rPr lang="en-US" dirty="0"/>
              <a:t> check but before we call Take. </a:t>
            </a:r>
          </a:p>
          <a:p>
            <a:r>
              <a:rPr lang="en-US" dirty="0"/>
              <a:t>// In this example, we can simply catch the exception since the </a:t>
            </a:r>
          </a:p>
          <a:p>
            <a:r>
              <a:rPr lang="en-US" dirty="0"/>
              <a:t>// loop will break on the next iteration.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2012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6198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5756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0271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look at the part with the Events.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79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9695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844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1072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179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4962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3542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But </a:t>
            </a:r>
            <a:r>
              <a:rPr lang="da-DK" dirty="0" err="1"/>
              <a:t>every</a:t>
            </a:r>
            <a:r>
              <a:rPr lang="da-DK" baseline="0" dirty="0"/>
              <a:t> </a:t>
            </a:r>
            <a:r>
              <a:rPr lang="da-DK" baseline="0" dirty="0" err="1"/>
              <a:t>responsibility</a:t>
            </a:r>
            <a:r>
              <a:rPr lang="da-DK" baseline="0" dirty="0"/>
              <a:t> is a </a:t>
            </a:r>
            <a:r>
              <a:rPr lang="da-DK" baseline="0" dirty="0" err="1"/>
              <a:t>reason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565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7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285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519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571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3714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33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blockingcollection-over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api/system.collections.concurrent.iproducerconsumercollection-1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how-to-add-and-take-item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matiptop.com/tpms/img/TPMS-warning-light.jpg" TargetMode="External"/><Relationship Id="rId2" Type="http://schemas.openxmlformats.org/officeDocument/2006/relationships/hyperlink" Target="https://i5.walmartimages.com/asr/5bf8c70c-c0f4-46c8-8de2-d14417c3dcdb_2.a974142a063bb1f235f672f9a68eeb10.jpe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jreviews.com/reviews-cta/bonus.png" TargetMode="External"/><Relationship Id="rId4" Type="http://schemas.openxmlformats.org/officeDocument/2006/relationships/hyperlink" Target="http://stockmedia.cc/computing_technology/slides/DSD_8790.jpg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/>
              <a:t>Thread </a:t>
            </a:r>
            <a:r>
              <a:rPr lang="da-DK" dirty="0" err="1"/>
              <a:t>synchronization</a:t>
            </a:r>
            <a:r>
              <a:rPr lang="da-DK" dirty="0"/>
              <a:t> pt. 2</a:t>
            </a:r>
          </a:p>
        </p:txBody>
      </p:sp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Monitor </a:t>
            </a:r>
            <a:r>
              <a:rPr lang="da-DK" dirty="0" err="1"/>
              <a:t>consumes</a:t>
            </a:r>
            <a:r>
              <a:rPr lang="da-DK" dirty="0"/>
              <a:t> </a:t>
            </a:r>
            <a:r>
              <a:rPr lang="da-DK" b="1" dirty="0"/>
              <a:t>data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the Reader provides.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This is a </a:t>
            </a:r>
            <a:r>
              <a:rPr lang="da-DK" dirty="0" err="1"/>
              <a:t>very</a:t>
            </a:r>
            <a:r>
              <a:rPr lang="da-DK" dirty="0"/>
              <a:t> common design: Producer – Consumer.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consumes</a:t>
            </a:r>
            <a:r>
              <a:rPr lang="da-DK" dirty="0"/>
              <a:t> </a:t>
            </a:r>
            <a:r>
              <a:rPr lang="da-DK" b="1" dirty="0"/>
              <a:t>data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the Provider provides.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Let’s</a:t>
            </a:r>
            <a:r>
              <a:rPr lang="da-DK" dirty="0"/>
              <a:t> put </a:t>
            </a:r>
            <a:r>
              <a:rPr lang="da-DK" dirty="0" err="1"/>
              <a:t>that</a:t>
            </a:r>
            <a:r>
              <a:rPr lang="da-DK" dirty="0"/>
              <a:t> data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, so the Consumer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have to </a:t>
            </a:r>
            <a:r>
              <a:rPr lang="da-DK" dirty="0" err="1"/>
              <a:t>know</a:t>
            </a:r>
            <a:r>
              <a:rPr lang="da-DK" dirty="0"/>
              <a:t> the Producer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DataContainer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Objects of the </a:t>
            </a:r>
            <a:r>
              <a:rPr lang="da-DK" dirty="0" err="1"/>
              <a:t>DataContainer</a:t>
            </a:r>
            <a:r>
              <a:rPr lang="da-DK" dirty="0"/>
              <a:t> class is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pass</a:t>
            </a:r>
            <a:r>
              <a:rPr lang="da-DK" dirty="0"/>
              <a:t> data from producer to </a:t>
            </a:r>
            <a:r>
              <a:rPr lang="da-DK" dirty="0" err="1"/>
              <a:t>consumer</a:t>
            </a:r>
            <a:r>
              <a:rPr lang="da-DK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value;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4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new data is </a:t>
            </a:r>
            <a:r>
              <a:rPr lang="da-DK" dirty="0" err="1"/>
              <a:t>available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Producer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the data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consumed</a:t>
            </a:r>
            <a:r>
              <a:rPr lang="da-DK" dirty="0"/>
              <a:t>, so it </a:t>
            </a:r>
            <a:r>
              <a:rPr lang="da-DK" dirty="0" err="1"/>
              <a:t>can</a:t>
            </a:r>
            <a:r>
              <a:rPr lang="da-DK" dirty="0"/>
              <a:t> provide a new </a:t>
            </a:r>
            <a:r>
              <a:rPr lang="da-DK" dirty="0" err="1"/>
              <a:t>value</a:t>
            </a:r>
            <a:r>
              <a:rPr lang="da-DK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Thread </a:t>
            </a:r>
            <a:r>
              <a:rPr lang="da-DK" dirty="0" err="1"/>
              <a:t>synchronization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8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to know </a:t>
            </a:r>
            <a:r>
              <a:rPr lang="da-DK" dirty="0" err="1"/>
              <a:t>when</a:t>
            </a:r>
            <a:r>
              <a:rPr lang="da-DK" dirty="0"/>
              <a:t> new data is </a:t>
            </a:r>
            <a:r>
              <a:rPr lang="da-DK" dirty="0" err="1"/>
              <a:t>available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Producer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to know, if the data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consumed</a:t>
            </a:r>
            <a:r>
              <a:rPr lang="da-DK" dirty="0"/>
              <a:t>, so it </a:t>
            </a:r>
            <a:r>
              <a:rPr lang="da-DK" dirty="0" err="1"/>
              <a:t>can</a:t>
            </a:r>
            <a:r>
              <a:rPr lang="da-DK" dirty="0"/>
              <a:t> provide a new </a:t>
            </a:r>
            <a:r>
              <a:rPr lang="da-DK" dirty="0" err="1"/>
              <a:t>value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signal this between threads with Events</a:t>
            </a:r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615291" y="3135086"/>
            <a:ext cx="903514" cy="239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2242457" y="2488144"/>
            <a:ext cx="1807030" cy="4027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dirty="0" err="1" smtClean="0">
                <a:latin typeface="Gill Sans MT" panose="020B0502020104020203" pitchFamily="34" charset="0"/>
              </a:rPr>
              <a:t>DataReadyEvent</a:t>
            </a:r>
            <a:endParaRPr lang="da-DK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9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new data is </a:t>
            </a:r>
            <a:r>
              <a:rPr lang="da-DK" dirty="0" err="1"/>
              <a:t>available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Producer </a:t>
            </a:r>
            <a:r>
              <a:rPr lang="da-DK" dirty="0" err="1"/>
              <a:t>would</a:t>
            </a:r>
            <a:r>
              <a:rPr lang="da-DK" dirty="0"/>
              <a:t> like to know, if the data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consumed</a:t>
            </a:r>
            <a:r>
              <a:rPr lang="da-DK" dirty="0"/>
              <a:t>, so it </a:t>
            </a:r>
            <a:r>
              <a:rPr lang="da-DK" dirty="0" err="1"/>
              <a:t>can</a:t>
            </a:r>
            <a:r>
              <a:rPr lang="da-DK" dirty="0"/>
              <a:t> provide a new </a:t>
            </a:r>
            <a:r>
              <a:rPr lang="da-DK" dirty="0" err="1"/>
              <a:t>value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can signal this between threads with Events</a:t>
            </a:r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2615291" y="3135086"/>
            <a:ext cx="903514" cy="239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2242457" y="2488144"/>
            <a:ext cx="2209800" cy="4027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dirty="0" err="1" smtClean="0">
                <a:latin typeface="Gill Sans MT" panose="020B0502020104020203" pitchFamily="34" charset="0"/>
              </a:rPr>
              <a:t>DataConsumedEvent</a:t>
            </a:r>
            <a:endParaRPr lang="da-DK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768" y="1311965"/>
            <a:ext cx="3822032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But</a:t>
            </a:r>
            <a:r>
              <a:rPr lang="da-DK" dirty="0" smtClean="0"/>
              <a:t> </a:t>
            </a:r>
            <a:r>
              <a:rPr lang="da-DK" dirty="0" err="1"/>
              <a:t>now</a:t>
            </a:r>
            <a:r>
              <a:rPr lang="da-DK" dirty="0"/>
              <a:t>, the producer and </a:t>
            </a:r>
            <a:r>
              <a:rPr lang="da-DK" dirty="0" err="1"/>
              <a:t>consumer</a:t>
            </a:r>
            <a:r>
              <a:rPr lang="da-DK" dirty="0"/>
              <a:t> runs in </a:t>
            </a:r>
            <a:r>
              <a:rPr lang="da-DK" dirty="0" err="1"/>
              <a:t>lock</a:t>
            </a:r>
            <a:r>
              <a:rPr lang="da-DK" dirty="0"/>
              <a:t>-step.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472"/>
            <a:ext cx="6020715" cy="37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768" y="1311965"/>
            <a:ext cx="3822032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But </a:t>
            </a:r>
            <a:r>
              <a:rPr lang="da-DK" dirty="0" err="1"/>
              <a:t>now</a:t>
            </a:r>
            <a:r>
              <a:rPr lang="da-DK" dirty="0"/>
              <a:t>, the producer and </a:t>
            </a:r>
            <a:r>
              <a:rPr lang="da-DK" dirty="0" err="1"/>
              <a:t>consumer</a:t>
            </a:r>
            <a:r>
              <a:rPr lang="da-DK" dirty="0"/>
              <a:t> runs in </a:t>
            </a:r>
            <a:r>
              <a:rPr lang="da-DK" dirty="0" err="1"/>
              <a:t>lock</a:t>
            </a:r>
            <a:r>
              <a:rPr lang="da-DK" dirty="0"/>
              <a:t>-step.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To </a:t>
            </a:r>
            <a:r>
              <a:rPr lang="da-DK" dirty="0" err="1"/>
              <a:t>overcome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introduce</a:t>
            </a:r>
            <a:r>
              <a:rPr lang="da-DK" dirty="0"/>
              <a:t> a </a:t>
            </a:r>
            <a:r>
              <a:rPr lang="da-DK" dirty="0" err="1"/>
              <a:t>queue</a:t>
            </a:r>
            <a:r>
              <a:rPr lang="da-DK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472"/>
            <a:ext cx="5949041" cy="37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6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Queues and </a:t>
            </a:r>
            <a:r>
              <a:rPr lang="da-DK" dirty="0" err="1"/>
              <a:t>BlockingCollection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59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Producer-Consumer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Thread </a:t>
            </a:r>
            <a:r>
              <a:rPr lang="da-DK" dirty="0" err="1"/>
              <a:t>synchronization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/>
              <a:t>AutoResetEvent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/>
              <a:t>ManualResetEvent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Queues and </a:t>
            </a:r>
            <a:r>
              <a:rPr lang="da-DK" dirty="0" err="1"/>
              <a:t>BlockingCollection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.Net </a:t>
            </a:r>
            <a:r>
              <a:rPr lang="da-DK" dirty="0" err="1"/>
              <a:t>System.Collections.Concurrent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Access to the </a:t>
            </a:r>
            <a:r>
              <a:rPr lang="da-DK" dirty="0" err="1"/>
              <a:t>queue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safe</a:t>
            </a:r>
            <a:r>
              <a:rPr lang="da-DK" dirty="0"/>
              <a:t>. </a:t>
            </a:r>
          </a:p>
          <a:p>
            <a:pPr marL="0" indent="0">
              <a:buNone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</a:t>
            </a:r>
            <a:r>
              <a:rPr lang="da-DK" dirty="0" err="1"/>
              <a:t>this</a:t>
            </a:r>
            <a:r>
              <a:rPr lang="da-DK" dirty="0"/>
              <a:t> with </a:t>
            </a:r>
            <a:r>
              <a:rPr lang="da-DK" b="1" dirty="0" err="1"/>
              <a:t>locks</a:t>
            </a:r>
            <a:r>
              <a:rPr lang="da-DK" dirty="0"/>
              <a:t>, but...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.Net has </a:t>
            </a:r>
            <a:r>
              <a:rPr lang="da-DK" dirty="0" err="1"/>
              <a:t>built</a:t>
            </a:r>
            <a:r>
              <a:rPr lang="da-DK" dirty="0"/>
              <a:t> in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safe</a:t>
            </a:r>
            <a:r>
              <a:rPr lang="da-DK" dirty="0"/>
              <a:t> </a:t>
            </a:r>
            <a:r>
              <a:rPr lang="da-DK" dirty="0" err="1"/>
              <a:t>collections</a:t>
            </a:r>
            <a:r>
              <a:rPr lang="da-DK" dirty="0"/>
              <a:t>:</a:t>
            </a:r>
          </a:p>
          <a:p>
            <a:pPr marL="457200" lvl="1" indent="0">
              <a:buNone/>
            </a:pPr>
            <a:r>
              <a:rPr lang="da-DK" dirty="0" err="1"/>
              <a:t>ConcurrentQueue</a:t>
            </a:r>
            <a:r>
              <a:rPr lang="da-DK" dirty="0"/>
              <a:t>&lt;T&gt;</a:t>
            </a:r>
          </a:p>
          <a:p>
            <a:pPr marL="457200" lvl="1" indent="0">
              <a:buNone/>
            </a:pPr>
            <a:r>
              <a:rPr lang="da-DK" dirty="0" err="1"/>
              <a:t>ConcurrentStack</a:t>
            </a:r>
            <a:r>
              <a:rPr lang="da-DK" dirty="0"/>
              <a:t>&lt;T&gt;</a:t>
            </a:r>
          </a:p>
          <a:p>
            <a:pPr marL="457200" lvl="1" indent="0">
              <a:buNone/>
            </a:pPr>
            <a:r>
              <a:rPr lang="da-DK" dirty="0" err="1"/>
              <a:t>ConcurrentBag</a:t>
            </a:r>
            <a:r>
              <a:rPr lang="da-DK" dirty="0"/>
              <a:t>&lt;T&gt;</a:t>
            </a:r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And </a:t>
            </a:r>
            <a:r>
              <a:rPr lang="da-DK" dirty="0" err="1"/>
              <a:t>BlockingCollection</a:t>
            </a:r>
            <a:r>
              <a:rPr lang="da-DK" dirty="0"/>
              <a:t>&lt;T&gt;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implements</a:t>
            </a:r>
            <a:r>
              <a:rPr lang="da-DK" dirty="0"/>
              <a:t> the Producer-Consumer pattern.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21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392985"/>
            <a:ext cx="7766538" cy="226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  <a:hlinkClick r:id="rId3"/>
              </a:rPr>
              <a:t>https://docs.microsoft.com/en-us/dotnet/standard/collections/thread-safe/blockingcollection-overview</a:t>
            </a:r>
            <a:endParaRPr lang="da-DK" dirty="0">
              <a:latin typeface="Gill Sans MT" panose="020B0502020104020203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35120"/>
            <a:ext cx="1070512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thread-safe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provides the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following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features: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implementation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Producer-Consumer pattern.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Concurrent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taking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items from multiple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threads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Optional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maximum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capacity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Insertion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removal operations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when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empty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full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Insertion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removal "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 operations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 not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up to a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period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Encapsulates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type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IProducerConsumerCollection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&lt;T&gt;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15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err="1"/>
              <a:t>We’ll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BlockingCollection</a:t>
            </a:r>
            <a:r>
              <a:rPr lang="da-DK" dirty="0"/>
              <a:t> as the </a:t>
            </a:r>
            <a:r>
              <a:rPr lang="da-DK" dirty="0" err="1"/>
              <a:t>queue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BlockingCollection</a:t>
            </a:r>
            <a:r>
              <a:rPr lang="da-DK" dirty="0"/>
              <a:t> handles all </a:t>
            </a:r>
            <a:r>
              <a:rPr lang="da-DK" dirty="0" err="1"/>
              <a:t>synchronization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dirty="0" err="1"/>
              <a:t>CompleteAdding</a:t>
            </a:r>
            <a:r>
              <a:rPr lang="da-DK" dirty="0"/>
              <a:t>() signals to the receiver, </a:t>
            </a:r>
            <a:r>
              <a:rPr lang="da-DK" dirty="0" err="1"/>
              <a:t>that</a:t>
            </a:r>
            <a:r>
              <a:rPr lang="da-DK" dirty="0"/>
              <a:t> it </a:t>
            </a:r>
            <a:r>
              <a:rPr lang="da-DK" dirty="0" err="1"/>
              <a:t>shall</a:t>
            </a:r>
            <a:r>
              <a:rPr lang="da-DK" dirty="0"/>
              <a:t> </a:t>
            </a:r>
            <a:r>
              <a:rPr lang="da-DK" dirty="0" err="1"/>
              <a:t>expect</a:t>
            </a:r>
            <a:r>
              <a:rPr lang="da-DK" dirty="0"/>
              <a:t> no more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Producer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Random _random = new Random();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Producer(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50;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pressure =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random.Next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(0, 50);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reading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reading.SetTyrePressure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(pressure);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dataQueue.Add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(reading);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dataQueue.CompleteAdding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9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consumer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data from the </a:t>
            </a:r>
            <a:r>
              <a:rPr lang="da-DK" dirty="0" err="1"/>
              <a:t>queue</a:t>
            </a:r>
            <a:r>
              <a:rPr lang="da-DK" dirty="0"/>
              <a:t>,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IsCompleted</a:t>
            </a:r>
            <a:r>
              <a:rPr lang="da-DK" dirty="0"/>
              <a:t> is set to true (by </a:t>
            </a:r>
            <a:r>
              <a:rPr lang="da-DK" dirty="0" err="1"/>
              <a:t>CompleteAdding</a:t>
            </a:r>
            <a:r>
              <a:rPr lang="da-DK" dirty="0"/>
              <a:t>() by the producer).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try-catch</a:t>
            </a:r>
            <a:r>
              <a:rPr lang="da-DK" dirty="0"/>
              <a:t> </a:t>
            </a:r>
            <a:r>
              <a:rPr lang="da-DK" dirty="0" err="1"/>
              <a:t>around</a:t>
            </a:r>
            <a:r>
              <a:rPr lang="da-DK" dirty="0"/>
              <a:t> the Take() </a:t>
            </a:r>
            <a:r>
              <a:rPr lang="da-DK" dirty="0" err="1"/>
              <a:t>invocation</a:t>
            </a:r>
            <a:r>
              <a:rPr lang="da-DK" dirty="0"/>
              <a:t>. The </a:t>
            </a:r>
            <a:r>
              <a:rPr lang="da-DK" dirty="0" err="1"/>
              <a:t>queue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marked as </a:t>
            </a:r>
            <a:r>
              <a:rPr lang="da-DK" dirty="0" err="1"/>
              <a:t>completed</a:t>
            </a:r>
            <a:r>
              <a:rPr lang="da-DK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Consumer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Consumer(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(!_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dataQueue.IsCompleted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try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container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dataQueue.Take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container.GetTyrePressure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pressure: {0}", pressure);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catch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// IOE means that Take() was called on a completed collection.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("No more data expected");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68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static void Main(string[]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Producer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Producer(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Consumer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Consumer(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Thread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producerThread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producer.Run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Thread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consumerThread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consumer.Run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producerThread.Start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consumerThread.Start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90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 – </a:t>
            </a:r>
            <a:r>
              <a:rPr lang="da-DK" dirty="0" err="1"/>
              <a:t>Add</a:t>
            </a:r>
            <a:r>
              <a:rPr lang="da-DK" dirty="0"/>
              <a:t>/Take with timeouts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0646" y="1311965"/>
            <a:ext cx="4523154" cy="3861820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have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else</a:t>
            </a:r>
            <a:r>
              <a:rPr lang="da-DK" dirty="0"/>
              <a:t> for the </a:t>
            </a:r>
            <a:r>
              <a:rPr lang="da-DK" dirty="0" err="1"/>
              <a:t>thread</a:t>
            </a:r>
            <a:r>
              <a:rPr lang="da-DK" dirty="0"/>
              <a:t> to do,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timeouts on the </a:t>
            </a:r>
            <a:r>
              <a:rPr lang="da-DK" dirty="0" err="1"/>
              <a:t>Add</a:t>
            </a:r>
            <a:r>
              <a:rPr lang="da-DK" dirty="0"/>
              <a:t> and Take </a:t>
            </a:r>
            <a:r>
              <a:rPr lang="da-DK" dirty="0" err="1"/>
              <a:t>method</a:t>
            </a:r>
            <a:r>
              <a:rPr lang="da-DK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503364" y="1311965"/>
            <a:ext cx="5577005" cy="68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public bool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TryAdd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(T item,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millisecondsTimeout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363" y="2456919"/>
            <a:ext cx="5577005" cy="68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public bool TryTake (out T item, TimeSpan timeout);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445475" y="5396148"/>
            <a:ext cx="6471139" cy="9875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da-DK" dirty="0">
              <a:latin typeface="Gill Sans MT" panose="020B05020201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060" y="5652681"/>
            <a:ext cx="11168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See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examples</a:t>
            </a:r>
            <a:r>
              <a:rPr lang="da-DK" dirty="0"/>
              <a:t> on:</a:t>
            </a:r>
            <a:endParaRPr lang="da-DK" dirty="0">
              <a:hlinkClick r:id="rId3"/>
            </a:endParaRPr>
          </a:p>
          <a:p>
            <a:r>
              <a:rPr lang="da-DK" dirty="0">
                <a:hlinkClick r:id="rId3"/>
              </a:rPr>
              <a:t>https://docs.microsoft.com/en-us/dotnet/standard/collections/thread-safe/how-to-add-and-take-items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79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1, 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 and 3</a:t>
            </a: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(and 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4, 5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 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like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)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0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communication with Events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00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1114" y="4648200"/>
            <a:ext cx="10602686" cy="18133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WaterLevelSensor</a:t>
            </a:r>
            <a:r>
              <a:rPr lang="en-US" dirty="0" smtClean="0"/>
              <a:t> reads the water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reading is sent to a </a:t>
            </a:r>
            <a:r>
              <a:rPr lang="en-US" dirty="0" err="1" smtClean="0"/>
              <a:t>WaterLevelMonitor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the water level is too high, it sends an event to a </a:t>
            </a:r>
            <a:r>
              <a:rPr lang="en-US" dirty="0" err="1" smtClean="0"/>
              <a:t>PumpController</a:t>
            </a:r>
            <a:r>
              <a:rPr lang="en-US" dirty="0" smtClean="0"/>
              <a:t>, which runs a pump for a given time.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5" y="921608"/>
            <a:ext cx="10884697" cy="42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1114" y="4648200"/>
            <a:ext cx="10602686" cy="18133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WaterLevelSensor</a:t>
            </a:r>
            <a:r>
              <a:rPr lang="en-US" dirty="0" smtClean="0"/>
              <a:t> reads the water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reading is sent to a </a:t>
            </a:r>
            <a:r>
              <a:rPr lang="en-US" dirty="0" err="1" smtClean="0"/>
              <a:t>WaterLevelMonitor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f the water level is too high, it sends an event to a </a:t>
            </a:r>
            <a:r>
              <a:rPr lang="en-US" dirty="0" err="1" smtClean="0"/>
              <a:t>PumpController</a:t>
            </a:r>
            <a:r>
              <a:rPr lang="en-US" dirty="0" smtClean="0"/>
              <a:t>, which runs a pump for a given time.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5" y="921608"/>
            <a:ext cx="10884697" cy="4274557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373380" y="1634026"/>
            <a:ext cx="5821680" cy="279654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099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Tyre </a:t>
            </a:r>
            <a:r>
              <a:rPr lang="da-DK" dirty="0" err="1"/>
              <a:t>Pressure</a:t>
            </a:r>
            <a:r>
              <a:rPr lang="da-DK" dirty="0"/>
              <a:t> Monitor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86" y="1943650"/>
            <a:ext cx="8092828" cy="3600938"/>
          </a:xfrm>
        </p:spPr>
      </p:pic>
    </p:spTree>
    <p:extLst>
      <p:ext uri="{BB962C8B-B14F-4D97-AF65-F5344CB8AC3E}">
        <p14:creationId xmlns:p14="http://schemas.microsoft.com/office/powerpoint/2010/main" val="13291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AutoResetEvent</a:t>
            </a:r>
            <a:r>
              <a:rPr lang="da-DK" dirty="0"/>
              <a:t> and </a:t>
            </a:r>
            <a:r>
              <a:rPr lang="da-DK" dirty="0" err="1"/>
              <a:t>ManualResetEvent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599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/>
              <a:t>Event handles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signal from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to </a:t>
            </a:r>
            <a:r>
              <a:rPr lang="da-DK" dirty="0" err="1"/>
              <a:t>another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en-US" b="1" i="1" dirty="0" err="1"/>
              <a:t>AutoResetEvent</a:t>
            </a:r>
            <a:r>
              <a:rPr lang="en-US" dirty="0"/>
              <a:t> changes from signaled to </a:t>
            </a:r>
            <a:r>
              <a:rPr lang="en-US" dirty="0" err="1"/>
              <a:t>unsignaled</a:t>
            </a:r>
            <a:r>
              <a:rPr lang="en-US" dirty="0"/>
              <a:t> automatically any time it activates a thread.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ManualResetEvent</a:t>
            </a:r>
            <a:r>
              <a:rPr lang="en-US" dirty="0"/>
              <a:t> allows any number of threads to be activated by its signaled state, and will only revert to an </a:t>
            </a:r>
            <a:r>
              <a:rPr lang="en-US" dirty="0" err="1"/>
              <a:t>unsignaled</a:t>
            </a:r>
            <a:r>
              <a:rPr lang="en-US" dirty="0"/>
              <a:t> state when its Reset method is called.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79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WaterLevelMonitor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0" y="1311965"/>
            <a:ext cx="3726180" cy="540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WaterLevelMonitor</a:t>
            </a:r>
            <a:r>
              <a:rPr lang="en-US" dirty="0" smtClean="0"/>
              <a:t> and </a:t>
            </a:r>
            <a:r>
              <a:rPr lang="en-US" dirty="0" err="1" smtClean="0"/>
              <a:t>PumpController</a:t>
            </a:r>
            <a:r>
              <a:rPr lang="en-US" dirty="0" smtClean="0"/>
              <a:t> share the same </a:t>
            </a:r>
            <a:r>
              <a:rPr lang="en-US" dirty="0" err="1" smtClean="0"/>
              <a:t>AutoResetEvent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WaterLevelMonitor</a:t>
            </a:r>
            <a:r>
              <a:rPr lang="en-US" dirty="0" smtClean="0"/>
              <a:t> set the event.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752811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WaterLevelMonitor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 _random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WaterLevelMonitor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randomValue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random.Next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(0, 2);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"Random value was: {0}"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randomValue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randomValue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waterLevelHighAutoResetEvent.Set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 rot="4110891">
            <a:off x="7344805" y="1583028"/>
            <a:ext cx="220980" cy="15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Down Arrow 5"/>
          <p:cNvSpPr/>
          <p:nvPr/>
        </p:nvSpPr>
        <p:spPr>
          <a:xfrm rot="4347123">
            <a:off x="6652590" y="3326443"/>
            <a:ext cx="220980" cy="2964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138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PumpController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0" y="1311965"/>
            <a:ext cx="3726180" cy="5400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WaterLevelMonitor</a:t>
            </a:r>
            <a:r>
              <a:rPr lang="en-US" dirty="0"/>
              <a:t> and </a:t>
            </a:r>
            <a:r>
              <a:rPr lang="en-US" dirty="0" err="1"/>
              <a:t>PumpController</a:t>
            </a:r>
            <a:r>
              <a:rPr lang="en-US" dirty="0"/>
              <a:t> share the same </a:t>
            </a:r>
            <a:r>
              <a:rPr lang="en-US" dirty="0" err="1"/>
              <a:t>AutoResetEvent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PumpController</a:t>
            </a:r>
            <a:r>
              <a:rPr lang="en-US" dirty="0" smtClean="0"/>
              <a:t> waits for the event.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timeout is used to allow the thread to shut down properly and not wait forever, if the other thread stops sending events.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752811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PumpController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wasSet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waterLevelHighAutoResetEvent.WaitOne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(5000);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wasSet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"Event was set - Water level high."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Running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pump for 2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seconds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."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"Waiting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timed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out"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8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0" y="1311965"/>
            <a:ext cx="3726180" cy="540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 creates the </a:t>
            </a:r>
            <a:r>
              <a:rPr lang="en-US" dirty="0" err="1" smtClean="0"/>
              <a:t>WaterLevelMonitor</a:t>
            </a:r>
            <a:r>
              <a:rPr lang="en-US" dirty="0" smtClean="0"/>
              <a:t>, the </a:t>
            </a:r>
            <a:r>
              <a:rPr lang="en-US" dirty="0" smtClean="0"/>
              <a:t> </a:t>
            </a:r>
            <a:r>
              <a:rPr lang="en-US" dirty="0" err="1" smtClean="0"/>
              <a:t>PumpController</a:t>
            </a:r>
            <a:r>
              <a:rPr lang="en-US" dirty="0" smtClean="0"/>
              <a:t> and the shared </a:t>
            </a:r>
            <a:r>
              <a:rPr lang="en-US" dirty="0" err="1" smtClean="0"/>
              <a:t>AutoResetEvent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752811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ResetEvents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dataReadyAutoResetEvent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WaterLevelMonitor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waterLevelMonitor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endParaRPr lang="da-DK" sz="1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WaterLevelMonitor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dataReadyAutoResetEvent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endParaRPr lang="da-DK" sz="1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dataReadyAutoResetEvent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producerThread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waterLevelMonitor.Run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Thread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consumerThread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pumpController.Run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producerThread.Start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consumerThread.Start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producerThread.Join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pumpController.ShallStop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consumerThread.Join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Continue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with the </a:t>
            </a: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1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/>
              <a:t>Images:</a:t>
            </a:r>
          </a:p>
          <a:p>
            <a:pPr marL="0" indent="0">
              <a:buNone/>
            </a:pPr>
            <a:r>
              <a:rPr lang="da-DK" sz="1800" dirty="0"/>
              <a:t>Printer: </a:t>
            </a:r>
            <a:r>
              <a:rPr lang="da-DK" sz="1800" dirty="0">
                <a:hlinkClick r:id="rId2"/>
              </a:rPr>
              <a:t>https://i5.walmartimages.com/asr/5bf8c70c-c0f4-46c8-8de2-d14417c3dcdb_2.a974142a063bb1f235f672f9a68eeb10.jpeg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TPMS: </a:t>
            </a:r>
            <a:r>
              <a:rPr lang="da-DK" sz="1800" dirty="0">
                <a:hlinkClick r:id="rId3"/>
              </a:rPr>
              <a:t>http://www.rematiptop.com/tpms/img/TPMS-warning-light.jpg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Computer keyboard: </a:t>
            </a:r>
            <a:r>
              <a:rPr lang="da-DK" sz="1800" dirty="0">
                <a:hlinkClick r:id="rId4"/>
              </a:rPr>
              <a:t>http://stockmedia.cc/computing_technology/slides/DSD_8790.jpg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Bonus: </a:t>
            </a:r>
            <a:r>
              <a:rPr lang="da-DK" sz="1800" dirty="0">
                <a:hlinkClick r:id="rId5"/>
              </a:rPr>
              <a:t>http://wjreviews.com/reviews-cta/bonus.png</a:t>
            </a:r>
            <a:endParaRPr lang="da-DK" sz="18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TPMS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TyrePressureMonitor</a:t>
            </a:r>
            <a:r>
              <a:rPr lang="da-DK" dirty="0"/>
              <a:t> has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responsibilities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sz="2400" dirty="0"/>
              <a:t>Read the </a:t>
            </a:r>
            <a:r>
              <a:rPr lang="da-DK" sz="2400" dirty="0" err="1"/>
              <a:t>pressure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TyrePressureSensor</a:t>
            </a:r>
            <a:r>
              <a:rPr lang="da-DK" sz="2400" dirty="0"/>
              <a:t>.</a:t>
            </a:r>
          </a:p>
          <a:p>
            <a:r>
              <a:rPr lang="da-DK" sz="2400" dirty="0" err="1"/>
              <a:t>Determine</a:t>
            </a:r>
            <a:r>
              <a:rPr lang="da-DK" sz="2400" dirty="0"/>
              <a:t> </a:t>
            </a:r>
            <a:r>
              <a:rPr lang="da-DK" sz="2400" dirty="0" err="1"/>
              <a:t>if</a:t>
            </a:r>
            <a:r>
              <a:rPr lang="da-DK" sz="2400" dirty="0"/>
              <a:t> the </a:t>
            </a:r>
            <a:r>
              <a:rPr lang="da-DK" sz="2400" dirty="0" err="1"/>
              <a:t>pressure</a:t>
            </a:r>
            <a:r>
              <a:rPr lang="da-DK" sz="2400" dirty="0"/>
              <a:t> is </a:t>
            </a:r>
            <a:r>
              <a:rPr lang="da-DK" sz="2400" dirty="0" err="1"/>
              <a:t>too</a:t>
            </a:r>
            <a:r>
              <a:rPr lang="da-DK" sz="2400" dirty="0"/>
              <a:t> low.</a:t>
            </a:r>
          </a:p>
          <a:p>
            <a:r>
              <a:rPr lang="da-DK" sz="2400" dirty="0" err="1"/>
              <a:t>Turn</a:t>
            </a:r>
            <a:r>
              <a:rPr lang="da-DK" sz="2400" dirty="0"/>
              <a:t> on/</a:t>
            </a:r>
            <a:r>
              <a:rPr lang="da-DK" sz="2400" dirty="0" err="1"/>
              <a:t>off</a:t>
            </a:r>
            <a:r>
              <a:rPr lang="da-DK" sz="2400" dirty="0"/>
              <a:t> the </a:t>
            </a:r>
            <a:r>
              <a:rPr lang="da-DK" sz="2400" dirty="0" err="1"/>
              <a:t>PressureLowIndicator</a:t>
            </a:r>
            <a:endParaRPr lang="da-DK" sz="2400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</p:spPr>
        <p:txBody>
          <a:bodyPr>
            <a:normAutofit/>
          </a:bodyPr>
          <a:lstStyle/>
          <a:p>
            <a:r>
              <a:rPr lang="da-DK" dirty="0"/>
              <a:t>Design </a:t>
            </a:r>
            <a:r>
              <a:rPr lang="da-DK" dirty="0" err="1"/>
              <a:t>principle</a:t>
            </a:r>
            <a:r>
              <a:rPr lang="da-DK" dirty="0"/>
              <a:t>: Single </a:t>
            </a:r>
            <a:r>
              <a:rPr lang="da-DK" dirty="0" err="1"/>
              <a:t>Responsibility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THERE SHOULD NEVER BE </a:t>
            </a:r>
          </a:p>
          <a:p>
            <a:pPr marL="0" indent="0" algn="ctr">
              <a:buNone/>
            </a:pPr>
            <a:r>
              <a:rPr lang="en-US" sz="3600" dirty="0"/>
              <a:t>MORE THAN ONE REASON </a:t>
            </a:r>
          </a:p>
          <a:p>
            <a:pPr marL="0" indent="0" algn="ctr">
              <a:buNone/>
            </a:pPr>
            <a:r>
              <a:rPr lang="en-US" sz="3600" dirty="0"/>
              <a:t>FOR A CLASS TO CHANGE</a:t>
            </a:r>
          </a:p>
          <a:p>
            <a:endParaRPr lang="da-DK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3850" y="6383696"/>
            <a:ext cx="8801100" cy="4286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sz="1400" dirty="0"/>
              <a:t>Robert Martin: The Single </a:t>
            </a:r>
            <a:r>
              <a:rPr lang="da-DK" sz="1400" dirty="0" err="1"/>
              <a:t>Responsibility</a:t>
            </a:r>
            <a:r>
              <a:rPr lang="da-DK" sz="1400" dirty="0"/>
              <a:t> </a:t>
            </a:r>
            <a:r>
              <a:rPr lang="da-DK" sz="1400" dirty="0" err="1"/>
              <a:t>Principle</a:t>
            </a:r>
            <a:endParaRPr lang="da-DK" sz="1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TPMS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TyrePressureMonitor</a:t>
            </a:r>
            <a:r>
              <a:rPr lang="da-DK" dirty="0"/>
              <a:t> has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responsibilities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sz="2400" dirty="0"/>
              <a:t>Read the </a:t>
            </a:r>
            <a:r>
              <a:rPr lang="da-DK" sz="2400" dirty="0" err="1"/>
              <a:t>pressure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TyrePressureSensor</a:t>
            </a:r>
            <a:r>
              <a:rPr lang="da-DK" sz="2400" dirty="0"/>
              <a:t>.</a:t>
            </a:r>
          </a:p>
          <a:p>
            <a:r>
              <a:rPr lang="da-DK" sz="2400" dirty="0" err="1"/>
              <a:t>Determine</a:t>
            </a:r>
            <a:r>
              <a:rPr lang="da-DK" sz="2400" dirty="0"/>
              <a:t> </a:t>
            </a:r>
            <a:r>
              <a:rPr lang="da-DK" sz="2400" dirty="0" err="1"/>
              <a:t>if</a:t>
            </a:r>
            <a:r>
              <a:rPr lang="da-DK" sz="2400" dirty="0"/>
              <a:t> the </a:t>
            </a:r>
            <a:r>
              <a:rPr lang="da-DK" sz="2400" dirty="0" err="1"/>
              <a:t>pressure</a:t>
            </a:r>
            <a:r>
              <a:rPr lang="da-DK" sz="2400" dirty="0"/>
              <a:t> is </a:t>
            </a:r>
            <a:r>
              <a:rPr lang="da-DK" sz="2400" dirty="0" err="1"/>
              <a:t>too</a:t>
            </a:r>
            <a:r>
              <a:rPr lang="da-DK" sz="2400" dirty="0"/>
              <a:t> low.</a:t>
            </a:r>
          </a:p>
          <a:p>
            <a:r>
              <a:rPr lang="da-DK" sz="2400" dirty="0" err="1"/>
              <a:t>Turn</a:t>
            </a:r>
            <a:r>
              <a:rPr lang="da-DK" sz="2400" dirty="0"/>
              <a:t> on/</a:t>
            </a:r>
            <a:r>
              <a:rPr lang="da-DK" sz="2400" dirty="0" err="1"/>
              <a:t>off</a:t>
            </a:r>
            <a:r>
              <a:rPr lang="da-DK" sz="2400" dirty="0"/>
              <a:t> the </a:t>
            </a:r>
            <a:r>
              <a:rPr lang="da-DK" sz="2400" dirty="0" err="1"/>
              <a:t>PressureLowIndicator</a:t>
            </a:r>
            <a:endParaRPr lang="da-DK" sz="2400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425" y="1311965"/>
            <a:ext cx="4524375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Now, </a:t>
            </a:r>
            <a:r>
              <a:rPr lang="da-DK" dirty="0" err="1"/>
              <a:t>reading</a:t>
            </a:r>
            <a:r>
              <a:rPr lang="da-DK" dirty="0"/>
              <a:t> the </a:t>
            </a:r>
            <a:r>
              <a:rPr lang="da-DK" dirty="0" err="1"/>
              <a:t>pressure</a:t>
            </a:r>
            <a:r>
              <a:rPr lang="da-DK" dirty="0"/>
              <a:t> is </a:t>
            </a:r>
            <a:r>
              <a:rPr lang="da-DK" dirty="0" err="1"/>
              <a:t>separated</a:t>
            </a:r>
            <a:r>
              <a:rPr lang="da-DK" dirty="0"/>
              <a:t> out.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Wouldn’t</a:t>
            </a:r>
            <a:r>
              <a:rPr lang="da-DK" dirty="0"/>
              <a:t> it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nice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the </a:t>
            </a:r>
            <a:r>
              <a:rPr lang="da-DK" dirty="0" err="1"/>
              <a:t>pressure</a:t>
            </a:r>
            <a:r>
              <a:rPr lang="da-DK" dirty="0"/>
              <a:t> monitor did not have to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pressure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Let’s</a:t>
            </a:r>
            <a:r>
              <a:rPr lang="da-DK" dirty="0"/>
              <a:t> put the </a:t>
            </a:r>
            <a:r>
              <a:rPr lang="da-DK" dirty="0" err="1"/>
              <a:t>TyrePressureReader</a:t>
            </a:r>
            <a:r>
              <a:rPr lang="da-DK" dirty="0"/>
              <a:t> on a separate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How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TyrePressureMonitor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, </a:t>
            </a:r>
            <a:r>
              <a:rPr lang="da-DK" dirty="0" err="1"/>
              <a:t>when</a:t>
            </a:r>
            <a:r>
              <a:rPr lang="da-DK" dirty="0"/>
              <a:t> a new </a:t>
            </a:r>
            <a:r>
              <a:rPr lang="da-DK" dirty="0" err="1"/>
              <a:t>reading</a:t>
            </a:r>
            <a:r>
              <a:rPr lang="da-DK" dirty="0"/>
              <a:t> has </a:t>
            </a:r>
            <a:r>
              <a:rPr lang="da-DK" dirty="0" err="1"/>
              <a:t>taken</a:t>
            </a:r>
            <a:r>
              <a:rPr lang="da-DK" dirty="0"/>
              <a:t> </a:t>
            </a:r>
            <a:r>
              <a:rPr lang="da-DK" dirty="0" err="1"/>
              <a:t>place</a:t>
            </a:r>
            <a:r>
              <a:rPr lang="da-DK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Monitor </a:t>
            </a:r>
            <a:r>
              <a:rPr lang="da-DK" dirty="0" err="1"/>
              <a:t>consumes</a:t>
            </a:r>
            <a:r>
              <a:rPr lang="da-DK" dirty="0"/>
              <a:t> </a:t>
            </a:r>
            <a:r>
              <a:rPr lang="da-DK" b="1" dirty="0"/>
              <a:t>data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the Reader provides.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12083</TotalTime>
  <Words>1669</Words>
  <Application>Microsoft Office PowerPoint</Application>
  <PresentationFormat>Widescreen</PresentationFormat>
  <Paragraphs>356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AU Passata</vt:lpstr>
      <vt:lpstr>AU Passata Light</vt:lpstr>
      <vt:lpstr>Calibri</vt:lpstr>
      <vt:lpstr>Cascadia Mono</vt:lpstr>
      <vt:lpstr>Consolas</vt:lpstr>
      <vt:lpstr>Gill Sans MT</vt:lpstr>
      <vt:lpstr>Office Theme</vt:lpstr>
      <vt:lpstr>PowerPoint Presentation</vt:lpstr>
      <vt:lpstr>Agenda</vt:lpstr>
      <vt:lpstr>Tyre Pressure Monitor System</vt:lpstr>
      <vt:lpstr>TPMS design</vt:lpstr>
      <vt:lpstr>Design principle: Single Responsibility</vt:lpstr>
      <vt:lpstr>TPMS design</vt:lpstr>
      <vt:lpstr>PowerPoint Presentation</vt:lpstr>
      <vt:lpstr>PowerPoint Presentation</vt:lpstr>
      <vt:lpstr>PowerPoint Presentation</vt:lpstr>
      <vt:lpstr>Producer - Consumer</vt:lpstr>
      <vt:lpstr>Producer - Consumer</vt:lpstr>
      <vt:lpstr>DataContainer</vt:lpstr>
      <vt:lpstr>Producer - Consumer</vt:lpstr>
      <vt:lpstr>Thread synchronization</vt:lpstr>
      <vt:lpstr>Producer - Consumer</vt:lpstr>
      <vt:lpstr>Producer - Consumer</vt:lpstr>
      <vt:lpstr>Queues</vt:lpstr>
      <vt:lpstr>Queues</vt:lpstr>
      <vt:lpstr>Queues and BlockingCollection</vt:lpstr>
      <vt:lpstr>.Net System.Collections.Concurrent</vt:lpstr>
      <vt:lpstr>BlockingCollection&lt;T&gt;</vt:lpstr>
      <vt:lpstr>BlockingCollection&lt;T&gt; - Producer</vt:lpstr>
      <vt:lpstr>BlockingCollection&lt;T&gt; - Consumer</vt:lpstr>
      <vt:lpstr>BlockingCollection&lt;T&gt; - Creation</vt:lpstr>
      <vt:lpstr>BlockingCollection – Add/Take with timeouts</vt:lpstr>
      <vt:lpstr>Your turn</vt:lpstr>
      <vt:lpstr>Thread communication with Events</vt:lpstr>
      <vt:lpstr>PowerPoint Presentation</vt:lpstr>
      <vt:lpstr>PowerPoint Presentation</vt:lpstr>
      <vt:lpstr>AutoResetEvent and ManualResetEvent</vt:lpstr>
      <vt:lpstr>WaterLevelMonitor</vt:lpstr>
      <vt:lpstr>PumpController</vt:lpstr>
      <vt:lpstr>Program</vt:lpstr>
      <vt:lpstr>Your turn</vt:lpstr>
      <vt:lpstr>References and image sources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Michael Sørensen Loft</cp:lastModifiedBy>
  <cp:revision>205</cp:revision>
  <dcterms:created xsi:type="dcterms:W3CDTF">2017-09-19T09:05:55Z</dcterms:created>
  <dcterms:modified xsi:type="dcterms:W3CDTF">2023-10-04T10:42:46Z</dcterms:modified>
</cp:coreProperties>
</file>