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56" r:id="rId2"/>
    <p:sldId id="258" r:id="rId3"/>
    <p:sldId id="261" r:id="rId4"/>
    <p:sldId id="262" r:id="rId5"/>
    <p:sldId id="279" r:id="rId6"/>
    <p:sldId id="267" r:id="rId7"/>
    <p:sldId id="263" r:id="rId8"/>
    <p:sldId id="268" r:id="rId9"/>
    <p:sldId id="269" r:id="rId10"/>
    <p:sldId id="271" r:id="rId11"/>
    <p:sldId id="272" r:id="rId12"/>
    <p:sldId id="273" r:id="rId13"/>
    <p:sldId id="276" r:id="rId14"/>
    <p:sldId id="277" r:id="rId15"/>
    <p:sldId id="264" r:id="rId16"/>
    <p:sldId id="275" r:id="rId17"/>
    <p:sldId id="281" r:id="rId18"/>
    <p:sldId id="282" r:id="rId19"/>
    <p:sldId id="283" r:id="rId20"/>
    <p:sldId id="265" r:id="rId21"/>
    <p:sldId id="284" r:id="rId22"/>
    <p:sldId id="285" r:id="rId23"/>
    <p:sldId id="286" r:id="rId24"/>
    <p:sldId id="260" r:id="rId25"/>
    <p:sldId id="287" r:id="rId26"/>
    <p:sldId id="257" r:id="rId27"/>
    <p:sldId id="259" r:id="rId28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59"/>
    <p:restoredTop sz="76548" autoAdjust="0"/>
  </p:normalViewPr>
  <p:slideViewPr>
    <p:cSldViewPr snapToGrid="0" showGuides="1">
      <p:cViewPr varScale="1">
        <p:scale>
          <a:sx n="125" d="100"/>
          <a:sy n="125" d="100"/>
        </p:scale>
        <p:origin x="176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16.09.2022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85242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102064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talk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synchronization</a:t>
            </a:r>
            <a:r>
              <a:rPr lang="da-DK" dirty="0"/>
              <a:t>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week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818778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baseline="0" dirty="0"/>
              <a:t> do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see</a:t>
            </a:r>
            <a:r>
              <a:rPr lang="da-DK" baseline="0" dirty="0"/>
              <a:t> the ”</a:t>
            </a:r>
            <a:r>
              <a:rPr lang="da-DK" baseline="0" dirty="0" err="1"/>
              <a:t>Goodbye</a:t>
            </a:r>
            <a:r>
              <a:rPr lang="da-DK" baseline="0" dirty="0"/>
              <a:t> from </a:t>
            </a:r>
            <a:r>
              <a:rPr lang="da-DK" baseline="0" dirty="0" err="1"/>
              <a:t>main</a:t>
            </a:r>
            <a:r>
              <a:rPr lang="da-DK" baseline="0" dirty="0"/>
              <a:t>” line in the </a:t>
            </a:r>
            <a:r>
              <a:rPr lang="da-DK" baseline="0" dirty="0" err="1"/>
              <a:t>console</a:t>
            </a:r>
            <a:r>
              <a:rPr lang="da-DK" baseline="0" dirty="0"/>
              <a:t>?</a:t>
            </a:r>
          </a:p>
          <a:p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does</a:t>
            </a:r>
            <a:r>
              <a:rPr lang="da-DK" baseline="0" dirty="0"/>
              <a:t> the program exit?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20333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083373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stop a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gracefully</a:t>
            </a:r>
            <a:r>
              <a:rPr lang="da-DK" dirty="0"/>
              <a:t>,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shall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a </a:t>
            </a:r>
            <a:r>
              <a:rPr lang="da-DK" dirty="0" err="1"/>
              <a:t>way</a:t>
            </a:r>
            <a:r>
              <a:rPr lang="da-DK" dirty="0"/>
              <a:t> to </a:t>
            </a:r>
            <a:r>
              <a:rPr lang="da-DK" dirty="0" err="1"/>
              <a:t>tell</a:t>
            </a:r>
            <a:r>
              <a:rPr lang="da-DK" dirty="0"/>
              <a:t> it to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</a:p>
          <a:p>
            <a:r>
              <a:rPr lang="da-DK" baseline="0" dirty="0"/>
              <a:t>For </a:t>
            </a:r>
            <a:r>
              <a:rPr lang="da-DK" baseline="0" dirty="0" err="1"/>
              <a:t>instance</a:t>
            </a:r>
            <a:r>
              <a:rPr lang="da-DK" baseline="0" dirty="0"/>
              <a:t> </a:t>
            </a:r>
            <a:r>
              <a:rPr lang="da-DK" baseline="0" dirty="0" err="1"/>
              <a:t>through</a:t>
            </a:r>
            <a:r>
              <a:rPr lang="da-DK" baseline="0" dirty="0"/>
              <a:t> a </a:t>
            </a:r>
            <a:r>
              <a:rPr lang="da-DK" baseline="0" dirty="0" err="1"/>
              <a:t>property</a:t>
            </a:r>
            <a:r>
              <a:rPr lang="da-DK" baseline="0" dirty="0"/>
              <a:t>.</a:t>
            </a:r>
          </a:p>
          <a:p>
            <a:r>
              <a:rPr lang="da-DK" baseline="0" dirty="0" err="1"/>
              <a:t>Another</a:t>
            </a:r>
            <a:r>
              <a:rPr lang="da-DK" baseline="0" dirty="0"/>
              <a:t> </a:t>
            </a:r>
            <a:r>
              <a:rPr lang="da-DK" baseline="0" dirty="0" err="1"/>
              <a:t>way</a:t>
            </a:r>
            <a:r>
              <a:rPr lang="da-DK" baseline="0" dirty="0"/>
              <a:t> </a:t>
            </a:r>
            <a:r>
              <a:rPr lang="da-DK" baseline="0" dirty="0" err="1"/>
              <a:t>could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to send it a </a:t>
            </a:r>
            <a:r>
              <a:rPr lang="da-DK" baseline="0" dirty="0" err="1"/>
              <a:t>message</a:t>
            </a:r>
            <a:r>
              <a:rPr lang="da-DK" baseline="0" dirty="0"/>
              <a:t>, </a:t>
            </a:r>
            <a:r>
              <a:rPr lang="da-DK" baseline="0" dirty="0" err="1"/>
              <a:t>if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consumes</a:t>
            </a:r>
            <a:r>
              <a:rPr lang="da-DK" baseline="0" dirty="0"/>
              <a:t> </a:t>
            </a:r>
            <a:r>
              <a:rPr lang="da-DK" baseline="0" dirty="0" err="1"/>
              <a:t>messages</a:t>
            </a:r>
            <a:r>
              <a:rPr lang="da-DK" baseline="0" dirty="0"/>
              <a:t>.</a:t>
            </a:r>
          </a:p>
          <a:p>
            <a:r>
              <a:rPr lang="da-DK" baseline="0" dirty="0"/>
              <a:t>Or give the </a:t>
            </a:r>
            <a:r>
              <a:rPr lang="da-DK" baseline="0" dirty="0" err="1"/>
              <a:t>thread</a:t>
            </a:r>
            <a:r>
              <a:rPr lang="da-DK" baseline="0" dirty="0"/>
              <a:t> a ”</a:t>
            </a:r>
            <a:r>
              <a:rPr lang="da-DK" baseline="0" dirty="0" err="1"/>
              <a:t>CancellationToken</a:t>
            </a:r>
            <a:r>
              <a:rPr lang="da-DK" baseline="0" dirty="0"/>
              <a:t>” </a:t>
            </a:r>
            <a:r>
              <a:rPr lang="da-DK" baseline="0" dirty="0" err="1"/>
              <a:t>object</a:t>
            </a:r>
            <a:r>
              <a:rPr lang="da-DK" baseline="0" dirty="0"/>
              <a:t> as the parameter to the </a:t>
            </a:r>
            <a:r>
              <a:rPr lang="da-DK" baseline="0" dirty="0" err="1"/>
              <a:t>myThread.Start</a:t>
            </a:r>
            <a:r>
              <a:rPr lang="da-DK" baseline="0" dirty="0"/>
              <a:t>() </a:t>
            </a:r>
            <a:r>
              <a:rPr lang="da-DK" baseline="0" dirty="0" err="1"/>
              <a:t>method</a:t>
            </a:r>
            <a:r>
              <a:rPr lang="da-DK" baseline="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56987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12306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483486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run </a:t>
            </a:r>
            <a:r>
              <a:rPr lang="da-DK" dirty="0" err="1"/>
              <a:t>into</a:t>
            </a:r>
            <a:r>
              <a:rPr lang="da-DK" dirty="0"/>
              <a:t> </a:t>
            </a:r>
            <a:r>
              <a:rPr lang="da-DK" dirty="0" err="1"/>
              <a:t>strange</a:t>
            </a:r>
            <a:r>
              <a:rPr lang="da-DK" dirty="0"/>
              <a:t> </a:t>
            </a:r>
            <a:r>
              <a:rPr lang="da-DK" dirty="0" err="1"/>
              <a:t>behavior</a:t>
            </a:r>
            <a:r>
              <a:rPr lang="da-DK" baseline="0" dirty="0"/>
              <a:t> and </a:t>
            </a:r>
            <a:r>
              <a:rPr lang="da-DK" baseline="0" dirty="0" err="1"/>
              <a:t>thread</a:t>
            </a:r>
            <a:r>
              <a:rPr lang="da-DK" baseline="0" dirty="0"/>
              <a:t> </a:t>
            </a:r>
            <a:r>
              <a:rPr lang="da-DK" baseline="0" dirty="0" err="1"/>
              <a:t>starvation</a:t>
            </a:r>
            <a:r>
              <a:rPr lang="da-DK" baseline="0" dirty="0"/>
              <a:t>.</a:t>
            </a:r>
            <a:endParaRPr lang="da-DK" dirty="0"/>
          </a:p>
          <a:p>
            <a:r>
              <a:rPr lang="da-DK" dirty="0"/>
              <a:t>But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write</a:t>
            </a:r>
            <a:r>
              <a:rPr lang="da-DK" dirty="0"/>
              <a:t> software</a:t>
            </a:r>
            <a:r>
              <a:rPr lang="da-DK" baseline="0" dirty="0"/>
              <a:t> with realtime </a:t>
            </a:r>
            <a:r>
              <a:rPr lang="da-DK" baseline="0" dirty="0" err="1"/>
              <a:t>requirements</a:t>
            </a:r>
            <a:r>
              <a:rPr lang="da-DK" baseline="0" dirty="0"/>
              <a:t>, it is </a:t>
            </a:r>
            <a:r>
              <a:rPr lang="da-DK" baseline="0" dirty="0" err="1"/>
              <a:t>essential</a:t>
            </a:r>
            <a:r>
              <a:rPr lang="da-DK" baseline="0" dirty="0"/>
              <a:t> to </a:t>
            </a:r>
            <a:r>
              <a:rPr lang="da-DK" baseline="0" dirty="0" err="1"/>
              <a:t>consider</a:t>
            </a:r>
            <a:r>
              <a:rPr lang="da-DK" baseline="0" dirty="0"/>
              <a:t> </a:t>
            </a:r>
            <a:r>
              <a:rPr lang="da-DK" baseline="0" dirty="0" err="1"/>
              <a:t>priorities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0756807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Things happening at the same time (or </a:t>
            </a:r>
            <a:r>
              <a:rPr lang="da-DK" dirty="0" err="1"/>
              <a:t>switching</a:t>
            </a:r>
            <a:r>
              <a:rPr lang="da-DK" dirty="0"/>
              <a:t> tasks so fast,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get</a:t>
            </a:r>
            <a:r>
              <a:rPr lang="da-DK" baseline="0" dirty="0"/>
              <a:t> </a:t>
            </a:r>
            <a:r>
              <a:rPr lang="da-DK" dirty="0"/>
              <a:t>the illusion</a:t>
            </a:r>
            <a:r>
              <a:rPr lang="da-DK" baseline="0" dirty="0"/>
              <a:t> of </a:t>
            </a:r>
            <a:r>
              <a:rPr lang="da-DK" baseline="0" dirty="0" err="1"/>
              <a:t>things</a:t>
            </a:r>
            <a:r>
              <a:rPr lang="da-DK" baseline="0" dirty="0"/>
              <a:t> happening at the same time).</a:t>
            </a:r>
          </a:p>
          <a:p>
            <a:r>
              <a:rPr lang="da-DK" baseline="0" dirty="0"/>
              <a:t>If </a:t>
            </a:r>
            <a:r>
              <a:rPr lang="da-DK" baseline="0" dirty="0" err="1"/>
              <a:t>we</a:t>
            </a:r>
            <a:r>
              <a:rPr lang="da-DK" baseline="0" dirty="0"/>
              <a:t> have more </a:t>
            </a:r>
            <a:r>
              <a:rPr lang="da-DK" baseline="0" dirty="0" err="1"/>
              <a:t>than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CPU core,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achieve</a:t>
            </a:r>
            <a:r>
              <a:rPr lang="da-DK" baseline="0" dirty="0"/>
              <a:t> </a:t>
            </a:r>
            <a:r>
              <a:rPr lang="da-DK" baseline="0" dirty="0" err="1"/>
              <a:t>parallelism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3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59482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r>
              <a:rPr lang="da-DK" baseline="0" dirty="0"/>
              <a:t>, </a:t>
            </a:r>
            <a:r>
              <a:rPr lang="da-DK" baseline="0" dirty="0" err="1"/>
              <a:t>everything</a:t>
            </a:r>
            <a:r>
              <a:rPr lang="da-DK" baseline="0" dirty="0"/>
              <a:t> </a:t>
            </a:r>
            <a:r>
              <a:rPr lang="da-DK" baseline="0" dirty="0" err="1"/>
              <a:t>happened</a:t>
            </a:r>
            <a:r>
              <a:rPr lang="da-DK" baseline="0" dirty="0"/>
              <a:t> </a:t>
            </a:r>
            <a:r>
              <a:rPr lang="da-DK" baseline="0" dirty="0" err="1"/>
              <a:t>nice</a:t>
            </a:r>
            <a:r>
              <a:rPr lang="da-DK" baseline="0" dirty="0"/>
              <a:t> and </a:t>
            </a:r>
            <a:r>
              <a:rPr lang="da-DK" baseline="0" dirty="0" err="1"/>
              <a:t>sequentially</a:t>
            </a:r>
            <a:r>
              <a:rPr lang="da-DK" baseline="0" dirty="0"/>
              <a:t> in </a:t>
            </a:r>
            <a:r>
              <a:rPr lang="da-DK" baseline="0" dirty="0" err="1"/>
              <a:t>our</a:t>
            </a:r>
            <a:r>
              <a:rPr lang="da-DK" baseline="0" dirty="0"/>
              <a:t> programs. </a:t>
            </a:r>
            <a:r>
              <a:rPr lang="da-DK" baseline="0" dirty="0" err="1"/>
              <a:t>Why</a:t>
            </a:r>
            <a:r>
              <a:rPr lang="da-DK" baseline="0" dirty="0"/>
              <a:t> </a:t>
            </a:r>
            <a:r>
              <a:rPr lang="da-DK" baseline="0" dirty="0" err="1"/>
              <a:t>would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want</a:t>
            </a:r>
            <a:r>
              <a:rPr lang="da-DK" baseline="0" dirty="0"/>
              <a:t> to </a:t>
            </a:r>
            <a:r>
              <a:rPr lang="da-DK" baseline="0" dirty="0" err="1"/>
              <a:t>change</a:t>
            </a:r>
            <a:r>
              <a:rPr lang="da-DK" baseline="0" dirty="0"/>
              <a:t> </a:t>
            </a:r>
            <a:r>
              <a:rPr lang="da-DK" baseline="0" dirty="0" err="1"/>
              <a:t>that</a:t>
            </a:r>
            <a:r>
              <a:rPr lang="da-DK" baseline="0" dirty="0"/>
              <a:t>?</a:t>
            </a:r>
          </a:p>
          <a:p>
            <a:endParaRPr lang="da-DK" baseline="0" dirty="0"/>
          </a:p>
          <a:p>
            <a:r>
              <a:rPr lang="da-DK" baseline="0" dirty="0" err="1"/>
              <a:t>We</a:t>
            </a:r>
            <a:r>
              <a:rPr lang="da-DK" baseline="0" dirty="0"/>
              <a:t> </a:t>
            </a:r>
            <a:r>
              <a:rPr lang="da-DK" baseline="0" dirty="0" err="1"/>
              <a:t>are</a:t>
            </a:r>
            <a:r>
              <a:rPr lang="da-DK" baseline="0" dirty="0"/>
              <a:t> </a:t>
            </a:r>
            <a:r>
              <a:rPr lang="da-DK" baseline="0" dirty="0" err="1"/>
              <a:t>going</a:t>
            </a:r>
            <a:r>
              <a:rPr lang="da-DK" baseline="0" dirty="0"/>
              <a:t> </a:t>
            </a:r>
            <a:r>
              <a:rPr lang="da-DK" baseline="0" dirty="0" err="1"/>
              <a:t>down</a:t>
            </a:r>
            <a:r>
              <a:rPr lang="da-DK" baseline="0" dirty="0"/>
              <a:t> the </a:t>
            </a:r>
            <a:r>
              <a:rPr lang="da-DK" baseline="0" dirty="0" err="1"/>
              <a:t>rabbit</a:t>
            </a:r>
            <a:r>
              <a:rPr lang="da-DK" baseline="0" dirty="0"/>
              <a:t> hole...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20075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 have a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a </a:t>
            </a:r>
            <a:r>
              <a:rPr lang="da-DK" dirty="0" err="1"/>
              <a:t>lot</a:t>
            </a:r>
            <a:r>
              <a:rPr lang="da-DK" dirty="0"/>
              <a:t> of </a:t>
            </a:r>
            <a:r>
              <a:rPr lang="da-DK" dirty="0" err="1"/>
              <a:t>work</a:t>
            </a:r>
            <a:r>
              <a:rPr lang="da-DK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6999086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So </a:t>
            </a:r>
            <a:r>
              <a:rPr lang="da-DK" dirty="0" err="1"/>
              <a:t>lets</a:t>
            </a:r>
            <a:r>
              <a:rPr lang="da-DK" dirty="0"/>
              <a:t> run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method</a:t>
            </a:r>
            <a:r>
              <a:rPr lang="da-DK" dirty="0"/>
              <a:t> on</a:t>
            </a:r>
            <a:r>
              <a:rPr lang="da-DK" baseline="0" dirty="0"/>
              <a:t> </a:t>
            </a:r>
            <a:r>
              <a:rPr lang="da-DK" baseline="0" dirty="0" err="1"/>
              <a:t>its</a:t>
            </a:r>
            <a:r>
              <a:rPr lang="da-DK" baseline="0" dirty="0"/>
              <a:t> </a:t>
            </a:r>
            <a:r>
              <a:rPr lang="da-DK" baseline="0" dirty="0" err="1"/>
              <a:t>own</a:t>
            </a:r>
            <a:r>
              <a:rPr lang="da-DK" baseline="0" dirty="0"/>
              <a:t>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221678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tell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baseline="0" dirty="0"/>
              <a:t> </a:t>
            </a:r>
            <a:r>
              <a:rPr lang="da-DK" baseline="0" dirty="0" err="1"/>
              <a:t>method</a:t>
            </a:r>
            <a:r>
              <a:rPr lang="da-DK" baseline="0" dirty="0"/>
              <a:t> to run, by </a:t>
            </a:r>
            <a:r>
              <a:rPr lang="da-DK" baseline="0" dirty="0" err="1"/>
              <a:t>giving</a:t>
            </a:r>
            <a:r>
              <a:rPr lang="da-DK" baseline="0" dirty="0"/>
              <a:t> it the </a:t>
            </a:r>
            <a:r>
              <a:rPr lang="da-DK" baseline="0" dirty="0" err="1"/>
              <a:t>method</a:t>
            </a:r>
            <a:r>
              <a:rPr lang="da-DK" baseline="0" dirty="0"/>
              <a:t> in the </a:t>
            </a:r>
            <a:r>
              <a:rPr lang="da-DK" baseline="0" dirty="0" err="1"/>
              <a:t>constructor</a:t>
            </a:r>
            <a:r>
              <a:rPr lang="da-DK" baseline="0" dirty="0"/>
              <a:t>.</a:t>
            </a:r>
          </a:p>
          <a:p>
            <a:r>
              <a:rPr lang="da-DK" baseline="0" dirty="0"/>
              <a:t>The </a:t>
            </a:r>
            <a:r>
              <a:rPr lang="da-DK" baseline="0" dirty="0" err="1"/>
              <a:t>method</a:t>
            </a:r>
            <a:r>
              <a:rPr lang="da-DK" baseline="0" dirty="0"/>
              <a:t>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run, </a:t>
            </a:r>
            <a:r>
              <a:rPr lang="da-DK" baseline="0" dirty="0" err="1"/>
              <a:t>when</a:t>
            </a:r>
            <a:r>
              <a:rPr lang="da-DK" baseline="0" dirty="0"/>
              <a:t> the </a:t>
            </a:r>
            <a:r>
              <a:rPr lang="da-DK" baseline="0" dirty="0" err="1"/>
              <a:t>thread</a:t>
            </a:r>
            <a:r>
              <a:rPr lang="da-DK" baseline="0" dirty="0"/>
              <a:t> is </a:t>
            </a:r>
            <a:r>
              <a:rPr lang="da-DK" baseline="0" dirty="0" err="1"/>
              <a:t>started</a:t>
            </a:r>
            <a:r>
              <a:rPr lang="da-DK" baseline="0" dirty="0"/>
              <a:t>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00885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Parameters to the </a:t>
            </a:r>
            <a:r>
              <a:rPr lang="da-DK" dirty="0" err="1"/>
              <a:t>LotsOfWork</a:t>
            </a:r>
            <a:r>
              <a:rPr lang="da-DK" dirty="0"/>
              <a:t> </a:t>
            </a:r>
            <a:r>
              <a:rPr lang="da-DK" dirty="0" err="1"/>
              <a:t>instance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given as properties.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821592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pass</a:t>
            </a:r>
            <a:r>
              <a:rPr lang="da-DK" baseline="0" dirty="0"/>
              <a:t> parameters to the </a:t>
            </a:r>
            <a:r>
              <a:rPr lang="da-DK" baseline="0" dirty="0" err="1"/>
              <a:t>thread</a:t>
            </a:r>
            <a:r>
              <a:rPr lang="da-DK" baseline="0" dirty="0"/>
              <a:t>, </a:t>
            </a:r>
            <a:r>
              <a:rPr lang="da-DK" baseline="0" dirty="0" err="1"/>
              <a:t>when</a:t>
            </a:r>
            <a:r>
              <a:rPr lang="da-DK" baseline="0" dirty="0"/>
              <a:t> </a:t>
            </a:r>
            <a:r>
              <a:rPr lang="da-DK" baseline="0" dirty="0" err="1"/>
              <a:t>we</a:t>
            </a:r>
            <a:r>
              <a:rPr lang="da-DK" baseline="0" dirty="0"/>
              <a:t> start the </a:t>
            </a:r>
            <a:r>
              <a:rPr lang="da-DK" baseline="0" dirty="0" err="1"/>
              <a:t>thread</a:t>
            </a:r>
            <a:r>
              <a:rPr lang="da-DK" baseline="0" dirty="0"/>
              <a:t>.</a:t>
            </a:r>
            <a:endParaRPr lang="da-DK" dirty="0"/>
          </a:p>
          <a:p>
            <a:endParaRPr lang="da-DK" dirty="0"/>
          </a:p>
          <a:p>
            <a:r>
              <a:rPr lang="da-DK" dirty="0"/>
              <a:t>NOTE: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could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lambda </a:t>
            </a:r>
            <a:r>
              <a:rPr lang="da-DK" dirty="0" err="1"/>
              <a:t>expressions</a:t>
            </a:r>
            <a:r>
              <a:rPr lang="da-DK" dirty="0"/>
              <a:t> https://stackoverflow.com/questions/1195896/threadstart-with-parameters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974111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46887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/>
              <a:t>Subtitle</a:t>
            </a:r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api/system.threading.thread.resume?view=net-5.0#System_Threading_Thread_Resume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microsoft.com/en-us/dotnet/api/system.threading.thread.resume?view=netframework-4.7" TargetMode="Externa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stockmedia.cc/computing_technology/slides/DSD_8790.jpg" TargetMode="External"/><Relationship Id="rId2" Type="http://schemas.openxmlformats.org/officeDocument/2006/relationships/hyperlink" Target="https://i.pinimg.com/originals/3b/a4/1c/3ba41c16b44edd7d9c5c9faeec965fad.gif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www.greenpeace.org/international/en/multimedia/photos/mushroom-cloud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a-DK" dirty="0" err="1"/>
              <a:t>Multi-threading</a:t>
            </a:r>
            <a:endParaRPr lang="da-DK" dirty="0"/>
          </a:p>
        </p:txBody>
      </p:sp>
      <p:pic>
        <p:nvPicPr>
          <p:cNvPr id="1026" name="Picture 2" descr="Beagles in a row - how did they ever get them all to stay still long ...">
            <a:extLst>
              <a:ext uri="{FF2B5EF4-FFF2-40B4-BE49-F238E27FC236}">
                <a16:creationId xmlns:a16="http://schemas.microsoft.com/office/drawing/2014/main" id="{928EFB11-F528-6FD1-4783-11C8FC670C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6096" y="1535339"/>
            <a:ext cx="6589690" cy="3287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Passing</a:t>
            </a:r>
            <a:r>
              <a:rPr lang="da-DK" dirty="0"/>
              <a:t> parameters - 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work.NumberOfIterations</a:t>
            </a:r>
            <a:r>
              <a:rPr lang="da-DK" sz="1400" b="1" dirty="0">
                <a:latin typeface="Consolas" panose="020B0609020204030204" pitchFamily="49" charset="0"/>
              </a:rPr>
              <a:t> = 500;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0;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49352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 err="1"/>
              <a:t>Passing</a:t>
            </a:r>
            <a:r>
              <a:rPr lang="da-DK" dirty="0"/>
              <a:t> parameters – To the Start() </a:t>
            </a:r>
            <a:r>
              <a:rPr lang="da-DK" dirty="0" err="1"/>
              <a:t>method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79835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1 and 2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844392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Pausing</a:t>
            </a:r>
            <a:r>
              <a:rPr lang="da-DK" dirty="0"/>
              <a:t> a </a:t>
            </a:r>
            <a:r>
              <a:rPr lang="da-DK" dirty="0" err="1"/>
              <a:t>thread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sleep</a:t>
            </a:r>
            <a:r>
              <a:rPr lang="da-DK" dirty="0"/>
              <a:t> for </a:t>
            </a:r>
          </a:p>
          <a:p>
            <a:pPr marL="0" indent="0">
              <a:buNone/>
            </a:pPr>
            <a:r>
              <a:rPr lang="da-DK" b="1" i="1" dirty="0"/>
              <a:t>at </a:t>
            </a:r>
            <a:r>
              <a:rPr lang="da-DK" b="1" i="1" dirty="0" err="1"/>
              <a:t>least</a:t>
            </a:r>
            <a:r>
              <a:rPr lang="da-DK" dirty="0"/>
              <a:t> 50 </a:t>
            </a:r>
            <a:r>
              <a:rPr lang="da-DK" dirty="0" err="1"/>
              <a:t>milliseconds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23560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Yield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07200" y="1311965"/>
            <a:ext cx="45466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 err="1"/>
              <a:t>Sleep</a:t>
            </a:r>
            <a:r>
              <a:rPr lang="da-DK" dirty="0"/>
              <a:t>(0) </a:t>
            </a:r>
            <a:r>
              <a:rPr lang="da-DK" dirty="0" err="1"/>
              <a:t>means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b="1" dirty="0" err="1"/>
              <a:t>yields</a:t>
            </a:r>
            <a:r>
              <a:rPr lang="da-DK" dirty="0"/>
              <a:t>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If </a:t>
            </a:r>
            <a:r>
              <a:rPr lang="da-DK" dirty="0" err="1"/>
              <a:t>another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is </a:t>
            </a:r>
            <a:r>
              <a:rPr lang="da-DK" dirty="0" err="1"/>
              <a:t>ready</a:t>
            </a:r>
            <a:r>
              <a:rPr lang="da-DK" dirty="0"/>
              <a:t> to run, it </a:t>
            </a:r>
            <a:r>
              <a:rPr lang="da-DK" dirty="0" err="1"/>
              <a:t>will</a:t>
            </a:r>
            <a:r>
              <a:rPr lang="da-DK" dirty="0"/>
              <a:t> run.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If no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 is </a:t>
            </a:r>
            <a:r>
              <a:rPr lang="da-DK" dirty="0" err="1"/>
              <a:t>ready</a:t>
            </a:r>
            <a:r>
              <a:rPr lang="da-DK" dirty="0"/>
              <a:t> to run,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yielded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continue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131196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</a:t>
            </a:r>
            <a:r>
              <a:rPr lang="da-DK" sz="1400" b="1" dirty="0" err="1">
                <a:latin typeface="Consolas" panose="020B0609020204030204" pitchFamily="49" charset="0"/>
              </a:rPr>
              <a:t>object</a:t>
            </a:r>
            <a:r>
              <a:rPr lang="da-DK" sz="1400" b="1" dirty="0">
                <a:latin typeface="Consolas" panose="020B0609020204030204" pitchFamily="49" charset="0"/>
              </a:rPr>
              <a:t> parameter)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 =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) parameter;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</a:t>
            </a:r>
            <a:r>
              <a:rPr lang="da-DK" sz="1400" b="1" dirty="0" err="1">
                <a:latin typeface="Consolas" panose="020B0609020204030204" pitchFamily="49" charset="0"/>
              </a:rPr>
              <a:t>numberOfIterations</a:t>
            </a:r>
            <a:r>
              <a:rPr lang="da-DK" sz="1400" b="1" dirty="0">
                <a:latin typeface="Consolas" panose="020B0609020204030204" pitchFamily="49" charset="0"/>
              </a:rPr>
              <a:t>; i++)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(0); // </a:t>
            </a:r>
            <a:r>
              <a:rPr lang="da-DK" sz="1400" b="1" dirty="0" err="1">
                <a:latin typeface="Consolas" panose="020B0609020204030204" pitchFamily="49" charset="0"/>
              </a:rPr>
              <a:t>Yield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389040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Thread.Suspend</a:t>
            </a:r>
            <a:r>
              <a:rPr lang="da-DK" dirty="0"/>
              <a:t> and </a:t>
            </a:r>
            <a:r>
              <a:rPr lang="da-DK" dirty="0" err="1"/>
              <a:t>Thread.Resume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5891742"/>
            <a:ext cx="10515600" cy="521230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da-DK" dirty="0">
                <a:hlinkClick r:id="rId3"/>
              </a:rPr>
              <a:t>https://docs.microsoft.com/en-us/dotnet/api/system.threading.thread.suspend?view=net-5.0#System_Threading_Thread_Suspend</a:t>
            </a:r>
          </a:p>
          <a:p>
            <a:pPr marL="0" indent="0">
              <a:buNone/>
            </a:pPr>
            <a:r>
              <a:rPr lang="da-DK" dirty="0">
                <a:hlinkClick r:id="rId3"/>
              </a:rPr>
              <a:t>https://docs.microsoft.com/en-us/dotnet/api/system.threading.thread.resume?view=net-5.0#System_Threading_Thread_Resume</a:t>
            </a:r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3987" y="1039280"/>
            <a:ext cx="9344025" cy="24765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52562" y="3472392"/>
            <a:ext cx="9286875" cy="241935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282222" y="6233409"/>
            <a:ext cx="11071578" cy="460902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noAutofit/>
          </a:bodyPr>
          <a:lstStyle/>
          <a:p>
            <a:endParaRPr lang="da-DK" sz="1600" dirty="0">
              <a:latin typeface="Gill Sans MT" panose="020B0502020104020203" pitchFamily="34" charset="0"/>
              <a:hlinkClick r:id="rId6"/>
            </a:endParaRPr>
          </a:p>
        </p:txBody>
      </p:sp>
    </p:spTree>
    <p:extLst>
      <p:ext uri="{BB962C8B-B14F-4D97-AF65-F5344CB8AC3E}">
        <p14:creationId xmlns:p14="http://schemas.microsoft.com/office/powerpoint/2010/main" val="15504584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the program exit?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(”</a:t>
            </a:r>
            <a:r>
              <a:rPr lang="da-DK" sz="1400" b="1" dirty="0" err="1">
                <a:latin typeface="Consolas" panose="020B0609020204030204" pitchFamily="49" charset="0"/>
              </a:rPr>
              <a:t>Goodbye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232272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Waiting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to </a:t>
            </a:r>
            <a:r>
              <a:rPr lang="da-DK" dirty="0" err="1"/>
              <a:t>complete</a:t>
            </a:r>
            <a:r>
              <a:rPr lang="da-DK" dirty="0"/>
              <a:t> (</a:t>
            </a:r>
            <a:r>
              <a:rPr lang="da-DK" dirty="0" err="1"/>
              <a:t>join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9866" y="1311965"/>
            <a:ext cx="5223933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</a:t>
            </a:r>
            <a:r>
              <a:rPr lang="da-DK" dirty="0" err="1"/>
              <a:t>Join</a:t>
            </a:r>
            <a:r>
              <a:rPr lang="da-DK" dirty="0"/>
              <a:t>() </a:t>
            </a:r>
            <a:r>
              <a:rPr lang="da-DK" dirty="0" err="1"/>
              <a:t>method</a:t>
            </a:r>
            <a:r>
              <a:rPr lang="da-DK" dirty="0"/>
              <a:t> </a:t>
            </a:r>
            <a:r>
              <a:rPr lang="da-DK" dirty="0" err="1"/>
              <a:t>blocks</a:t>
            </a:r>
            <a:r>
              <a:rPr lang="da-DK" dirty="0"/>
              <a:t> the </a:t>
            </a:r>
            <a:r>
              <a:rPr lang="da-DK" dirty="0" err="1"/>
              <a:t>caller</a:t>
            </a:r>
            <a:r>
              <a:rPr lang="da-DK" dirty="0"/>
              <a:t> </a:t>
            </a:r>
            <a:r>
              <a:rPr lang="da-DK" dirty="0" err="1"/>
              <a:t>until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on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join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called</a:t>
            </a:r>
            <a:r>
              <a:rPr lang="da-DK" dirty="0"/>
              <a:t> </a:t>
            </a:r>
            <a:r>
              <a:rPr lang="da-DK" dirty="0" err="1"/>
              <a:t>completes</a:t>
            </a:r>
            <a:r>
              <a:rPr lang="da-DK" dirty="0"/>
              <a:t>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myThread.Join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Hello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049695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Waiting for </a:t>
            </a:r>
            <a:r>
              <a:rPr lang="da-DK" dirty="0" err="1"/>
              <a:t>other</a:t>
            </a:r>
            <a:r>
              <a:rPr lang="da-DK" dirty="0"/>
              <a:t> </a:t>
            </a:r>
            <a:r>
              <a:rPr lang="da-DK" dirty="0" err="1"/>
              <a:t>threads</a:t>
            </a:r>
            <a:r>
              <a:rPr lang="da-DK" dirty="0"/>
              <a:t> to </a:t>
            </a:r>
            <a:r>
              <a:rPr lang="da-DK" dirty="0" err="1"/>
              <a:t>complete</a:t>
            </a:r>
            <a:r>
              <a:rPr lang="da-DK" dirty="0"/>
              <a:t> (</a:t>
            </a:r>
            <a:r>
              <a:rPr lang="da-DK" dirty="0" err="1"/>
              <a:t>join</a:t>
            </a:r>
            <a:r>
              <a:rPr lang="da-DK" dirty="0"/>
              <a:t>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2480" y="1311965"/>
            <a:ext cx="4211319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But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specify</a:t>
            </a:r>
            <a:r>
              <a:rPr lang="da-DK" dirty="0"/>
              <a:t> a timeout.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342090" y="1303504"/>
            <a:ext cx="6800390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myThread.Join</a:t>
            </a:r>
            <a:r>
              <a:rPr lang="da-DK" sz="1400" b="1" dirty="0">
                <a:latin typeface="Consolas" panose="020B0609020204030204" pitchFamily="49" charset="0"/>
              </a:rPr>
              <a:t>(1000); // </a:t>
            </a:r>
            <a:r>
              <a:rPr lang="da-DK" sz="1400" b="1" dirty="0" err="1">
                <a:latin typeface="Consolas" panose="020B0609020204030204" pitchFamily="49" charset="0"/>
              </a:rPr>
              <a:t>continue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if</a:t>
            </a:r>
            <a:r>
              <a:rPr lang="da-DK" sz="1400" b="1" dirty="0">
                <a:latin typeface="Consolas" panose="020B0609020204030204" pitchFamily="49" charset="0"/>
              </a:rPr>
              <a:t> not </a:t>
            </a:r>
            <a:r>
              <a:rPr lang="da-DK" sz="1400" b="1" dirty="0" err="1">
                <a:latin typeface="Consolas" panose="020B0609020204030204" pitchFamily="49" charset="0"/>
              </a:rPr>
              <a:t>joined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after</a:t>
            </a:r>
            <a:r>
              <a:rPr lang="da-DK" sz="1400" b="1" dirty="0">
                <a:latin typeface="Consolas" panose="020B0609020204030204" pitchFamily="49" charset="0"/>
              </a:rPr>
              <a:t> 1000 ms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Hello</a:t>
            </a:r>
            <a:r>
              <a:rPr lang="da-DK" sz="1400" b="1" dirty="0">
                <a:latin typeface="Consolas" panose="020B0609020204030204" pitchFamily="49" charset="0"/>
              </a:rPr>
              <a:t> from </a:t>
            </a:r>
            <a:r>
              <a:rPr lang="da-DK" sz="1400" b="1" dirty="0" err="1">
                <a:latin typeface="Consolas" panose="020B0609020204030204" pitchFamily="49" charset="0"/>
              </a:rPr>
              <a:t>main</a:t>
            </a:r>
            <a:r>
              <a:rPr lang="da-DK" sz="1400" b="1" dirty="0">
                <a:latin typeface="Consolas" panose="020B0609020204030204" pitchFamily="49" charset="0"/>
              </a:rPr>
              <a:t>");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468987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3, 4, and 5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23777282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C#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err="1"/>
              <a:t>Concurrency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  <a:p>
            <a:pPr marL="0" indent="0">
              <a:buNone/>
            </a:pPr>
            <a:r>
              <a:rPr lang="da-DK" dirty="0" err="1"/>
              <a:t>Suspending</a:t>
            </a:r>
            <a:r>
              <a:rPr lang="da-DK" dirty="0"/>
              <a:t>, </a:t>
            </a:r>
            <a:r>
              <a:rPr lang="da-DK" dirty="0" err="1"/>
              <a:t>resuming</a:t>
            </a:r>
            <a:r>
              <a:rPr lang="da-DK" dirty="0"/>
              <a:t> and stopping </a:t>
            </a:r>
            <a:r>
              <a:rPr lang="da-DK" dirty="0" err="1"/>
              <a:t>threads</a:t>
            </a:r>
            <a:r>
              <a:rPr lang="da-DK" dirty="0"/>
              <a:t> </a:t>
            </a:r>
          </a:p>
          <a:p>
            <a:pPr marL="0" indent="0">
              <a:buNone/>
            </a:pPr>
            <a:r>
              <a:rPr lang="da-DK" dirty="0"/>
              <a:t>Background and </a:t>
            </a:r>
            <a:r>
              <a:rPr lang="da-DK" dirty="0" err="1"/>
              <a:t>foreground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Thread </a:t>
            </a:r>
            <a:r>
              <a:rPr lang="da-DK"/>
              <a:t>priorities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571638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Background and </a:t>
            </a:r>
            <a:r>
              <a:rPr lang="da-DK" dirty="0" err="1"/>
              <a:t>foreground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0" y="1311965"/>
            <a:ext cx="5257800" cy="4864998"/>
          </a:xfrm>
        </p:spPr>
        <p:txBody>
          <a:bodyPr/>
          <a:lstStyle/>
          <a:p>
            <a:pPr marL="0" indent="0">
              <a:buNone/>
            </a:pPr>
            <a:r>
              <a:rPr lang="da-DK" dirty="0"/>
              <a:t>The program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now</a:t>
            </a:r>
            <a:r>
              <a:rPr lang="da-DK" dirty="0"/>
              <a:t> </a:t>
            </a:r>
            <a:r>
              <a:rPr lang="da-DK" dirty="0" err="1"/>
              <a:t>terminate</a:t>
            </a:r>
            <a:r>
              <a:rPr lang="da-DK" dirty="0"/>
              <a:t> </a:t>
            </a:r>
            <a:r>
              <a:rPr lang="da-DK" dirty="0" err="1"/>
              <a:t>instantly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a </a:t>
            </a:r>
            <a:r>
              <a:rPr lang="da-DK" dirty="0" err="1"/>
              <a:t>key</a:t>
            </a:r>
            <a:r>
              <a:rPr lang="da-DK" dirty="0"/>
              <a:t> is </a:t>
            </a:r>
            <a:r>
              <a:rPr lang="da-DK" dirty="0" err="1"/>
              <a:t>pressed</a:t>
            </a:r>
            <a:r>
              <a:rPr lang="da-DK" dirty="0"/>
              <a:t>, </a:t>
            </a:r>
            <a:r>
              <a:rPr lang="da-DK" dirty="0" err="1"/>
              <a:t>because</a:t>
            </a:r>
            <a:r>
              <a:rPr lang="da-DK" dirty="0"/>
              <a:t> </a:t>
            </a:r>
            <a:r>
              <a:rPr lang="da-DK" dirty="0" err="1"/>
              <a:t>myThread</a:t>
            </a:r>
            <a:r>
              <a:rPr lang="da-DK" dirty="0"/>
              <a:t> is a </a:t>
            </a:r>
            <a:r>
              <a:rPr lang="da-DK" dirty="0" err="1"/>
              <a:t>background</a:t>
            </a:r>
            <a:r>
              <a:rPr lang="da-DK" dirty="0"/>
              <a:t>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42090" y="1303504"/>
            <a:ext cx="5543144" cy="5018273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myThread.IsBackground</a:t>
            </a:r>
            <a:r>
              <a:rPr lang="da-DK" sz="1400" b="1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(50);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046560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Stopping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- </a:t>
            </a:r>
            <a:r>
              <a:rPr lang="da-DK" dirty="0" err="1"/>
              <a:t>gracefully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work.ShallStop</a:t>
            </a:r>
            <a:r>
              <a:rPr lang="da-DK" sz="1400" b="1" dirty="0">
                <a:latin typeface="Consolas" panose="020B0609020204030204" pitchFamily="49" charset="0"/>
              </a:rPr>
              <a:t> = true;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902960" cy="50634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public </a:t>
            </a:r>
            <a:r>
              <a:rPr lang="da-DK" sz="1400" b="1" dirty="0" err="1">
                <a:latin typeface="Consolas" panose="020B0609020204030204" pitchFamily="49" charset="0"/>
              </a:rPr>
              <a:t>bool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while</a:t>
            </a:r>
            <a:r>
              <a:rPr lang="da-DK" sz="1400" b="1" dirty="0">
                <a:latin typeface="Consolas" panose="020B0609020204030204" pitchFamily="49" charset="0"/>
              </a:rPr>
              <a:t> (!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868468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Aborting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(not so graceful)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myThread.Abort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831840" cy="5063428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public </a:t>
            </a:r>
            <a:r>
              <a:rPr lang="da-DK" sz="1400" b="1" dirty="0" err="1">
                <a:latin typeface="Consolas" panose="020B0609020204030204" pitchFamily="49" charset="0"/>
              </a:rPr>
              <a:t>bool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 { </a:t>
            </a:r>
            <a:r>
              <a:rPr lang="da-DK" sz="1400" b="1" dirty="0" err="1">
                <a:latin typeface="Consolas" panose="020B0609020204030204" pitchFamily="49" charset="0"/>
              </a:rPr>
              <a:t>get</a:t>
            </a:r>
            <a:r>
              <a:rPr lang="da-DK" sz="1400" b="1" dirty="0">
                <a:latin typeface="Consolas" panose="020B0609020204030204" pitchFamily="49" charset="0"/>
              </a:rPr>
              <a:t>; set; } = false;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 = 0;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while</a:t>
            </a:r>
            <a:r>
              <a:rPr lang="da-DK" sz="1400" b="1" dirty="0">
                <a:latin typeface="Consolas" panose="020B0609020204030204" pitchFamily="49" charset="0"/>
              </a:rPr>
              <a:t> (!</a:t>
            </a:r>
            <a:r>
              <a:rPr lang="da-DK" sz="1400" b="1" dirty="0" err="1">
                <a:latin typeface="Consolas" panose="020B0609020204030204" pitchFamily="49" charset="0"/>
              </a:rPr>
              <a:t>ShallStop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Thread.Sleep</a:t>
            </a:r>
            <a:r>
              <a:rPr lang="da-DK" sz="1400" b="1" dirty="0">
                <a:latin typeface="Consolas" panose="020B0609020204030204" pitchFamily="49" charset="0"/>
              </a:rPr>
              <a:t>(50); // 50 </a:t>
            </a:r>
            <a:r>
              <a:rPr lang="da-DK" sz="1400" b="1" dirty="0" err="1">
                <a:latin typeface="Consolas" panose="020B0609020204030204" pitchFamily="49" charset="0"/>
              </a:rPr>
              <a:t>milliseconds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++;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("Thread is done!");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141975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Aborting</a:t>
            </a:r>
            <a:r>
              <a:rPr lang="da-DK" dirty="0"/>
              <a:t> a </a:t>
            </a:r>
            <a:r>
              <a:rPr lang="da-DK" dirty="0" err="1"/>
              <a:t>thread</a:t>
            </a:r>
            <a:r>
              <a:rPr lang="da-DK" dirty="0"/>
              <a:t> (not so graceful)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506342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myThread.Abort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6096000" y="1311965"/>
            <a:ext cx="5257800" cy="505496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Avoid</a:t>
            </a:r>
            <a:r>
              <a:rPr lang="da-DK" dirty="0"/>
              <a:t> Abort()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Abort() </a:t>
            </a:r>
            <a:r>
              <a:rPr lang="da-DK" dirty="0" err="1"/>
              <a:t>throws</a:t>
            </a:r>
            <a:r>
              <a:rPr lang="da-DK" dirty="0"/>
              <a:t> an </a:t>
            </a:r>
            <a:r>
              <a:rPr lang="da-DK" dirty="0" err="1"/>
              <a:t>exception</a:t>
            </a:r>
            <a:r>
              <a:rPr lang="da-DK" dirty="0"/>
              <a:t> on the </a:t>
            </a:r>
            <a:r>
              <a:rPr lang="da-DK" dirty="0" err="1"/>
              <a:t>thread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don’t</a:t>
            </a:r>
            <a:r>
              <a:rPr lang="da-DK" dirty="0"/>
              <a:t> </a:t>
            </a:r>
            <a:r>
              <a:rPr lang="da-DK" dirty="0" err="1"/>
              <a:t>know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doing</a:t>
            </a:r>
            <a:r>
              <a:rPr lang="da-DK" dirty="0"/>
              <a:t>, </a:t>
            </a:r>
            <a:r>
              <a:rPr lang="da-DK" dirty="0" err="1"/>
              <a:t>when</a:t>
            </a:r>
            <a:r>
              <a:rPr lang="da-DK" dirty="0"/>
              <a:t>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aborted</a:t>
            </a:r>
            <a:r>
              <a:rPr lang="da-DK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da-DK" dirty="0"/>
              <a:t>The </a:t>
            </a:r>
            <a:r>
              <a:rPr lang="da-DK" dirty="0" err="1"/>
              <a:t>exception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caught</a:t>
            </a:r>
            <a:r>
              <a:rPr lang="da-DK" dirty="0"/>
              <a:t> by the </a:t>
            </a:r>
            <a:r>
              <a:rPr lang="da-DK" dirty="0" err="1"/>
              <a:t>thread</a:t>
            </a:r>
            <a:r>
              <a:rPr lang="da-DK" dirty="0"/>
              <a:t> (and the </a:t>
            </a:r>
            <a:r>
              <a:rPr lang="da-DK" dirty="0" err="1"/>
              <a:t>thread</a:t>
            </a:r>
            <a:r>
              <a:rPr lang="da-DK" dirty="0"/>
              <a:t> </a:t>
            </a:r>
            <a:r>
              <a:rPr lang="da-DK" dirty="0" err="1"/>
              <a:t>keeps</a:t>
            </a:r>
            <a:r>
              <a:rPr lang="da-DK" dirty="0"/>
              <a:t> </a:t>
            </a:r>
            <a:r>
              <a:rPr lang="da-DK" dirty="0" err="1"/>
              <a:t>running</a:t>
            </a:r>
            <a:r>
              <a:rPr lang="da-DK" dirty="0"/>
              <a:t>...).</a:t>
            </a:r>
          </a:p>
        </p:txBody>
      </p:sp>
    </p:spTree>
    <p:extLst>
      <p:ext uri="{BB962C8B-B14F-4D97-AF65-F5344CB8AC3E}">
        <p14:creationId xmlns:p14="http://schemas.microsoft.com/office/powerpoint/2010/main" val="26189309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eath Star Destruction Of Alderaan 1977 Vs 2011 - YouTube">
            <a:extLst>
              <a:ext uri="{FF2B5EF4-FFF2-40B4-BE49-F238E27FC236}">
                <a16:creationId xmlns:a16="http://schemas.microsoft.com/office/drawing/2014/main" id="{79D4955C-48C5-7FD9-58AA-B3EC6F33C9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564204"/>
            <a:ext cx="12192000" cy="9144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>
                <a:solidFill>
                  <a:schemeClr val="bg1"/>
                </a:solidFill>
              </a:rPr>
              <a:t>Thread </a:t>
            </a:r>
            <a:r>
              <a:rPr lang="da-DK" dirty="0" err="1">
                <a:solidFill>
                  <a:schemeClr val="bg1"/>
                </a:solidFill>
              </a:rPr>
              <a:t>priorities</a:t>
            </a:r>
            <a:r>
              <a:rPr lang="da-DK" dirty="0">
                <a:solidFill>
                  <a:schemeClr val="bg1"/>
                </a:solidFill>
              </a:rPr>
              <a:t> - </a:t>
            </a:r>
            <a:r>
              <a:rPr lang="da-DK" dirty="0" err="1">
                <a:solidFill>
                  <a:schemeClr val="bg1"/>
                </a:solidFill>
              </a:rPr>
              <a:t>Danger</a:t>
            </a:r>
            <a:r>
              <a:rPr lang="da-DK" dirty="0">
                <a:solidFill>
                  <a:schemeClr val="bg1"/>
                </a:solidFill>
              </a:rPr>
              <a:t>, </a:t>
            </a:r>
            <a:r>
              <a:rPr lang="da-DK" dirty="0" err="1">
                <a:solidFill>
                  <a:schemeClr val="bg1"/>
                </a:solidFill>
              </a:rPr>
              <a:t>beware</a:t>
            </a:r>
            <a:r>
              <a:rPr lang="da-DK" dirty="0">
                <a:solidFill>
                  <a:schemeClr val="bg1"/>
                </a:solidFill>
              </a:rPr>
              <a:t>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007796"/>
            <a:ext cx="10515600" cy="233453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da-DK" sz="3600" b="1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The .NET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scheduler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uses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priorities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deciding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which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thread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run.</a:t>
            </a:r>
          </a:p>
          <a:p>
            <a:pPr marL="0" indent="0">
              <a:buNone/>
            </a:pP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almost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never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mess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with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this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. So </a:t>
            </a:r>
            <a:r>
              <a:rPr lang="da-DK" sz="3600" b="1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don’t</a:t>
            </a:r>
            <a:r>
              <a:rPr lang="da-DK" sz="3600" b="1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41145168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Your</a:t>
            </a:r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5400" dirty="0" err="1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turn</a:t>
            </a:r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Solve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60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6, 7, and 8</a:t>
            </a:r>
          </a:p>
          <a:p>
            <a:pPr marL="0" indent="0" algn="ctr">
              <a:buNone/>
            </a:pP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and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when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done, jump to the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advanced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exercises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if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you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</a:t>
            </a:r>
            <a:r>
              <a:rPr lang="da-DK" sz="4800" b="1" dirty="0" err="1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want</a:t>
            </a:r>
            <a:r>
              <a:rPr lang="da-DK" sz="48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to</a:t>
            </a: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References and image </a:t>
            </a:r>
            <a:r>
              <a:rPr lang="da-DK" dirty="0" err="1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sz="1800" dirty="0"/>
              <a:t>Images:</a:t>
            </a:r>
          </a:p>
          <a:p>
            <a:pPr marL="0" indent="0">
              <a:buNone/>
            </a:pPr>
            <a:r>
              <a:rPr lang="da-DK" sz="1800" dirty="0"/>
              <a:t>Down the </a:t>
            </a:r>
            <a:r>
              <a:rPr lang="da-DK" sz="1800" dirty="0" err="1"/>
              <a:t>rabbit</a:t>
            </a:r>
            <a:r>
              <a:rPr lang="da-DK" sz="1800" dirty="0"/>
              <a:t> hole: </a:t>
            </a:r>
            <a:r>
              <a:rPr lang="da-DK" sz="1800" dirty="0">
                <a:hlinkClick r:id="rId2"/>
              </a:rPr>
              <a:t>https://i.pinimg.com/originals/3b/a4/1c/3ba41c16b44edd7d9c5c9faeec965fad.gif</a:t>
            </a:r>
            <a:endParaRPr lang="da-DK" sz="1800" dirty="0"/>
          </a:p>
          <a:p>
            <a:pPr marL="0" indent="0">
              <a:buNone/>
            </a:pPr>
            <a:r>
              <a:rPr lang="da-DK" sz="1800" dirty="0"/>
              <a:t>Computer keyboard: </a:t>
            </a:r>
            <a:r>
              <a:rPr lang="da-DK" sz="1800" dirty="0">
                <a:hlinkClick r:id="rId3"/>
              </a:rPr>
              <a:t>http://stockmedia.cc/computing_technology/slides/DSD_8790.jpg</a:t>
            </a:r>
            <a:endParaRPr lang="da-DK" sz="1800" dirty="0"/>
          </a:p>
          <a:p>
            <a:pPr marL="0" indent="0">
              <a:buNone/>
            </a:pPr>
            <a:r>
              <a:rPr lang="da-DK" sz="1800" dirty="0" err="1"/>
              <a:t>Nuclear</a:t>
            </a:r>
            <a:r>
              <a:rPr lang="da-DK" sz="1800" dirty="0"/>
              <a:t> </a:t>
            </a:r>
            <a:r>
              <a:rPr lang="da-DK" sz="1800" dirty="0" err="1"/>
              <a:t>explosion</a:t>
            </a:r>
            <a:r>
              <a:rPr lang="da-DK" sz="1800" dirty="0"/>
              <a:t>: </a:t>
            </a:r>
            <a:r>
              <a:rPr lang="da-DK" sz="1800" dirty="0">
                <a:hlinkClick r:id="rId4"/>
              </a:rPr>
              <a:t>http://www.greenpeace.org/international/en/multimedia/photos/mushroom-cloud/</a:t>
            </a:r>
            <a:endParaRPr lang="da-DK" sz="1800" dirty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– </a:t>
            </a:r>
            <a:r>
              <a:rPr lang="da-DK" dirty="0" err="1"/>
              <a:t>What</a:t>
            </a:r>
            <a:r>
              <a:rPr lang="da-DK" dirty="0"/>
              <a:t>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r>
              <a:rPr lang="da-DK" sz="4000" dirty="0"/>
              <a:t>Things happening at the same time.</a:t>
            </a:r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endParaRPr lang="da-DK" sz="3200" dirty="0"/>
          </a:p>
          <a:p>
            <a:pPr marL="0" indent="0" algn="ctr">
              <a:buNone/>
            </a:pPr>
            <a:r>
              <a:rPr lang="da-DK" sz="3200" dirty="0"/>
              <a:t>(or </a:t>
            </a:r>
            <a:r>
              <a:rPr lang="da-DK" sz="3200" dirty="0" err="1"/>
              <a:t>switching</a:t>
            </a:r>
            <a:r>
              <a:rPr lang="da-DK" sz="3200" dirty="0"/>
              <a:t> tasks so fast, </a:t>
            </a:r>
            <a:r>
              <a:rPr lang="da-DK" sz="3200" dirty="0" err="1"/>
              <a:t>that</a:t>
            </a:r>
            <a:r>
              <a:rPr lang="da-DK" sz="3200" dirty="0"/>
              <a:t> </a:t>
            </a:r>
            <a:r>
              <a:rPr lang="da-DK" sz="3200" dirty="0" err="1"/>
              <a:t>we</a:t>
            </a:r>
            <a:r>
              <a:rPr lang="da-DK" sz="3200" dirty="0"/>
              <a:t> </a:t>
            </a:r>
            <a:r>
              <a:rPr lang="da-DK" sz="3200" dirty="0" err="1"/>
              <a:t>get</a:t>
            </a:r>
            <a:r>
              <a:rPr lang="da-DK" sz="3200" dirty="0"/>
              <a:t> the illusion </a:t>
            </a:r>
          </a:p>
          <a:p>
            <a:pPr marL="0" indent="0" algn="ctr">
              <a:buNone/>
            </a:pPr>
            <a:r>
              <a:rPr lang="da-DK" sz="3200" dirty="0"/>
              <a:t>of </a:t>
            </a:r>
            <a:r>
              <a:rPr lang="da-DK" sz="3200" dirty="0" err="1"/>
              <a:t>things</a:t>
            </a:r>
            <a:r>
              <a:rPr lang="da-DK" sz="3200" dirty="0"/>
              <a:t> happening at the same time)</a:t>
            </a:r>
          </a:p>
          <a:p>
            <a:pPr algn="ctr"/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61852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6625" y="943390"/>
            <a:ext cx="5238750" cy="390810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94844" y="5241928"/>
            <a:ext cx="7202312" cy="740106"/>
          </a:xfrm>
        </p:spPr>
        <p:txBody>
          <a:bodyPr>
            <a:noAutofit/>
          </a:bodyPr>
          <a:lstStyle/>
          <a:p>
            <a:pPr algn="ctr"/>
            <a:r>
              <a:rPr lang="da-DK" sz="4800" dirty="0" err="1">
                <a:solidFill>
                  <a:schemeClr val="bg1"/>
                </a:solidFill>
              </a:rPr>
              <a:t>Concurrency</a:t>
            </a:r>
            <a:r>
              <a:rPr lang="da-DK" sz="4800" dirty="0">
                <a:solidFill>
                  <a:schemeClr val="bg1"/>
                </a:solidFill>
              </a:rPr>
              <a:t> – </a:t>
            </a:r>
            <a:r>
              <a:rPr lang="da-DK" sz="4800" dirty="0" err="1">
                <a:solidFill>
                  <a:schemeClr val="bg1"/>
                </a:solidFill>
              </a:rPr>
              <a:t>Why</a:t>
            </a:r>
            <a:r>
              <a:rPr lang="da-DK" sz="4800" dirty="0">
                <a:solidFill>
                  <a:schemeClr val="bg1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016820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DK" b="0" i="0" dirty="0">
                <a:effectLst/>
                <a:latin typeface="MentiText"/>
              </a:rPr>
              <a:t> </a:t>
            </a:r>
            <a:r>
              <a:rPr lang="en-DK" b="1" i="0" dirty="0">
                <a:effectLst/>
                <a:latin typeface="MentiText"/>
              </a:rPr>
              <a:t>6861 1014</a:t>
            </a:r>
            <a:endParaRPr lang="da-DK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39AA48-30AB-7589-3944-B317C65116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922" y="2463084"/>
            <a:ext cx="11562156" cy="19318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28814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Concurrency</a:t>
            </a:r>
            <a:r>
              <a:rPr lang="da-DK" dirty="0"/>
              <a:t> in C#  - How?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Threads - </a:t>
            </a:r>
            <a:r>
              <a:rPr lang="da-DK" dirty="0" err="1"/>
              <a:t>today</a:t>
            </a:r>
            <a:r>
              <a:rPr lang="da-DK" dirty="0"/>
              <a:t> and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week</a:t>
            </a:r>
            <a:r>
              <a:rPr lang="da-DK" dirty="0"/>
              <a:t>(s)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Tasks -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chose</a:t>
            </a:r>
            <a:r>
              <a:rPr lang="da-DK" dirty="0"/>
              <a:t> Software Design in </a:t>
            </a:r>
            <a:r>
              <a:rPr lang="da-DK" dirty="0" err="1"/>
              <a:t>your</a:t>
            </a:r>
            <a:r>
              <a:rPr lang="da-DK" dirty="0"/>
              <a:t> 6th semester</a:t>
            </a:r>
          </a:p>
        </p:txBody>
      </p:sp>
    </p:spTree>
    <p:extLst>
      <p:ext uri="{BB962C8B-B14F-4D97-AF65-F5344CB8AC3E}">
        <p14:creationId xmlns:p14="http://schemas.microsoft.com/office/powerpoint/2010/main" val="1217739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5"/>
            <a:ext cx="7196847" cy="4591455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public class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public </a:t>
            </a:r>
            <a:r>
              <a:rPr lang="da-DK" sz="1800" b="1" dirty="0" err="1">
                <a:latin typeface="Consolas" panose="020B0609020204030204" pitchFamily="49" charset="0"/>
              </a:rPr>
              <a:t>void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DoLotsOfWork</a:t>
            </a:r>
            <a:r>
              <a:rPr lang="da-DK" sz="18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for (</a:t>
            </a:r>
            <a:r>
              <a:rPr lang="da-DK" sz="1800" b="1" dirty="0" err="1">
                <a:latin typeface="Consolas" panose="020B0609020204030204" pitchFamily="49" charset="0"/>
              </a:rPr>
              <a:t>int</a:t>
            </a:r>
            <a:r>
              <a:rPr lang="da-DK" sz="18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    // TODO: </a:t>
            </a:r>
            <a:r>
              <a:rPr lang="da-DK" sz="1800" b="1" dirty="0" err="1">
                <a:latin typeface="Consolas" panose="020B0609020204030204" pitchFamily="49" charset="0"/>
              </a:rPr>
              <a:t>add</a:t>
            </a:r>
            <a:r>
              <a:rPr lang="da-DK" sz="1800" b="1" dirty="0">
                <a:latin typeface="Consolas" panose="020B0609020204030204" pitchFamily="49" charset="0"/>
              </a:rPr>
              <a:t> a </a:t>
            </a:r>
            <a:r>
              <a:rPr lang="da-DK" sz="1800" b="1" dirty="0" err="1">
                <a:latin typeface="Consolas" panose="020B0609020204030204" pitchFamily="49" charset="0"/>
              </a:rPr>
              <a:t>lot</a:t>
            </a:r>
            <a:r>
              <a:rPr lang="da-DK" sz="1800" b="1" dirty="0">
                <a:latin typeface="Consolas" panose="020B0609020204030204" pitchFamily="49" charset="0"/>
              </a:rPr>
              <a:t> of </a:t>
            </a:r>
            <a:r>
              <a:rPr lang="da-DK" sz="1800" b="1" dirty="0" err="1">
                <a:latin typeface="Consolas" panose="020B0609020204030204" pitchFamily="49" charset="0"/>
              </a:rPr>
              <a:t>work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here</a:t>
            </a:r>
            <a:r>
              <a:rPr lang="da-DK" sz="18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    </a:t>
            </a:r>
            <a:r>
              <a:rPr lang="da-DK" sz="1800" b="1" dirty="0" err="1">
                <a:latin typeface="Consolas" panose="020B0609020204030204" pitchFamily="49" charset="0"/>
              </a:rPr>
              <a:t>Console.WriteLine</a:t>
            </a:r>
            <a:r>
              <a:rPr lang="da-DK" sz="1800" b="1" dirty="0">
                <a:latin typeface="Consolas" panose="020B0609020204030204" pitchFamily="49" charset="0"/>
              </a:rPr>
              <a:t>("</a:t>
            </a:r>
            <a:r>
              <a:rPr lang="da-DK" sz="1800" b="1" dirty="0" err="1">
                <a:latin typeface="Consolas" panose="020B0609020204030204" pitchFamily="49" charset="0"/>
              </a:rPr>
              <a:t>iteration</a:t>
            </a:r>
            <a:r>
              <a:rPr lang="da-DK" sz="18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330452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91056"/>
            <a:ext cx="7371945" cy="4951378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</a:t>
            </a:r>
            <a:r>
              <a:rPr lang="da-DK" sz="1800" b="1" dirty="0" err="1">
                <a:latin typeface="Consolas" panose="020B0609020204030204" pitchFamily="49" charset="0"/>
              </a:rPr>
              <a:t>static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void</a:t>
            </a:r>
            <a:r>
              <a:rPr lang="da-DK" sz="1800" b="1" dirty="0">
                <a:latin typeface="Consolas" panose="020B0609020204030204" pitchFamily="49" charset="0"/>
              </a:rPr>
              <a:t> Main(</a:t>
            </a:r>
            <a:r>
              <a:rPr lang="da-DK" sz="1800" b="1" dirty="0" err="1">
                <a:latin typeface="Consolas" panose="020B0609020204030204" pitchFamily="49" charset="0"/>
              </a:rPr>
              <a:t>string</a:t>
            </a:r>
            <a:r>
              <a:rPr lang="da-DK" sz="1800" b="1" dirty="0">
                <a:latin typeface="Consolas" panose="020B0609020204030204" pitchFamily="49" charset="0"/>
              </a:rPr>
              <a:t>[] </a:t>
            </a:r>
            <a:r>
              <a:rPr lang="da-DK" sz="1800" b="1" dirty="0" err="1">
                <a:latin typeface="Consolas" panose="020B0609020204030204" pitchFamily="49" charset="0"/>
              </a:rPr>
              <a:t>args</a:t>
            </a:r>
            <a:r>
              <a:rPr lang="da-DK" sz="18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r>
              <a:rPr lang="da-DK" sz="1800" b="1" dirty="0">
                <a:latin typeface="Consolas" panose="020B0609020204030204" pitchFamily="49" charset="0"/>
              </a:rPr>
              <a:t> </a:t>
            </a:r>
            <a:r>
              <a:rPr lang="da-DK" sz="1800" b="1" dirty="0" err="1">
                <a:latin typeface="Consolas" panose="020B0609020204030204" pitchFamily="49" charset="0"/>
              </a:rPr>
              <a:t>work</a:t>
            </a:r>
            <a:r>
              <a:rPr lang="da-DK" sz="1800" b="1" dirty="0">
                <a:latin typeface="Consolas" panose="020B0609020204030204" pitchFamily="49" charset="0"/>
              </a:rPr>
              <a:t> = new </a:t>
            </a:r>
            <a:r>
              <a:rPr lang="da-DK" sz="1800" b="1" dirty="0" err="1">
                <a:latin typeface="Consolas" panose="020B0609020204030204" pitchFamily="49" charset="0"/>
              </a:rPr>
              <a:t>LotsOfWork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Thread </a:t>
            </a:r>
            <a:r>
              <a:rPr lang="da-DK" sz="1800" b="1" dirty="0" err="1">
                <a:latin typeface="Consolas" panose="020B0609020204030204" pitchFamily="49" charset="0"/>
              </a:rPr>
              <a:t>myThread</a:t>
            </a:r>
            <a:r>
              <a:rPr lang="da-DK" sz="1800" b="1" dirty="0">
                <a:latin typeface="Consolas" panose="020B0609020204030204" pitchFamily="49" charset="0"/>
              </a:rPr>
              <a:t> = new Thread(</a:t>
            </a:r>
            <a:r>
              <a:rPr lang="da-DK" sz="1800" b="1" dirty="0" err="1">
                <a:latin typeface="Consolas" panose="020B0609020204030204" pitchFamily="49" charset="0"/>
              </a:rPr>
              <a:t>work.DoLotsOfWork</a:t>
            </a:r>
            <a:r>
              <a:rPr lang="da-DK" sz="18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myThread.Start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8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    </a:t>
            </a:r>
            <a:r>
              <a:rPr lang="da-DK" sz="18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8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8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25276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Creating</a:t>
            </a:r>
            <a:r>
              <a:rPr lang="da-DK" dirty="0"/>
              <a:t> and </a:t>
            </a:r>
            <a:r>
              <a:rPr lang="da-DK" dirty="0" err="1"/>
              <a:t>starting</a:t>
            </a:r>
            <a:r>
              <a:rPr lang="da-DK" dirty="0"/>
              <a:t> </a:t>
            </a:r>
            <a:r>
              <a:rPr lang="da-DK" dirty="0" err="1"/>
              <a:t>threads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090" y="1303505"/>
            <a:ext cx="5543144" cy="4679006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class Program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</a:t>
            </a:r>
            <a:r>
              <a:rPr lang="da-DK" sz="1400" b="1" dirty="0" err="1">
                <a:latin typeface="Consolas" panose="020B0609020204030204" pitchFamily="49" charset="0"/>
              </a:rPr>
              <a:t>static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Main(</a:t>
            </a:r>
            <a:r>
              <a:rPr lang="da-DK" sz="1400" b="1" dirty="0" err="1">
                <a:latin typeface="Consolas" panose="020B0609020204030204" pitchFamily="49" charset="0"/>
              </a:rPr>
              <a:t>string</a:t>
            </a:r>
            <a:r>
              <a:rPr lang="da-DK" sz="1400" b="1" dirty="0">
                <a:latin typeface="Consolas" panose="020B0609020204030204" pitchFamily="49" charset="0"/>
              </a:rPr>
              <a:t>[] </a:t>
            </a:r>
            <a:r>
              <a:rPr lang="da-DK" sz="1400" b="1" dirty="0" err="1">
                <a:latin typeface="Consolas" panose="020B0609020204030204" pitchFamily="49" charset="0"/>
              </a:rPr>
              <a:t>args</a:t>
            </a:r>
            <a:r>
              <a:rPr lang="da-DK" sz="1400" b="1" dirty="0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{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= new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Thread </a:t>
            </a:r>
            <a:r>
              <a:rPr lang="da-DK" sz="1400" b="1" dirty="0" err="1">
                <a:latin typeface="Consolas" panose="020B0609020204030204" pitchFamily="49" charset="0"/>
              </a:rPr>
              <a:t>myThread</a:t>
            </a:r>
            <a:r>
              <a:rPr lang="da-DK" sz="1400" b="1" dirty="0">
                <a:latin typeface="Consolas" panose="020B0609020204030204" pitchFamily="49" charset="0"/>
              </a:rPr>
              <a:t> = new Thread(</a:t>
            </a:r>
            <a:r>
              <a:rPr lang="da-DK" sz="1400" b="1" dirty="0" err="1">
                <a:latin typeface="Consolas" panose="020B0609020204030204" pitchFamily="49" charset="0"/>
              </a:rPr>
              <a:t>work.DoLotsOfWork</a:t>
            </a:r>
            <a:r>
              <a:rPr lang="da-DK" sz="1400" b="1" dirty="0"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myThread.Start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</a:t>
            </a:r>
            <a:r>
              <a:rPr lang="da-DK" sz="1400" b="1" dirty="0" err="1">
                <a:latin typeface="Consolas" panose="020B0609020204030204" pitchFamily="49" charset="0"/>
              </a:rPr>
              <a:t>System.Console.ReadKey</a:t>
            </a:r>
            <a:r>
              <a:rPr lang="da-DK" sz="1400" b="1" dirty="0"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096000" y="1303505"/>
            <a:ext cx="5504234" cy="4679006"/>
          </a:xfrm>
          <a:prstGeom prst="rect">
            <a:avLst/>
          </a:prstGeom>
          <a:solidFill>
            <a:schemeClr val="bg2"/>
          </a:solidFill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public class </a:t>
            </a:r>
            <a:r>
              <a:rPr lang="da-DK" sz="1400" b="1" dirty="0" err="1">
                <a:latin typeface="Consolas" panose="020B0609020204030204" pitchFamily="49" charset="0"/>
              </a:rPr>
              <a:t>LotsOfWork</a:t>
            </a: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public </a:t>
            </a:r>
            <a:r>
              <a:rPr lang="da-DK" sz="1400" b="1" dirty="0" err="1">
                <a:latin typeface="Consolas" panose="020B0609020204030204" pitchFamily="49" charset="0"/>
              </a:rPr>
              <a:t>void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DoLotsOfWork</a:t>
            </a:r>
            <a:r>
              <a:rPr lang="da-DK" sz="1400" b="1" dirty="0">
                <a:latin typeface="Consolas" panose="020B0609020204030204" pitchFamily="49" charset="0"/>
              </a:rPr>
              <a:t>()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for (</a:t>
            </a:r>
            <a:r>
              <a:rPr lang="da-DK" sz="1400" b="1" dirty="0" err="1">
                <a:latin typeface="Consolas" panose="020B0609020204030204" pitchFamily="49" charset="0"/>
              </a:rPr>
              <a:t>int</a:t>
            </a:r>
            <a:r>
              <a:rPr lang="da-DK" sz="1400" b="1" dirty="0">
                <a:latin typeface="Consolas" panose="020B0609020204030204" pitchFamily="49" charset="0"/>
              </a:rPr>
              <a:t> i = 0; i &lt; 1000; i++)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// TODO: </a:t>
            </a:r>
            <a:r>
              <a:rPr lang="da-DK" sz="1400" b="1" dirty="0" err="1">
                <a:latin typeface="Consolas" panose="020B0609020204030204" pitchFamily="49" charset="0"/>
              </a:rPr>
              <a:t>add</a:t>
            </a:r>
            <a:r>
              <a:rPr lang="da-DK" sz="1400" b="1" dirty="0">
                <a:latin typeface="Consolas" panose="020B0609020204030204" pitchFamily="49" charset="0"/>
              </a:rPr>
              <a:t> a </a:t>
            </a:r>
            <a:r>
              <a:rPr lang="da-DK" sz="1400" b="1" dirty="0" err="1">
                <a:latin typeface="Consolas" panose="020B0609020204030204" pitchFamily="49" charset="0"/>
              </a:rPr>
              <a:t>lot</a:t>
            </a:r>
            <a:r>
              <a:rPr lang="da-DK" sz="1400" b="1" dirty="0">
                <a:latin typeface="Consolas" panose="020B0609020204030204" pitchFamily="49" charset="0"/>
              </a:rPr>
              <a:t> of </a:t>
            </a:r>
            <a:r>
              <a:rPr lang="da-DK" sz="1400" b="1" dirty="0" err="1">
                <a:latin typeface="Consolas" panose="020B0609020204030204" pitchFamily="49" charset="0"/>
              </a:rPr>
              <a:t>work</a:t>
            </a:r>
            <a:r>
              <a:rPr lang="da-DK" sz="1400" b="1" dirty="0">
                <a:latin typeface="Consolas" panose="020B0609020204030204" pitchFamily="49" charset="0"/>
              </a:rPr>
              <a:t> </a:t>
            </a:r>
            <a:r>
              <a:rPr lang="da-DK" sz="1400" b="1" dirty="0" err="1">
                <a:latin typeface="Consolas" panose="020B0609020204030204" pitchFamily="49" charset="0"/>
              </a:rPr>
              <a:t>here</a:t>
            </a:r>
            <a:r>
              <a:rPr lang="da-DK" sz="1400" b="1" dirty="0">
                <a:latin typeface="Consolas" panose="020B0609020204030204" pitchFamily="49" charset="0"/>
              </a:rPr>
              <a:t>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da-DK" sz="1400" b="1" dirty="0">
              <a:latin typeface="Consolas" panose="020B06090202040302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    </a:t>
            </a:r>
            <a:r>
              <a:rPr lang="da-DK" sz="1400" b="1" dirty="0" err="1">
                <a:latin typeface="Consolas" panose="020B0609020204030204" pitchFamily="49" charset="0"/>
              </a:rPr>
              <a:t>Console.WriteLine</a:t>
            </a:r>
            <a:r>
              <a:rPr lang="da-DK" sz="1400" b="1" dirty="0">
                <a:latin typeface="Consolas" panose="020B0609020204030204" pitchFamily="49" charset="0"/>
              </a:rPr>
              <a:t>("</a:t>
            </a:r>
            <a:r>
              <a:rPr lang="da-DK" sz="1400" b="1" dirty="0" err="1">
                <a:latin typeface="Consolas" panose="020B0609020204030204" pitchFamily="49" charset="0"/>
              </a:rPr>
              <a:t>iteration</a:t>
            </a:r>
            <a:r>
              <a:rPr lang="da-DK" sz="1400" b="1" dirty="0">
                <a:latin typeface="Consolas" panose="020B0609020204030204" pitchFamily="49" charset="0"/>
              </a:rPr>
              <a:t>: {0}", i);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da-DK" sz="1400" b="1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4231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6633</TotalTime>
  <Words>2062</Words>
  <Application>Microsoft Macintosh PowerPoint</Application>
  <PresentationFormat>Widescreen</PresentationFormat>
  <Paragraphs>399</Paragraphs>
  <Slides>27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AU Passata</vt:lpstr>
      <vt:lpstr>AU Passata Light</vt:lpstr>
      <vt:lpstr>Calibri</vt:lpstr>
      <vt:lpstr>Consolas</vt:lpstr>
      <vt:lpstr>Gill Sans MT</vt:lpstr>
      <vt:lpstr>MentiText</vt:lpstr>
      <vt:lpstr>Office Theme</vt:lpstr>
      <vt:lpstr>PowerPoint Presentation</vt:lpstr>
      <vt:lpstr>C# threads</vt:lpstr>
      <vt:lpstr>Concurrency – What?</vt:lpstr>
      <vt:lpstr>Concurrency – Why?</vt:lpstr>
      <vt:lpstr> 6861 1014</vt:lpstr>
      <vt:lpstr>Concurrency in C#  - How?</vt:lpstr>
      <vt:lpstr>Creating and starting threads</vt:lpstr>
      <vt:lpstr>Creating and starting threads</vt:lpstr>
      <vt:lpstr>Creating and starting threads</vt:lpstr>
      <vt:lpstr>Passing parameters - Properties</vt:lpstr>
      <vt:lpstr>Passing parameters – To the Start() method</vt:lpstr>
      <vt:lpstr>Your turn</vt:lpstr>
      <vt:lpstr>Pausing a thread</vt:lpstr>
      <vt:lpstr>Yield</vt:lpstr>
      <vt:lpstr>Don’t use Thread.Suspend and Thread.Resume</vt:lpstr>
      <vt:lpstr>When does the program exit?</vt:lpstr>
      <vt:lpstr>Waiting for other threads to complete (join)</vt:lpstr>
      <vt:lpstr>Waiting for other threads to complete (join)</vt:lpstr>
      <vt:lpstr>Your turn</vt:lpstr>
      <vt:lpstr>Background and foreground threads</vt:lpstr>
      <vt:lpstr>Stopping a thread - gracefully</vt:lpstr>
      <vt:lpstr>Aborting a thread (not so graceful)</vt:lpstr>
      <vt:lpstr>Aborting a thread (not so graceful)</vt:lpstr>
      <vt:lpstr>Thread priorities - Danger, beware!</vt:lpstr>
      <vt:lpstr>Your turn</vt:lpstr>
      <vt:lpstr>PowerPoint Presentation</vt:lpstr>
      <vt:lpstr>References and image sources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Henrik Bitsch Kirk</cp:lastModifiedBy>
  <cp:revision>84</cp:revision>
  <dcterms:created xsi:type="dcterms:W3CDTF">2017-09-19T09:05:55Z</dcterms:created>
  <dcterms:modified xsi:type="dcterms:W3CDTF">2022-09-16T06:54:47Z</dcterms:modified>
</cp:coreProperties>
</file>