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35" r:id="rId3"/>
    <p:sldId id="258" r:id="rId4"/>
    <p:sldId id="289" r:id="rId5"/>
    <p:sldId id="299" r:id="rId6"/>
    <p:sldId id="297" r:id="rId7"/>
    <p:sldId id="298" r:id="rId8"/>
    <p:sldId id="300" r:id="rId9"/>
    <p:sldId id="301" r:id="rId10"/>
    <p:sldId id="288" r:id="rId11"/>
    <p:sldId id="302" r:id="rId12"/>
    <p:sldId id="363" r:id="rId13"/>
    <p:sldId id="295" r:id="rId14"/>
    <p:sldId id="304" r:id="rId15"/>
    <p:sldId id="287" r:id="rId16"/>
    <p:sldId id="355" r:id="rId17"/>
    <p:sldId id="357" r:id="rId18"/>
    <p:sldId id="358" r:id="rId19"/>
    <p:sldId id="359" r:id="rId20"/>
    <p:sldId id="360" r:id="rId21"/>
    <p:sldId id="361" r:id="rId22"/>
    <p:sldId id="362" r:id="rId23"/>
    <p:sldId id="314" r:id="rId24"/>
    <p:sldId id="309" r:id="rId25"/>
    <p:sldId id="353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4" r:id="rId43"/>
    <p:sldId id="291" r:id="rId44"/>
    <p:sldId id="292" r:id="rId45"/>
    <p:sldId id="293" r:id="rId46"/>
    <p:sldId id="259" r:id="rId47"/>
    <p:sldId id="257" r:id="rId4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72170" autoAdjust="0"/>
  </p:normalViewPr>
  <p:slideViewPr>
    <p:cSldViewPr snapToGrid="0" showGuides="1">
      <p:cViewPr varScale="1">
        <p:scale>
          <a:sx n="83" d="100"/>
          <a:sy n="83" d="100"/>
        </p:scale>
        <p:origin x="1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iangle" TargetMode="External"/><Relationship Id="rId13" Type="http://schemas.openxmlformats.org/officeDocument/2006/relationships/hyperlink" Target="https://en.wikipedia.org/wiki/Dipstick" TargetMode="External"/><Relationship Id="rId18" Type="http://schemas.openxmlformats.org/officeDocument/2006/relationships/hyperlink" Target="https://en.wikipedia.org/wiki/Rachelle_Beinart" TargetMode="External"/><Relationship Id="rId3" Type="http://schemas.openxmlformats.org/officeDocument/2006/relationships/hyperlink" Target="https://en.wikipedia.org/wiki/Dave_Thompson_(comedian)" TargetMode="External"/><Relationship Id="rId7" Type="http://schemas.openxmlformats.org/officeDocument/2006/relationships/hyperlink" Target="https://en.wikipedia.org/wiki/Terrycloth" TargetMode="External"/><Relationship Id="rId12" Type="http://schemas.openxmlformats.org/officeDocument/2006/relationships/hyperlink" Target="https://en.wikipedia.org/wiki/Teletubbies#cite_note-Zap2it_Cast-16" TargetMode="External"/><Relationship Id="rId17" Type="http://schemas.openxmlformats.org/officeDocument/2006/relationships/hyperlink" Target="https://en.wikipedia.org/wiki/Pui_Fan_Lee" TargetMode="External"/><Relationship Id="rId2" Type="http://schemas.openxmlformats.org/officeDocument/2006/relationships/slide" Target="../slides/slide12.xml"/><Relationship Id="rId16" Type="http://schemas.openxmlformats.org/officeDocument/2006/relationships/hyperlink" Target="https://en.wikipedia.org/wiki/Nikky_Smedley" TargetMode="External"/><Relationship Id="rId20" Type="http://schemas.openxmlformats.org/officeDocument/2006/relationships/hyperlink" Target="https://en.wikipedia.org/wiki/Cantonese_peopl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eletubbies#cite_note-15" TargetMode="External"/><Relationship Id="rId11" Type="http://schemas.openxmlformats.org/officeDocument/2006/relationships/hyperlink" Target="https://en.wikipedia.org/wiki/Nick_Kellington" TargetMode="External"/><Relationship Id="rId5" Type="http://schemas.openxmlformats.org/officeDocument/2006/relationships/hyperlink" Target="https://en.wikipedia.org/wiki/Jeremiah_Krage" TargetMode="External"/><Relationship Id="rId15" Type="http://schemas.openxmlformats.org/officeDocument/2006/relationships/hyperlink" Target="https://en.wikipedia.org/wiki/Teletubbies#cite_note-16things-17" TargetMode="External"/><Relationship Id="rId10" Type="http://schemas.openxmlformats.org/officeDocument/2006/relationships/hyperlink" Target="https://en.wikipedia.org/wiki/John_Simmit" TargetMode="External"/><Relationship Id="rId19" Type="http://schemas.openxmlformats.org/officeDocument/2006/relationships/hyperlink" Target="https://en.wikipedia.org/wiki/Soap_bubble" TargetMode="External"/><Relationship Id="rId4" Type="http://schemas.openxmlformats.org/officeDocument/2006/relationships/hyperlink" Target="https://en.wikipedia.org/wiki/Simon_Shelton" TargetMode="External"/><Relationship Id="rId9" Type="http://schemas.openxmlformats.org/officeDocument/2006/relationships/hyperlink" Target="https://en.wikipedia.org/wiki/Antenna_(radio)" TargetMode="External"/><Relationship Id="rId14" Type="http://schemas.openxmlformats.org/officeDocument/2006/relationships/hyperlink" Target="https://en.wikipedia.org/wiki/Black_people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4044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51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6223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8532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thread</a:t>
            </a:r>
            <a:r>
              <a:rPr lang="da-DK" baseline="0" dirty="0"/>
              <a:t> </a:t>
            </a:r>
            <a:r>
              <a:rPr lang="da-DK" baseline="0" dirty="0" err="1"/>
              <a:t>needs</a:t>
            </a:r>
            <a:r>
              <a:rPr lang="da-DK" baseline="0" dirty="0"/>
              <a:t> to know the </a:t>
            </a:r>
            <a:r>
              <a:rPr lang="da-DK" baseline="0" dirty="0" err="1"/>
              <a:t>MainWindow</a:t>
            </a:r>
            <a:r>
              <a:rPr lang="da-DK" baseline="0" dirty="0"/>
              <a:t>, in </a:t>
            </a:r>
            <a:r>
              <a:rPr lang="da-DK" baseline="0" dirty="0" err="1"/>
              <a:t>order</a:t>
            </a:r>
            <a:r>
              <a:rPr lang="da-DK" baseline="0" dirty="0"/>
              <a:t> to set a new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4113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public 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MainWindow</a:t>
            </a:r>
            <a:r>
              <a:rPr lang="da-DK" dirty="0"/>
              <a:t> : </a:t>
            </a:r>
            <a:r>
              <a:rPr lang="da-DK" dirty="0" err="1"/>
              <a:t>Window</a:t>
            </a:r>
            <a:endParaRPr lang="da-DK" dirty="0"/>
          </a:p>
          <a:p>
            <a:r>
              <a:rPr lang="da-DK" dirty="0"/>
              <a:t>{</a:t>
            </a:r>
          </a:p>
          <a:p>
            <a:r>
              <a:rPr lang="da-DK" dirty="0"/>
              <a:t>  public </a:t>
            </a:r>
            <a:r>
              <a:rPr lang="da-DK" dirty="0" err="1"/>
              <a:t>MainWindow</a:t>
            </a:r>
            <a:r>
              <a:rPr lang="da-DK" dirty="0"/>
              <a:t>()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</a:t>
            </a:r>
            <a:r>
              <a:rPr lang="da-DK" dirty="0" err="1"/>
              <a:t>InitializeComponent</a:t>
            </a:r>
            <a:r>
              <a:rPr lang="da-DK" dirty="0"/>
              <a:t>();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  <a:p>
            <a:r>
              <a:rPr lang="da-DK" dirty="0"/>
              <a:t>  public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UpdateCounter</a:t>
            </a:r>
            <a:r>
              <a:rPr lang="da-DK" dirty="0"/>
              <a:t>(</a:t>
            </a:r>
            <a:r>
              <a:rPr lang="da-DK" dirty="0" err="1"/>
              <a:t>int</a:t>
            </a:r>
            <a:r>
              <a:rPr lang="da-DK" dirty="0"/>
              <a:t> </a:t>
            </a:r>
            <a:r>
              <a:rPr lang="da-DK" dirty="0" err="1"/>
              <a:t>count</a:t>
            </a:r>
            <a:r>
              <a:rPr lang="da-DK" dirty="0"/>
              <a:t>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if (</a:t>
            </a:r>
            <a:r>
              <a:rPr lang="da-DK" dirty="0" err="1"/>
              <a:t>Dispatcher.CheckAccess</a:t>
            </a:r>
            <a:r>
              <a:rPr lang="da-DK" dirty="0"/>
              <a:t>())</a:t>
            </a:r>
          </a:p>
          <a:p>
            <a:r>
              <a:rPr lang="da-DK" dirty="0"/>
              <a:t>    {</a:t>
            </a:r>
          </a:p>
          <a:p>
            <a:r>
              <a:rPr lang="da-DK" dirty="0"/>
              <a:t>      </a:t>
            </a:r>
            <a:r>
              <a:rPr lang="da-DK" dirty="0" err="1"/>
              <a:t>LabelCounter.Text</a:t>
            </a:r>
            <a:r>
              <a:rPr lang="da-DK" dirty="0"/>
              <a:t> = "" +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  </a:t>
            </a:r>
            <a:r>
              <a:rPr lang="da-DK" dirty="0" err="1"/>
              <a:t>else</a:t>
            </a:r>
            <a:endParaRPr lang="da-DK" dirty="0"/>
          </a:p>
          <a:p>
            <a:r>
              <a:rPr lang="da-DK" dirty="0"/>
              <a:t>    {</a:t>
            </a:r>
          </a:p>
          <a:p>
            <a:r>
              <a:rPr lang="da-DK" dirty="0"/>
              <a:t>      </a:t>
            </a:r>
            <a:r>
              <a:rPr lang="da-DK" dirty="0" err="1"/>
              <a:t>Dispatcher.BeginInvoke</a:t>
            </a:r>
            <a:r>
              <a:rPr lang="da-DK" dirty="0"/>
              <a:t>(</a:t>
            </a:r>
            <a:r>
              <a:rPr lang="da-DK" dirty="0" err="1"/>
              <a:t>DispatcherPriority.Normal</a:t>
            </a:r>
            <a:r>
              <a:rPr lang="da-DK" dirty="0"/>
              <a:t>, new Action(</a:t>
            </a:r>
          </a:p>
          <a:p>
            <a:r>
              <a:rPr lang="da-DK" dirty="0"/>
              <a:t>        () =&gt;</a:t>
            </a:r>
          </a:p>
          <a:p>
            <a:r>
              <a:rPr lang="da-DK" dirty="0"/>
              <a:t>        {</a:t>
            </a:r>
          </a:p>
          <a:p>
            <a:r>
              <a:rPr lang="da-DK" dirty="0"/>
              <a:t>          </a:t>
            </a:r>
            <a:r>
              <a:rPr lang="da-DK" dirty="0" err="1"/>
              <a:t>LabelCounter.Text</a:t>
            </a:r>
            <a:r>
              <a:rPr lang="da-DK" dirty="0"/>
              <a:t> = "" +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r>
              <a:rPr lang="da-DK" dirty="0"/>
              <a:t>        })</a:t>
            </a:r>
          </a:p>
          <a:p>
            <a:r>
              <a:rPr lang="da-DK" dirty="0"/>
              <a:t>      );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  <a:p>
            <a:r>
              <a:rPr lang="da-DK" dirty="0"/>
              <a:t>  private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ButtonStart_Click</a:t>
            </a:r>
            <a:r>
              <a:rPr lang="da-DK" dirty="0"/>
              <a:t>(</a:t>
            </a:r>
            <a:r>
              <a:rPr lang="da-DK" dirty="0" err="1"/>
              <a:t>object</a:t>
            </a:r>
            <a:r>
              <a:rPr lang="da-DK" dirty="0"/>
              <a:t> sender, </a:t>
            </a:r>
            <a:r>
              <a:rPr lang="da-DK" dirty="0" err="1"/>
              <a:t>RoutedEventArgs</a:t>
            </a:r>
            <a:r>
              <a:rPr lang="da-DK" dirty="0"/>
              <a:t> e)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</a:t>
            </a:r>
            <a:r>
              <a:rPr lang="da-DK" dirty="0" err="1"/>
              <a:t>Counter</a:t>
            </a:r>
            <a:r>
              <a:rPr lang="da-DK" dirty="0"/>
              <a:t> </a:t>
            </a:r>
            <a:r>
              <a:rPr lang="da-DK" dirty="0" err="1"/>
              <a:t>counter</a:t>
            </a:r>
            <a:r>
              <a:rPr lang="da-DK" dirty="0"/>
              <a:t> = new </a:t>
            </a:r>
            <a:r>
              <a:rPr lang="da-DK" dirty="0" err="1"/>
              <a:t>Counter</a:t>
            </a:r>
            <a:r>
              <a:rPr lang="da-DK" dirty="0"/>
              <a:t>(</a:t>
            </a:r>
            <a:r>
              <a:rPr lang="da-DK" dirty="0" err="1"/>
              <a:t>this</a:t>
            </a:r>
            <a:r>
              <a:rPr lang="da-DK" dirty="0"/>
              <a:t>);</a:t>
            </a:r>
          </a:p>
          <a:p>
            <a:endParaRPr lang="da-DK" dirty="0"/>
          </a:p>
          <a:p>
            <a:r>
              <a:rPr lang="da-DK" dirty="0"/>
              <a:t>    Thread </a:t>
            </a:r>
            <a:r>
              <a:rPr lang="da-DK" dirty="0" err="1"/>
              <a:t>theThread</a:t>
            </a:r>
            <a:r>
              <a:rPr lang="da-DK" dirty="0"/>
              <a:t> = new Thread(</a:t>
            </a:r>
            <a:r>
              <a:rPr lang="da-DK" dirty="0" err="1"/>
              <a:t>counter.Run</a:t>
            </a:r>
            <a:r>
              <a:rPr lang="da-DK" dirty="0"/>
              <a:t>);</a:t>
            </a:r>
          </a:p>
          <a:p>
            <a:r>
              <a:rPr lang="da-DK" dirty="0"/>
              <a:t>    </a:t>
            </a:r>
            <a:r>
              <a:rPr lang="da-DK" dirty="0" err="1"/>
              <a:t>theThread.IsBackground</a:t>
            </a:r>
            <a:r>
              <a:rPr lang="da-DK" dirty="0"/>
              <a:t> = true;</a:t>
            </a:r>
          </a:p>
          <a:p>
            <a:r>
              <a:rPr lang="da-DK" dirty="0"/>
              <a:t>    </a:t>
            </a:r>
          </a:p>
          <a:p>
            <a:r>
              <a:rPr lang="da-DK" dirty="0"/>
              <a:t>    </a:t>
            </a:r>
            <a:r>
              <a:rPr lang="da-DK" dirty="0" err="1"/>
              <a:t>theThread.Start</a:t>
            </a:r>
            <a:r>
              <a:rPr lang="da-DK" dirty="0"/>
              <a:t>();</a:t>
            </a:r>
          </a:p>
          <a:p>
            <a:r>
              <a:rPr lang="da-DK" dirty="0"/>
              <a:t>  }</a:t>
            </a:r>
          </a:p>
          <a:p>
            <a:r>
              <a:rPr lang="da-DK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4743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public 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MainWindow</a:t>
            </a:r>
            <a:r>
              <a:rPr lang="da-DK" dirty="0"/>
              <a:t> : </a:t>
            </a:r>
            <a:r>
              <a:rPr lang="da-DK" dirty="0" err="1"/>
              <a:t>Window</a:t>
            </a:r>
            <a:endParaRPr lang="da-DK" dirty="0"/>
          </a:p>
          <a:p>
            <a:r>
              <a:rPr lang="da-DK" dirty="0"/>
              <a:t>{</a:t>
            </a:r>
          </a:p>
          <a:p>
            <a:r>
              <a:rPr lang="da-DK" dirty="0"/>
              <a:t>  public </a:t>
            </a:r>
            <a:r>
              <a:rPr lang="da-DK" dirty="0" err="1"/>
              <a:t>MainWindow</a:t>
            </a:r>
            <a:r>
              <a:rPr lang="da-DK" dirty="0"/>
              <a:t>()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</a:t>
            </a:r>
            <a:r>
              <a:rPr lang="da-DK" dirty="0" err="1"/>
              <a:t>InitializeComponent</a:t>
            </a:r>
            <a:r>
              <a:rPr lang="da-DK" dirty="0"/>
              <a:t>();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  <a:p>
            <a:r>
              <a:rPr lang="da-DK" dirty="0"/>
              <a:t>  public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UpdateCounter</a:t>
            </a:r>
            <a:r>
              <a:rPr lang="da-DK" dirty="0"/>
              <a:t>(</a:t>
            </a:r>
            <a:r>
              <a:rPr lang="da-DK" dirty="0" err="1"/>
              <a:t>int</a:t>
            </a:r>
            <a:r>
              <a:rPr lang="da-DK" dirty="0"/>
              <a:t> </a:t>
            </a:r>
            <a:r>
              <a:rPr lang="da-DK" dirty="0" err="1"/>
              <a:t>count</a:t>
            </a:r>
            <a:r>
              <a:rPr lang="da-DK" dirty="0"/>
              <a:t>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if (</a:t>
            </a:r>
            <a:r>
              <a:rPr lang="da-DK" dirty="0" err="1"/>
              <a:t>Dispatcher.CheckAccess</a:t>
            </a:r>
            <a:r>
              <a:rPr lang="da-DK" dirty="0"/>
              <a:t>())</a:t>
            </a:r>
          </a:p>
          <a:p>
            <a:r>
              <a:rPr lang="da-DK" dirty="0"/>
              <a:t>    {</a:t>
            </a:r>
          </a:p>
          <a:p>
            <a:r>
              <a:rPr lang="da-DK" dirty="0"/>
              <a:t>      </a:t>
            </a:r>
            <a:r>
              <a:rPr lang="da-DK" dirty="0" err="1"/>
              <a:t>LabelCounter.Text</a:t>
            </a:r>
            <a:r>
              <a:rPr lang="da-DK" dirty="0"/>
              <a:t> = "" +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  </a:t>
            </a:r>
            <a:r>
              <a:rPr lang="da-DK" dirty="0" err="1"/>
              <a:t>else</a:t>
            </a:r>
            <a:endParaRPr lang="da-DK" dirty="0"/>
          </a:p>
          <a:p>
            <a:r>
              <a:rPr lang="da-DK" dirty="0"/>
              <a:t>    {</a:t>
            </a:r>
          </a:p>
          <a:p>
            <a:r>
              <a:rPr lang="da-DK" dirty="0"/>
              <a:t>      </a:t>
            </a:r>
            <a:r>
              <a:rPr lang="da-DK" dirty="0" err="1"/>
              <a:t>Dispatcher.BeginInvoke</a:t>
            </a:r>
            <a:r>
              <a:rPr lang="da-DK" dirty="0"/>
              <a:t>(</a:t>
            </a:r>
            <a:r>
              <a:rPr lang="da-DK" dirty="0" err="1"/>
              <a:t>DispatcherPriority.Normal</a:t>
            </a:r>
            <a:r>
              <a:rPr lang="da-DK" dirty="0"/>
              <a:t>, new Action(</a:t>
            </a:r>
          </a:p>
          <a:p>
            <a:r>
              <a:rPr lang="da-DK" dirty="0"/>
              <a:t>        () =&gt;</a:t>
            </a:r>
          </a:p>
          <a:p>
            <a:r>
              <a:rPr lang="da-DK" dirty="0"/>
              <a:t>        {</a:t>
            </a:r>
          </a:p>
          <a:p>
            <a:r>
              <a:rPr lang="da-DK" dirty="0"/>
              <a:t>          </a:t>
            </a:r>
            <a:r>
              <a:rPr lang="da-DK" dirty="0" err="1"/>
              <a:t>LabelCounter.Text</a:t>
            </a:r>
            <a:r>
              <a:rPr lang="da-DK" dirty="0"/>
              <a:t> = "" +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r>
              <a:rPr lang="da-DK" dirty="0"/>
              <a:t>        })</a:t>
            </a:r>
          </a:p>
          <a:p>
            <a:r>
              <a:rPr lang="da-DK" dirty="0"/>
              <a:t>      );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  <a:p>
            <a:r>
              <a:rPr lang="da-DK" dirty="0"/>
              <a:t>  private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ButtonStart_Click</a:t>
            </a:r>
            <a:r>
              <a:rPr lang="da-DK" dirty="0"/>
              <a:t>(</a:t>
            </a:r>
            <a:r>
              <a:rPr lang="da-DK" dirty="0" err="1"/>
              <a:t>object</a:t>
            </a:r>
            <a:r>
              <a:rPr lang="da-DK" dirty="0"/>
              <a:t> sender, </a:t>
            </a:r>
            <a:r>
              <a:rPr lang="da-DK" dirty="0" err="1"/>
              <a:t>RoutedEventArgs</a:t>
            </a:r>
            <a:r>
              <a:rPr lang="da-DK" dirty="0"/>
              <a:t> e)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</a:t>
            </a:r>
            <a:r>
              <a:rPr lang="da-DK" dirty="0" err="1"/>
              <a:t>Counter</a:t>
            </a:r>
            <a:r>
              <a:rPr lang="da-DK" dirty="0"/>
              <a:t> </a:t>
            </a:r>
            <a:r>
              <a:rPr lang="da-DK" dirty="0" err="1"/>
              <a:t>counter</a:t>
            </a:r>
            <a:r>
              <a:rPr lang="da-DK" dirty="0"/>
              <a:t> = new </a:t>
            </a:r>
            <a:r>
              <a:rPr lang="da-DK" dirty="0" err="1"/>
              <a:t>Counter</a:t>
            </a:r>
            <a:r>
              <a:rPr lang="da-DK" dirty="0"/>
              <a:t>(</a:t>
            </a:r>
            <a:r>
              <a:rPr lang="da-DK" dirty="0" err="1"/>
              <a:t>this</a:t>
            </a:r>
            <a:r>
              <a:rPr lang="da-DK" dirty="0"/>
              <a:t>);</a:t>
            </a:r>
          </a:p>
          <a:p>
            <a:endParaRPr lang="da-DK" dirty="0"/>
          </a:p>
          <a:p>
            <a:r>
              <a:rPr lang="da-DK" dirty="0"/>
              <a:t>    Thread </a:t>
            </a:r>
            <a:r>
              <a:rPr lang="da-DK" dirty="0" err="1"/>
              <a:t>theThread</a:t>
            </a:r>
            <a:r>
              <a:rPr lang="da-DK" dirty="0"/>
              <a:t> = new Thread(</a:t>
            </a:r>
            <a:r>
              <a:rPr lang="da-DK" dirty="0" err="1"/>
              <a:t>counter.Run</a:t>
            </a:r>
            <a:r>
              <a:rPr lang="da-DK" dirty="0"/>
              <a:t>);</a:t>
            </a:r>
          </a:p>
          <a:p>
            <a:r>
              <a:rPr lang="da-DK" dirty="0"/>
              <a:t>    </a:t>
            </a:r>
            <a:r>
              <a:rPr lang="da-DK" dirty="0" err="1"/>
              <a:t>theThread.IsBackground</a:t>
            </a:r>
            <a:r>
              <a:rPr lang="da-DK" dirty="0"/>
              <a:t> = true;</a:t>
            </a:r>
          </a:p>
          <a:p>
            <a:r>
              <a:rPr lang="da-DK" dirty="0"/>
              <a:t>    </a:t>
            </a:r>
          </a:p>
          <a:p>
            <a:r>
              <a:rPr lang="da-DK" dirty="0"/>
              <a:t>    </a:t>
            </a:r>
            <a:r>
              <a:rPr lang="da-DK" dirty="0" err="1"/>
              <a:t>theThread.Start</a:t>
            </a:r>
            <a:r>
              <a:rPr lang="da-DK" dirty="0"/>
              <a:t>();</a:t>
            </a:r>
          </a:p>
          <a:p>
            <a:r>
              <a:rPr lang="da-DK" dirty="0"/>
              <a:t>  }</a:t>
            </a:r>
          </a:p>
          <a:p>
            <a:r>
              <a:rPr lang="da-DK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8266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4410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4144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how</a:t>
            </a:r>
            <a:r>
              <a:rPr lang="da-DK" baseline="0" dirty="0"/>
              <a:t> to </a:t>
            </a:r>
            <a:r>
              <a:rPr lang="da-DK" baseline="0" dirty="0" err="1"/>
              <a:t>update</a:t>
            </a:r>
            <a:r>
              <a:rPr lang="da-DK" baseline="0" dirty="0"/>
              <a:t> the GUI from a </a:t>
            </a:r>
            <a:r>
              <a:rPr lang="da-DK" baseline="0" dirty="0" err="1"/>
              <a:t>System.Threading.Thread</a:t>
            </a:r>
            <a:r>
              <a:rPr lang="da-DK" baseline="0" dirty="0"/>
              <a:t>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931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BackgroundWorker</a:t>
            </a:r>
            <a:r>
              <a:rPr lang="da-DK" baseline="0" dirty="0"/>
              <a:t> </a:t>
            </a:r>
            <a:r>
              <a:rPr lang="da-DK" baseline="0" dirty="0" err="1"/>
              <a:t>seems</a:t>
            </a:r>
            <a:r>
              <a:rPr lang="da-DK" baseline="0" dirty="0"/>
              <a:t> to fit </a:t>
            </a:r>
            <a:r>
              <a:rPr lang="da-DK" baseline="0" dirty="0" err="1"/>
              <a:t>our</a:t>
            </a:r>
            <a:r>
              <a:rPr lang="da-DK" baseline="0" dirty="0"/>
              <a:t> </a:t>
            </a:r>
            <a:r>
              <a:rPr lang="da-DK" baseline="0" dirty="0" err="1"/>
              <a:t>goals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5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628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437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0644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4125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488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3210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2465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159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8192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8514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20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6296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4820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553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2359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30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281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907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71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Wikipedia:</a:t>
            </a:r>
          </a:p>
          <a:p>
            <a:r>
              <a:rPr lang="en-US" b="1" dirty="0" err="1"/>
              <a:t>Tinky</a:t>
            </a:r>
            <a:r>
              <a:rPr lang="en-US" b="1" dirty="0"/>
              <a:t> </a:t>
            </a:r>
            <a:r>
              <a:rPr lang="en-US" b="1" dirty="0" err="1"/>
              <a:t>Winky</a:t>
            </a:r>
            <a:r>
              <a:rPr lang="en-US" dirty="0"/>
              <a:t> (played by </a:t>
            </a:r>
            <a:r>
              <a:rPr lang="en-US" dirty="0">
                <a:hlinkClick r:id="rId3" tooltip="Dave Thompson (comedian)"/>
              </a:rPr>
              <a:t>Dave Thompson</a:t>
            </a:r>
            <a:r>
              <a:rPr lang="en-US" dirty="0"/>
              <a:t> and </a:t>
            </a:r>
            <a:r>
              <a:rPr lang="en-US" dirty="0">
                <a:hlinkClick r:id="rId4" tooltip="Simon Shelton"/>
              </a:rPr>
              <a:t>Simon Shelton</a:t>
            </a:r>
            <a:r>
              <a:rPr lang="en-US" dirty="0"/>
              <a:t> in the original series and by </a:t>
            </a:r>
            <a:r>
              <a:rPr lang="en-US" dirty="0">
                <a:hlinkClick r:id="rId5" tooltip="Jeremiah Krage"/>
              </a:rPr>
              <a:t>Jeremiah </a:t>
            </a:r>
            <a:r>
              <a:rPr lang="en-US" dirty="0" err="1">
                <a:hlinkClick r:id="rId5" tooltip="Jeremiah Krage"/>
              </a:rPr>
              <a:t>Krage</a:t>
            </a:r>
            <a:r>
              <a:rPr lang="en-US" dirty="0"/>
              <a:t> in the revival series)</a:t>
            </a:r>
            <a:r>
              <a:rPr lang="en-US" baseline="30000" dirty="0">
                <a:hlinkClick r:id="rId6"/>
              </a:rPr>
              <a:t>[15]</a:t>
            </a:r>
            <a:r>
              <a:rPr lang="en-US" dirty="0"/>
              <a:t> is the first </a:t>
            </a:r>
            <a:r>
              <a:rPr lang="en-US" dirty="0" err="1"/>
              <a:t>Teletubby</a:t>
            </a:r>
            <a:r>
              <a:rPr lang="en-US" dirty="0"/>
              <a:t>, as well as the largest and oldest of the group. He is covered in purple </a:t>
            </a:r>
            <a:r>
              <a:rPr lang="en-US" dirty="0">
                <a:hlinkClick r:id="rId7" tooltip="Terrycloth"/>
              </a:rPr>
              <a:t>terrycloth</a:t>
            </a:r>
            <a:r>
              <a:rPr lang="en-US" dirty="0"/>
              <a:t> and has a </a:t>
            </a:r>
            <a:r>
              <a:rPr lang="en-US" dirty="0">
                <a:hlinkClick r:id="rId8" tooltip="Triangle"/>
              </a:rPr>
              <a:t>triangular</a:t>
            </a:r>
            <a:r>
              <a:rPr lang="en-US" dirty="0"/>
              <a:t> </a:t>
            </a:r>
            <a:r>
              <a:rPr lang="en-US" dirty="0">
                <a:hlinkClick r:id="rId9" tooltip="Antenna (radio)"/>
              </a:rPr>
              <a:t>antenna</a:t>
            </a:r>
            <a:r>
              <a:rPr lang="en-US" dirty="0"/>
              <a:t> on his head. He often carries a red bag. </a:t>
            </a:r>
          </a:p>
          <a:p>
            <a:r>
              <a:rPr lang="en-US" b="1" dirty="0" err="1"/>
              <a:t>Dipsy</a:t>
            </a:r>
            <a:r>
              <a:rPr lang="en-US" dirty="0"/>
              <a:t> (played by </a:t>
            </a:r>
            <a:r>
              <a:rPr lang="en-US" dirty="0">
                <a:hlinkClick r:id="rId10" tooltip="John Simmit"/>
              </a:rPr>
              <a:t>John </a:t>
            </a:r>
            <a:r>
              <a:rPr lang="en-US" dirty="0" err="1">
                <a:hlinkClick r:id="rId10" tooltip="John Simmit"/>
              </a:rPr>
              <a:t>Simmit</a:t>
            </a:r>
            <a:r>
              <a:rPr lang="en-US" dirty="0"/>
              <a:t> in the original series and by </a:t>
            </a:r>
            <a:r>
              <a:rPr lang="en-US" dirty="0">
                <a:hlinkClick r:id="rId11" tooltip="Nick Kellington"/>
              </a:rPr>
              <a:t>Nick </a:t>
            </a:r>
            <a:r>
              <a:rPr lang="en-US" dirty="0" err="1">
                <a:hlinkClick r:id="rId11" tooltip="Nick Kellington"/>
              </a:rPr>
              <a:t>Kellington</a:t>
            </a:r>
            <a:r>
              <a:rPr lang="en-US" dirty="0"/>
              <a:t> in the revival series)</a:t>
            </a:r>
            <a:r>
              <a:rPr lang="en-US" baseline="30000" dirty="0">
                <a:hlinkClick r:id="rId12"/>
              </a:rPr>
              <a:t>[16]</a:t>
            </a:r>
            <a:r>
              <a:rPr lang="en-US" dirty="0"/>
              <a:t> is the second </a:t>
            </a:r>
            <a:r>
              <a:rPr lang="en-US" dirty="0" err="1"/>
              <a:t>Teletubby</a:t>
            </a:r>
            <a:r>
              <a:rPr lang="en-US" dirty="0"/>
              <a:t>. He is green and named after his antenna, which resembles a </a:t>
            </a:r>
            <a:r>
              <a:rPr lang="en-US" dirty="0">
                <a:hlinkClick r:id="rId13" tooltip="Dipstick"/>
              </a:rPr>
              <a:t>dipstick</a:t>
            </a:r>
            <a:r>
              <a:rPr lang="en-US" dirty="0"/>
              <a:t>. </a:t>
            </a:r>
            <a:r>
              <a:rPr lang="en-US" dirty="0" err="1"/>
              <a:t>Dipsy</a:t>
            </a:r>
            <a:r>
              <a:rPr lang="en-US" dirty="0"/>
              <a:t> is the most stubborn of the </a:t>
            </a:r>
            <a:r>
              <a:rPr lang="en-US" dirty="0" err="1"/>
              <a:t>Teletubbies</a:t>
            </a:r>
            <a:r>
              <a:rPr lang="en-US" dirty="0"/>
              <a:t>, and will occasionally refuse to go along with the others' group opinion. His face is notably darker than the rest of the </a:t>
            </a:r>
            <a:r>
              <a:rPr lang="en-US" dirty="0" err="1"/>
              <a:t>Teletubbies</a:t>
            </a:r>
            <a:r>
              <a:rPr lang="en-US" dirty="0"/>
              <a:t>, and the creators have stated that he is </a:t>
            </a:r>
            <a:r>
              <a:rPr lang="en-US" dirty="0">
                <a:hlinkClick r:id="rId14" tooltip="Black people"/>
              </a:rPr>
              <a:t>black</a:t>
            </a:r>
            <a:r>
              <a:rPr lang="en-US" dirty="0"/>
              <a:t>.</a:t>
            </a:r>
            <a:r>
              <a:rPr lang="en-US" baseline="30000" dirty="0">
                <a:hlinkClick r:id="rId15"/>
              </a:rPr>
              <a:t>[17]</a:t>
            </a:r>
            <a:r>
              <a:rPr lang="en-US" dirty="0"/>
              <a:t>He often wears a large hat with a black and white pattern. </a:t>
            </a:r>
          </a:p>
          <a:p>
            <a:r>
              <a:rPr lang="en-US" b="1" dirty="0" err="1"/>
              <a:t>Laa-Laa</a:t>
            </a:r>
            <a:r>
              <a:rPr lang="en-US" dirty="0"/>
              <a:t> (played by </a:t>
            </a:r>
            <a:r>
              <a:rPr lang="en-US" dirty="0" err="1">
                <a:hlinkClick r:id="rId16" tooltip="Nikky Smedley"/>
              </a:rPr>
              <a:t>Nikky</a:t>
            </a:r>
            <a:r>
              <a:rPr lang="en-US" dirty="0">
                <a:hlinkClick r:id="rId16" tooltip="Nikky Smedley"/>
              </a:rPr>
              <a:t> </a:t>
            </a:r>
            <a:r>
              <a:rPr lang="en-US" dirty="0" err="1">
                <a:hlinkClick r:id="rId16" tooltip="Nikky Smedley"/>
              </a:rPr>
              <a:t>Smedley</a:t>
            </a:r>
            <a:r>
              <a:rPr lang="en-US" dirty="0"/>
              <a:t> in the original series and by Rebecca Hyland in the revival series)</a:t>
            </a:r>
            <a:r>
              <a:rPr lang="en-US" baseline="30000" dirty="0">
                <a:hlinkClick r:id="rId12"/>
              </a:rPr>
              <a:t>[16]</a:t>
            </a:r>
            <a:r>
              <a:rPr lang="en-US" dirty="0"/>
              <a:t> is the third </a:t>
            </a:r>
            <a:r>
              <a:rPr lang="en-US" dirty="0" err="1"/>
              <a:t>Teletubby</a:t>
            </a:r>
            <a:r>
              <a:rPr lang="en-US" dirty="0"/>
              <a:t>. She is yellow and has a curly antenna. </a:t>
            </a:r>
            <a:r>
              <a:rPr lang="en-US" dirty="0" err="1"/>
              <a:t>Laa-Laa</a:t>
            </a:r>
            <a:r>
              <a:rPr lang="en-US" dirty="0"/>
              <a:t> is very sweet, likes to sing and dance, and is often shown looking out for the other </a:t>
            </a:r>
            <a:r>
              <a:rPr lang="en-US" dirty="0" err="1"/>
              <a:t>Teletubbies</a:t>
            </a:r>
            <a:r>
              <a:rPr lang="en-US" dirty="0"/>
              <a:t>. Her </a:t>
            </a:r>
            <a:r>
              <a:rPr lang="en-US" dirty="0" err="1"/>
              <a:t>favourite</a:t>
            </a:r>
            <a:r>
              <a:rPr lang="en-US" dirty="0"/>
              <a:t> toy is an orange rubber ball</a:t>
            </a:r>
            <a:r>
              <a:rPr lang="en-US"/>
              <a:t>. </a:t>
            </a:r>
          </a:p>
          <a:p>
            <a:r>
              <a:rPr lang="en-US" b="1"/>
              <a:t>Po</a:t>
            </a:r>
            <a:r>
              <a:rPr lang="en-US"/>
              <a:t> </a:t>
            </a:r>
            <a:r>
              <a:rPr lang="en-US" dirty="0"/>
              <a:t>(played by </a:t>
            </a:r>
            <a:r>
              <a:rPr lang="en-US" dirty="0" err="1">
                <a:hlinkClick r:id="rId17" tooltip="Pui Fan Lee"/>
              </a:rPr>
              <a:t>Pui</a:t>
            </a:r>
            <a:r>
              <a:rPr lang="en-US" dirty="0">
                <a:hlinkClick r:id="rId17" tooltip="Pui Fan Lee"/>
              </a:rPr>
              <a:t> Fan Lee</a:t>
            </a:r>
            <a:r>
              <a:rPr lang="en-US" dirty="0"/>
              <a:t> in the original series and by </a:t>
            </a:r>
            <a:r>
              <a:rPr lang="en-US" dirty="0">
                <a:hlinkClick r:id="rId18" tooltip="Rachelle Beinart"/>
              </a:rPr>
              <a:t>Rachelle </a:t>
            </a:r>
            <a:r>
              <a:rPr lang="en-US" dirty="0" err="1">
                <a:hlinkClick r:id="rId18" tooltip="Rachelle Beinart"/>
              </a:rPr>
              <a:t>Beinart</a:t>
            </a:r>
            <a:r>
              <a:rPr lang="en-US" dirty="0"/>
              <a:t> in the revival series)</a:t>
            </a:r>
            <a:r>
              <a:rPr lang="en-US" baseline="30000" dirty="0">
                <a:hlinkClick r:id="rId12"/>
              </a:rPr>
              <a:t>[16]</a:t>
            </a:r>
            <a:r>
              <a:rPr lang="en-US" dirty="0"/>
              <a:t> is the fourth </a:t>
            </a:r>
            <a:r>
              <a:rPr lang="en-US" dirty="0" err="1"/>
              <a:t>Teletubby</a:t>
            </a:r>
            <a:r>
              <a:rPr lang="en-US" dirty="0"/>
              <a:t>, as well as the shortest and youngest. She is red and has an antenna shaped like a stick used for blowing </a:t>
            </a:r>
            <a:r>
              <a:rPr lang="en-US" dirty="0">
                <a:hlinkClick r:id="rId19" tooltip="Soap bubble"/>
              </a:rPr>
              <a:t>soap bubbles</a:t>
            </a:r>
            <a:r>
              <a:rPr lang="en-US" dirty="0"/>
              <a:t>. Po normally speaks in a soft voice and has been stated by the show's creators to be </a:t>
            </a:r>
            <a:r>
              <a:rPr lang="en-US" dirty="0">
                <a:hlinkClick r:id="rId20" tooltip="Cantonese people"/>
              </a:rPr>
              <a:t>Cantonese</a:t>
            </a:r>
            <a:r>
              <a:rPr lang="en-US" dirty="0"/>
              <a:t>.</a:t>
            </a:r>
            <a:r>
              <a:rPr lang="en-US" baseline="30000" dirty="0">
                <a:hlinkClick r:id="rId15"/>
              </a:rPr>
              <a:t>[17]</a:t>
            </a:r>
            <a:r>
              <a:rPr lang="en-US" dirty="0"/>
              <a:t>Her </a:t>
            </a:r>
            <a:r>
              <a:rPr lang="en-US" dirty="0" err="1"/>
              <a:t>favourite</a:t>
            </a:r>
            <a:r>
              <a:rPr lang="en-US" dirty="0"/>
              <a:t> toy is a red and blue scooter.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106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Dipsy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play</a:t>
            </a:r>
            <a:r>
              <a:rPr lang="da-DK" dirty="0"/>
              <a:t> with Lala and Po.</a:t>
            </a:r>
          </a:p>
          <a:p>
            <a:r>
              <a:rPr lang="da-DK" dirty="0"/>
              <a:t>So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Tinky Winky.</a:t>
            </a:r>
          </a:p>
          <a:p>
            <a:r>
              <a:rPr lang="da-DK" baseline="0" dirty="0"/>
              <a:t>Dipsy asks Lala </a:t>
            </a:r>
            <a:r>
              <a:rPr lang="da-DK" baseline="0" dirty="0" err="1"/>
              <a:t>first</a:t>
            </a:r>
            <a:r>
              <a:rPr lang="da-DK" baseline="0" dirty="0"/>
              <a:t> and </a:t>
            </a:r>
            <a:r>
              <a:rPr lang="da-DK" baseline="0" dirty="0" err="1"/>
              <a:t>then</a:t>
            </a:r>
            <a:r>
              <a:rPr lang="da-DK" baseline="0" dirty="0"/>
              <a:t> Po.</a:t>
            </a:r>
          </a:p>
          <a:p>
            <a:r>
              <a:rPr lang="da-DK" baseline="0" dirty="0"/>
              <a:t>But Tinky Winky asks Po </a:t>
            </a:r>
            <a:r>
              <a:rPr lang="da-DK" baseline="0" dirty="0" err="1"/>
              <a:t>first</a:t>
            </a:r>
            <a:r>
              <a:rPr lang="da-DK" baseline="0" dirty="0"/>
              <a:t> and </a:t>
            </a:r>
            <a:r>
              <a:rPr lang="da-DK" baseline="0" dirty="0" err="1"/>
              <a:t>then</a:t>
            </a:r>
            <a:r>
              <a:rPr lang="da-DK" baseline="0" dirty="0"/>
              <a:t> Lala.</a:t>
            </a:r>
          </a:p>
          <a:p>
            <a:endParaRPr lang="da-DK" baseline="0" dirty="0"/>
          </a:p>
          <a:p>
            <a:r>
              <a:rPr lang="da-DK" baseline="0" dirty="0"/>
              <a:t>Uh-Oh! </a:t>
            </a:r>
            <a:r>
              <a:rPr lang="da-DK" baseline="0" dirty="0" err="1"/>
              <a:t>Deadlock</a:t>
            </a:r>
            <a:r>
              <a:rPr lang="da-DK" baseline="0" dirty="0"/>
              <a:t>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332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Dipsy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play</a:t>
            </a:r>
            <a:r>
              <a:rPr lang="da-DK" dirty="0"/>
              <a:t> with Lala and Po.</a:t>
            </a:r>
          </a:p>
          <a:p>
            <a:r>
              <a:rPr lang="da-DK" dirty="0"/>
              <a:t>So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Tinky Winky.</a:t>
            </a:r>
          </a:p>
          <a:p>
            <a:r>
              <a:rPr lang="da-DK" baseline="0" dirty="0"/>
              <a:t>Dipsy asks Lala </a:t>
            </a:r>
            <a:r>
              <a:rPr lang="da-DK" baseline="0" dirty="0" err="1"/>
              <a:t>first</a:t>
            </a:r>
            <a:r>
              <a:rPr lang="da-DK" baseline="0" dirty="0"/>
              <a:t> and </a:t>
            </a:r>
            <a:r>
              <a:rPr lang="da-DK" baseline="0" dirty="0" err="1"/>
              <a:t>then</a:t>
            </a:r>
            <a:r>
              <a:rPr lang="da-DK" baseline="0" dirty="0"/>
              <a:t> Po.</a:t>
            </a:r>
          </a:p>
          <a:p>
            <a:r>
              <a:rPr lang="da-DK" baseline="0" dirty="0"/>
              <a:t>But Tinky Winky asks Po </a:t>
            </a:r>
            <a:r>
              <a:rPr lang="da-DK" baseline="0" dirty="0" err="1"/>
              <a:t>first</a:t>
            </a:r>
            <a:r>
              <a:rPr lang="da-DK" baseline="0" dirty="0"/>
              <a:t> and </a:t>
            </a:r>
            <a:r>
              <a:rPr lang="da-DK" baseline="0" dirty="0" err="1"/>
              <a:t>then</a:t>
            </a:r>
            <a:r>
              <a:rPr lang="da-DK" baseline="0" dirty="0"/>
              <a:t> Lala.</a:t>
            </a:r>
          </a:p>
          <a:p>
            <a:endParaRPr lang="da-DK" baseline="0" dirty="0"/>
          </a:p>
          <a:p>
            <a:r>
              <a:rPr lang="da-DK" baseline="0" dirty="0"/>
              <a:t>Uh-Oh! </a:t>
            </a:r>
            <a:r>
              <a:rPr lang="da-DK" baseline="0" dirty="0" err="1"/>
              <a:t>Deadlock</a:t>
            </a:r>
            <a:r>
              <a:rPr lang="da-DK" baseline="0" dirty="0"/>
              <a:t>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46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9554/whats-the-difference-between-invoke-and-begininvok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?view=netframework-4.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841751/MultiThreading-Using-a-Background-Worker-Csharp?msg=4950583#xx4950583x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dowork?view=netframework-4.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runworkerasync?view=netframework-4.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progresschanged?view=netframework-4.7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progresschanged?view=netframework-4.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runworkercompleted?view=netframework-4.7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runworkercompleted?view=netframework-4.7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unjester.com/assets/images/decals/skulls%20skeleton/skulls%20skeletons004.jpg" TargetMode="External"/><Relationship Id="rId3" Type="http://schemas.openxmlformats.org/officeDocument/2006/relationships/hyperlink" Target="https://images6.moneysavingexpert.com/images/reclaim-packaged-accounts-04.png" TargetMode="External"/><Relationship Id="rId7" Type="http://schemas.openxmlformats.org/officeDocument/2006/relationships/hyperlink" Target="https://vignette.wikia.nocookie.net/telletubbies/images/5/5d/Pic-meet-char-po.jpg/revision/latest?cb=20160303152950" TargetMode="External"/><Relationship Id="rId2" Type="http://schemas.openxmlformats.org/officeDocument/2006/relationships/hyperlink" Target="https://i5.walmartimages.com/asr/5bf8c70c-c0f4-46c8-8de2-d14417c3dcdb_2.a974142a063bb1f235f672f9a68eeb10.jpe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vignette.wikia.nocookie.net/telletubbies/images/e/e5/Tinky_Winky.jpg/revision/latest/scale-to-width-down/180?cb=20111116163749" TargetMode="External"/><Relationship Id="rId5" Type="http://schemas.openxmlformats.org/officeDocument/2006/relationships/hyperlink" Target="https://vignette.wikia.nocookie.net/telletubbies/images/3/35/Url.jpg/revision/latest/scale-to-width-down/200?cb=20120211023613" TargetMode="External"/><Relationship Id="rId10" Type="http://schemas.openxmlformats.org/officeDocument/2006/relationships/hyperlink" Target="http://wjreviews.com/reviews-cta/bonus.png" TargetMode="External"/><Relationship Id="rId4" Type="http://schemas.openxmlformats.org/officeDocument/2006/relationships/hyperlink" Target="https://vignette.wikia.nocookie.net/telletubbies/images/b/b9/Laa_Laa.jpg/revision/latest?cb=20130707175328" TargetMode="External"/><Relationship Id="rId9" Type="http://schemas.openxmlformats.org/officeDocument/2006/relationships/hyperlink" Target="http://stockmedia.cc/computing_technology/slides/DSD_8790.jpg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Thread </a:t>
            </a:r>
            <a:r>
              <a:rPr lang="da-DK" dirty="0" err="1"/>
              <a:t>synchronization</a:t>
            </a:r>
            <a:endParaRPr lang="da-DK" dirty="0"/>
          </a:p>
          <a:p>
            <a:r>
              <a:rPr lang="da-DK" dirty="0"/>
              <a:t>pt 1</a:t>
            </a:r>
          </a:p>
        </p:txBody>
      </p:sp>
      <p:pic>
        <p:nvPicPr>
          <p:cNvPr id="1026" name="Picture 2" descr="synchronized swimming - XciteFun.net">
            <a:extLst>
              <a:ext uri="{FF2B5EF4-FFF2-40B4-BE49-F238E27FC236}">
                <a16:creationId xmlns:a16="http://schemas.microsoft.com/office/drawing/2014/main" id="{0A49A07E-A1FC-E726-8DA6-63A876672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49" y="2711885"/>
            <a:ext cx="5890809" cy="33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lock()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4319137" cy="4864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C#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lock()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/>
              <a:t>statement is shorthand for using monitors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practice is to create a lock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lock on any object, including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</a:rPr>
              <a:t>, but then others can lock on the same object as well and prevent concurrency. So don’t do that!</a:t>
            </a:r>
            <a:endParaRPr 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BC3-12EB-4A5F-A8FA-A042377AC44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96212" y="1127802"/>
            <a:ext cx="4368418" cy="526297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TotalCount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private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c1 = 0;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private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new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public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c1 = c1 + 1;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public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return c1;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306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Deadlock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84" y="1673204"/>
            <a:ext cx="4602033" cy="4141830"/>
          </a:xfrm>
        </p:spPr>
      </p:pic>
    </p:spTree>
    <p:extLst>
      <p:ext uri="{BB962C8B-B14F-4D97-AF65-F5344CB8AC3E}">
        <p14:creationId xmlns:p14="http://schemas.microsoft.com/office/powerpoint/2010/main" val="30545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50" y="4099719"/>
            <a:ext cx="1993900" cy="15033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Tinky</a:t>
            </a:r>
            <a:r>
              <a:rPr lang="en-US" dirty="0"/>
              <a:t> </a:t>
            </a:r>
            <a:r>
              <a:rPr lang="en-US" dirty="0" err="1"/>
              <a:t>Winky</a:t>
            </a:r>
            <a:endParaRPr lang="da-DK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69" y="1444752"/>
            <a:ext cx="1193863" cy="2112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18" y="1555311"/>
            <a:ext cx="873065" cy="199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24" y="1218919"/>
            <a:ext cx="1184930" cy="2381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67" y="1105232"/>
            <a:ext cx="1416942" cy="249539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418739" y="4150519"/>
            <a:ext cx="1993900" cy="150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Dipsy</a:t>
            </a:r>
            <a:endParaRPr lang="da-DK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613700" y="4150519"/>
            <a:ext cx="1993900" cy="150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Po</a:t>
            </a:r>
            <a:endParaRPr 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53350" y="4150519"/>
            <a:ext cx="1993900" cy="150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Laa-Laa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19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The </a:t>
            </a:r>
            <a:r>
              <a:rPr lang="da-DK" dirty="0" err="1"/>
              <a:t>tubbies</a:t>
            </a:r>
            <a:r>
              <a:rPr lang="da-DK" dirty="0"/>
              <a:t>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play</a:t>
            </a:r>
            <a:endParaRPr lang="da-DK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62" y="1735240"/>
            <a:ext cx="1193863" cy="2112218"/>
          </a:xfrm>
        </p:spPr>
      </p:pic>
      <p:sp>
        <p:nvSpPr>
          <p:cNvPr id="4" name="Down Arrow 3"/>
          <p:cNvSpPr/>
          <p:nvPr/>
        </p:nvSpPr>
        <p:spPr>
          <a:xfrm>
            <a:off x="1903380" y="1786336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1606686" y="1496791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9896283" y="178033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9599589" y="149078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86" y="3471564"/>
            <a:ext cx="873065" cy="1996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471569">
            <a:off x="2225935" y="2482180"/>
            <a:ext cx="2713085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 rot="1272739">
            <a:off x="3010248" y="2263428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92780" y="4916049"/>
            <a:ext cx="384030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xtBox 12"/>
          <p:cNvSpPr txBox="1"/>
          <p:nvPr/>
        </p:nvSpPr>
        <p:spPr>
          <a:xfrm>
            <a:off x="3347474" y="4746016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4" name="Right Arrow 13"/>
          <p:cNvSpPr/>
          <p:nvPr/>
        </p:nvSpPr>
        <p:spPr>
          <a:xfrm rot="9091804">
            <a:off x="6934459" y="3373639"/>
            <a:ext cx="3157891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/>
          <p:cNvSpPr txBox="1"/>
          <p:nvPr/>
        </p:nvSpPr>
        <p:spPr>
          <a:xfrm rot="19788647">
            <a:off x="8019976" y="3112919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6" name="Right Arrow 15"/>
          <p:cNvSpPr/>
          <p:nvPr/>
        </p:nvSpPr>
        <p:spPr>
          <a:xfrm rot="11902572">
            <a:off x="5769804" y="3673027"/>
            <a:ext cx="4261868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 rot="1076086">
            <a:off x="8923449" y="3978797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4" y="1079766"/>
            <a:ext cx="1184930" cy="23817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51" y="1053199"/>
            <a:ext cx="1416942" cy="24953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87821" y="1075108"/>
            <a:ext cx="4416358" cy="856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da-DK" sz="3200" dirty="0"/>
              <a:t>Uh-Oh! </a:t>
            </a:r>
            <a:r>
              <a:rPr lang="da-DK" sz="3200" dirty="0" err="1"/>
              <a:t>Deadlock</a:t>
            </a:r>
            <a:r>
              <a:rPr lang="da-DK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07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aquire</a:t>
            </a:r>
            <a:r>
              <a:rPr lang="da-DK" dirty="0"/>
              <a:t> </a:t>
            </a:r>
            <a:r>
              <a:rPr lang="da-DK" dirty="0" err="1"/>
              <a:t>resources</a:t>
            </a:r>
            <a:r>
              <a:rPr lang="da-DK" dirty="0"/>
              <a:t> in the same </a:t>
            </a:r>
            <a:r>
              <a:rPr lang="da-DK" dirty="0" err="1"/>
              <a:t>order</a:t>
            </a:r>
            <a:endParaRPr lang="da-DK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62" y="1735240"/>
            <a:ext cx="1193863" cy="2112218"/>
          </a:xfrm>
        </p:spPr>
      </p:pic>
      <p:sp>
        <p:nvSpPr>
          <p:cNvPr id="4" name="Down Arrow 3"/>
          <p:cNvSpPr/>
          <p:nvPr/>
        </p:nvSpPr>
        <p:spPr>
          <a:xfrm>
            <a:off x="1903380" y="1786336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1606686" y="1496791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9896283" y="178033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9599589" y="149078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86" y="3471564"/>
            <a:ext cx="873065" cy="1996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471569">
            <a:off x="2225935" y="2482180"/>
            <a:ext cx="2713085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 rot="1272739">
            <a:off x="3010248" y="2263428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92780" y="4916049"/>
            <a:ext cx="384030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xtBox 12"/>
          <p:cNvSpPr txBox="1"/>
          <p:nvPr/>
        </p:nvSpPr>
        <p:spPr>
          <a:xfrm>
            <a:off x="3347474" y="4746016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4" name="Right Arrow 13"/>
          <p:cNvSpPr/>
          <p:nvPr/>
        </p:nvSpPr>
        <p:spPr>
          <a:xfrm rot="10181768">
            <a:off x="6192873" y="2424439"/>
            <a:ext cx="354937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/>
          <p:cNvSpPr txBox="1"/>
          <p:nvPr/>
        </p:nvSpPr>
        <p:spPr>
          <a:xfrm rot="20750691">
            <a:off x="7651167" y="2215878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6" name="Right Arrow 15"/>
          <p:cNvSpPr/>
          <p:nvPr/>
        </p:nvSpPr>
        <p:spPr>
          <a:xfrm rot="9827688">
            <a:off x="7184165" y="4460675"/>
            <a:ext cx="2442002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 rot="20619831">
            <a:off x="8201455" y="4189791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4" y="1079766"/>
            <a:ext cx="1184930" cy="23817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51" y="1053199"/>
            <a:ext cx="1416942" cy="24953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87821" y="1075108"/>
            <a:ext cx="4416358" cy="856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da-DK" sz="3200" dirty="0"/>
              <a:t>Tinky Winky must </a:t>
            </a:r>
            <a:r>
              <a:rPr lang="da-DK" sz="3200" dirty="0" err="1"/>
              <a:t>wait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0960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2 and 3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 and WPF GUI’s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Threading</a:t>
            </a:r>
            <a:r>
              <a:rPr lang="da-DK" dirty="0"/>
              <a:t> in Windows Forms</a:t>
            </a:r>
            <a:br>
              <a:rPr lang="da-DK" dirty="0"/>
            </a:b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sz="32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27" y="646252"/>
            <a:ext cx="8759188" cy="54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Updating</a:t>
            </a:r>
            <a:r>
              <a:rPr lang="da-DK" dirty="0"/>
              <a:t> Windows </a:t>
            </a:r>
            <a:r>
              <a:rPr lang="da-DK" dirty="0" err="1"/>
              <a:t>GUI’s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Windows WPF Controls (all the GUI elements)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dirty="0"/>
              <a:t>not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safe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Only</a:t>
            </a:r>
            <a:r>
              <a:rPr lang="da-DK" dirty="0"/>
              <a:t> the GUI </a:t>
            </a:r>
            <a:r>
              <a:rPr lang="da-DK" dirty="0" err="1"/>
              <a:t>update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(the </a:t>
            </a:r>
            <a:r>
              <a:rPr lang="da-DK" dirty="0" err="1"/>
              <a:t>Dispatcher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) is </a:t>
            </a:r>
            <a:r>
              <a:rPr lang="da-DK" dirty="0" err="1"/>
              <a:t>allowed</a:t>
            </a:r>
            <a:r>
              <a:rPr lang="da-DK" dirty="0"/>
              <a:t> to </a:t>
            </a:r>
            <a:r>
              <a:rPr lang="da-DK" dirty="0" err="1"/>
              <a:t>modify</a:t>
            </a:r>
            <a:r>
              <a:rPr lang="da-DK" dirty="0"/>
              <a:t> GUI elements.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from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must </a:t>
            </a:r>
            <a:r>
              <a:rPr lang="da-DK" dirty="0" err="1"/>
              <a:t>tell</a:t>
            </a:r>
            <a:r>
              <a:rPr lang="da-DK" dirty="0"/>
              <a:t> the </a:t>
            </a:r>
            <a:r>
              <a:rPr lang="da-DK" dirty="0" err="1"/>
              <a:t>Dispatcher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to do so.</a:t>
            </a:r>
          </a:p>
        </p:txBody>
      </p:sp>
    </p:spTree>
    <p:extLst>
      <p:ext uri="{BB962C8B-B14F-4D97-AF65-F5344CB8AC3E}">
        <p14:creationId xmlns:p14="http://schemas.microsoft.com/office/powerpoint/2010/main" val="20251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ways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System.Threading.Thread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from the </a:t>
            </a:r>
            <a:r>
              <a:rPr lang="da-DK" dirty="0" err="1"/>
              <a:t>main</a:t>
            </a:r>
            <a:r>
              <a:rPr lang="da-DK" dirty="0"/>
              <a:t> program.</a:t>
            </a:r>
          </a:p>
          <a:p>
            <a:pPr marL="457200" lvl="1" indent="0">
              <a:buNone/>
            </a:pPr>
            <a:r>
              <a:rPr lang="da-DK" dirty="0"/>
              <a:t>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keeps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stopped</a:t>
            </a:r>
            <a:r>
              <a:rPr lang="da-DK" dirty="0"/>
              <a:t> by </a:t>
            </a:r>
            <a:r>
              <a:rPr lang="da-DK" dirty="0" err="1"/>
              <a:t>some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.</a:t>
            </a:r>
          </a:p>
          <a:p>
            <a:pPr marL="457200" lvl="1" indent="0">
              <a:buNone/>
            </a:pPr>
            <a:r>
              <a:rPr lang="da-DK" dirty="0"/>
              <a:t>Update the UI with the ”</a:t>
            </a:r>
            <a:r>
              <a:rPr lang="da-DK" dirty="0" err="1"/>
              <a:t>Invoke</a:t>
            </a:r>
            <a:r>
              <a:rPr lang="da-DK" dirty="0"/>
              <a:t>” </a:t>
            </a:r>
            <a:r>
              <a:rPr lang="da-DK" dirty="0" err="1"/>
              <a:t>methods</a:t>
            </a:r>
            <a:r>
              <a:rPr lang="da-DK" dirty="0"/>
              <a:t>.</a:t>
            </a:r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System.ComponentModel.BackgroundWorker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Initiate</a:t>
            </a:r>
            <a:r>
              <a:rPr lang="da-DK" dirty="0"/>
              <a:t> a </a:t>
            </a:r>
            <a:r>
              <a:rPr lang="da-DK" dirty="0" err="1"/>
              <a:t>background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from the UI.</a:t>
            </a:r>
          </a:p>
          <a:p>
            <a:pPr marL="457200" lvl="1" indent="0">
              <a:buNone/>
            </a:pPr>
            <a:r>
              <a:rPr lang="da-DK" dirty="0"/>
              <a:t>Do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and </a:t>
            </a:r>
            <a:r>
              <a:rPr lang="da-DK" dirty="0" err="1"/>
              <a:t>then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stops.</a:t>
            </a:r>
          </a:p>
          <a:p>
            <a:pPr marL="0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65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But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first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</a:t>
            </a:r>
          </a:p>
          <a:p>
            <a:pPr marL="0" indent="0" algn="ctr">
              <a:buNone/>
            </a:pPr>
            <a:r>
              <a:rPr lang="da-DK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skip </a:t>
            </a:r>
            <a:r>
              <a:rPr lang="da-DK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ahead</a:t>
            </a:r>
            <a:r>
              <a:rPr lang="da-DK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or </a:t>
            </a:r>
            <a:r>
              <a:rPr lang="da-DK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get</a:t>
            </a:r>
            <a:r>
              <a:rPr lang="da-DK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a cup of </a:t>
            </a:r>
            <a:r>
              <a:rPr lang="da-DK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coffee</a:t>
            </a:r>
            <a:endParaRPr lang="da-DK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Basic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Counting</a:t>
            </a:r>
            <a:r>
              <a:rPr lang="da-DK" dirty="0"/>
              <a:t>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Counter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Counter(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void Run()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&lt; 1000;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mainWindow.UpdateCounter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62" y="2258564"/>
            <a:ext cx="4417625" cy="27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Basic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Counting</a:t>
            </a:r>
            <a:r>
              <a:rPr lang="da-DK" dirty="0"/>
              <a:t>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300" y="1311965"/>
            <a:ext cx="38734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err="1"/>
              <a:t>CheckAccess</a:t>
            </a:r>
            <a:r>
              <a:rPr lang="da-DK" sz="2400" dirty="0"/>
              <a:t> checks if the </a:t>
            </a:r>
            <a:r>
              <a:rPr lang="da-DK" sz="2400" dirty="0" err="1"/>
              <a:t>calling</a:t>
            </a:r>
            <a:r>
              <a:rPr lang="da-DK" sz="2400" dirty="0"/>
              <a:t> </a:t>
            </a:r>
            <a:r>
              <a:rPr lang="da-DK" sz="2400" dirty="0" err="1"/>
              <a:t>thread</a:t>
            </a:r>
            <a:r>
              <a:rPr lang="da-DK" sz="2400" dirty="0"/>
              <a:t> is </a:t>
            </a:r>
            <a:r>
              <a:rPr lang="da-DK" sz="2400" dirty="0" err="1"/>
              <a:t>allowed</a:t>
            </a:r>
            <a:r>
              <a:rPr lang="da-DK" sz="2400" dirty="0"/>
              <a:t> to </a:t>
            </a:r>
            <a:r>
              <a:rPr lang="da-DK" sz="2400" dirty="0" err="1"/>
              <a:t>modify</a:t>
            </a:r>
            <a:r>
              <a:rPr lang="da-DK" sz="2400" dirty="0"/>
              <a:t> the </a:t>
            </a:r>
            <a:r>
              <a:rPr lang="da-DK" sz="2400" dirty="0" err="1"/>
              <a:t>control</a:t>
            </a:r>
            <a:r>
              <a:rPr lang="da-DK" sz="2400" dirty="0"/>
              <a:t>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/>
              <a:t>If it is not, </a:t>
            </a:r>
            <a:r>
              <a:rPr lang="da-DK" sz="2400" dirty="0" err="1"/>
              <a:t>BeginInvoke</a:t>
            </a:r>
            <a:r>
              <a:rPr lang="da-DK" sz="2400" dirty="0"/>
              <a:t> </a:t>
            </a:r>
            <a:r>
              <a:rPr lang="da-DK" sz="2400" dirty="0" err="1"/>
              <a:t>places</a:t>
            </a:r>
            <a:r>
              <a:rPr lang="da-DK" sz="2400" dirty="0"/>
              <a:t> the </a:t>
            </a:r>
            <a:r>
              <a:rPr lang="da-DK" sz="2400" dirty="0" err="1"/>
              <a:t>created</a:t>
            </a:r>
            <a:r>
              <a:rPr lang="da-DK" sz="2400" dirty="0"/>
              <a:t> delegate in a </a:t>
            </a:r>
            <a:r>
              <a:rPr lang="da-DK" sz="2400" dirty="0" err="1"/>
              <a:t>queue</a:t>
            </a:r>
            <a:r>
              <a:rPr lang="da-DK" sz="2400" dirty="0"/>
              <a:t>, from </a:t>
            </a:r>
            <a:r>
              <a:rPr lang="da-DK" sz="2400" dirty="0" err="1"/>
              <a:t>which</a:t>
            </a:r>
            <a:r>
              <a:rPr lang="da-DK" sz="2400" dirty="0"/>
              <a:t> it is </a:t>
            </a:r>
            <a:r>
              <a:rPr lang="da-DK" sz="2400" dirty="0" err="1"/>
              <a:t>taken</a:t>
            </a:r>
            <a:r>
              <a:rPr lang="da-DK" sz="2400" dirty="0"/>
              <a:t> and </a:t>
            </a:r>
            <a:r>
              <a:rPr lang="da-DK" sz="2400" dirty="0" err="1"/>
              <a:t>processed</a:t>
            </a:r>
            <a:r>
              <a:rPr lang="da-DK" sz="2400" dirty="0"/>
              <a:t> at a </a:t>
            </a:r>
            <a:r>
              <a:rPr lang="da-DK" sz="2400" dirty="0" err="1"/>
              <a:t>later</a:t>
            </a:r>
            <a:r>
              <a:rPr lang="da-DK" sz="2400" dirty="0"/>
              <a:t> time, by the </a:t>
            </a:r>
            <a:r>
              <a:rPr lang="da-DK" sz="2400" dirty="0" err="1"/>
              <a:t>Dispatcher</a:t>
            </a:r>
            <a:r>
              <a:rPr lang="da-DK" sz="2400" dirty="0"/>
              <a:t> </a:t>
            </a:r>
            <a:r>
              <a:rPr lang="da-DK" sz="2400" dirty="0" err="1"/>
              <a:t>thread</a:t>
            </a:r>
            <a:r>
              <a:rPr lang="da-DK" sz="2400" dirty="0"/>
              <a:t>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71023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UpdateCounter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count)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Dispatcher.CheckAccess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LabelCounter.Text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"" + count;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  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Dispatcher.BeginInvoke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DispatcherPriority.Normal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new Action(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() =&gt;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LabelCounter.Text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"" + count;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4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Basic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Counting</a:t>
            </a:r>
            <a:r>
              <a:rPr lang="da-DK" dirty="0"/>
              <a:t>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0800" y="1311965"/>
            <a:ext cx="36829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Configure a button to start the thread.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/>
              <a:t>Note,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probably</a:t>
            </a:r>
            <a:r>
              <a:rPr lang="da-DK" sz="2400" dirty="0"/>
              <a:t> </a:t>
            </a:r>
            <a:r>
              <a:rPr lang="da-DK" sz="2400" dirty="0" err="1"/>
              <a:t>want</a:t>
            </a:r>
            <a:r>
              <a:rPr lang="da-DK" sz="2400" dirty="0"/>
              <a:t> the </a:t>
            </a:r>
            <a:r>
              <a:rPr lang="da-DK" sz="2400" dirty="0" err="1"/>
              <a:t>thread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a </a:t>
            </a:r>
            <a:r>
              <a:rPr lang="da-DK" sz="2400" dirty="0" err="1"/>
              <a:t>background</a:t>
            </a:r>
            <a:r>
              <a:rPr lang="da-DK" sz="2400" dirty="0"/>
              <a:t> </a:t>
            </a:r>
            <a:r>
              <a:rPr lang="da-DK" sz="2400" dirty="0" err="1"/>
              <a:t>thread</a:t>
            </a:r>
            <a:r>
              <a:rPr lang="da-DK" sz="2400" dirty="0"/>
              <a:t>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 err="1"/>
              <a:t>Otherwise</a:t>
            </a:r>
            <a:r>
              <a:rPr lang="da-DK" sz="2400" dirty="0"/>
              <a:t>, it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continue</a:t>
            </a:r>
            <a:r>
              <a:rPr lang="da-DK" sz="2400" dirty="0"/>
              <a:t> to run,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close</a:t>
            </a:r>
            <a:r>
              <a:rPr lang="da-DK" sz="2400" dirty="0"/>
              <a:t> the program.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67213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ButtonStart_Click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Counter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new Counter(this);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theThread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counter.Run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theThread.IsBackground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theThread.Start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own Arrow 4"/>
          <p:cNvSpPr/>
          <p:nvPr/>
        </p:nvSpPr>
        <p:spPr>
          <a:xfrm rot="5584653" flipH="1">
            <a:off x="5924718" y="3138509"/>
            <a:ext cx="279799" cy="3189148"/>
          </a:xfrm>
          <a:prstGeom prst="downArrow">
            <a:avLst>
              <a:gd name="adj1" fmla="val 50000"/>
              <a:gd name="adj2" fmla="val 48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9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Invoke</a:t>
            </a:r>
            <a:r>
              <a:rPr lang="da-DK" dirty="0"/>
              <a:t> or </a:t>
            </a:r>
            <a:r>
              <a:rPr lang="da-DK" dirty="0" err="1"/>
              <a:t>BeginInvoke</a:t>
            </a:r>
            <a:r>
              <a:rPr lang="da-DK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BeginInvoke</a:t>
            </a:r>
            <a:r>
              <a:rPr lang="en-US" b="1" dirty="0"/>
              <a:t>()</a:t>
            </a:r>
            <a:r>
              <a:rPr lang="en-US" dirty="0"/>
              <a:t> will schedule the asynchronous action on the Dispatcher thread. </a:t>
            </a:r>
          </a:p>
          <a:p>
            <a:pPr marL="457200" lvl="1" indent="0">
              <a:buNone/>
            </a:pPr>
            <a:r>
              <a:rPr lang="en-US" dirty="0"/>
              <a:t>When the asynchronous action is scheduled, your code continues. </a:t>
            </a:r>
          </a:p>
          <a:p>
            <a:pPr marL="457200" lvl="1" indent="0">
              <a:buNone/>
            </a:pPr>
            <a:r>
              <a:rPr lang="en-US" dirty="0"/>
              <a:t>Some time later (you don't know exactly when) your asynchronous action will be executed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Invoke()</a:t>
            </a:r>
            <a:r>
              <a:rPr lang="en-US" dirty="0"/>
              <a:t> will execute your asynchronous action (on the Dispatcher thread) and wait until your action has completed.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850" y="6383696"/>
            <a:ext cx="8801100" cy="428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1400" dirty="0"/>
              <a:t>The user </a:t>
            </a:r>
            <a:r>
              <a:rPr lang="da-DK" sz="1400" dirty="0" err="1"/>
              <a:t>Sujit</a:t>
            </a:r>
            <a:r>
              <a:rPr lang="da-DK" sz="1400" dirty="0"/>
              <a:t> in </a:t>
            </a:r>
            <a:r>
              <a:rPr lang="da-DK" sz="1400" dirty="0">
                <a:hlinkClick r:id="rId3"/>
              </a:rPr>
              <a:t>https://stackoverflow.com/questions/229554/whats-the-difference-between-invoke-and-begininvoke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7193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4 and 5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Extra </a:t>
            </a:r>
            <a:r>
              <a:rPr lang="da-DK" dirty="0" err="1"/>
              <a:t>stuff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64" y="2022959"/>
            <a:ext cx="10124472" cy="3442320"/>
          </a:xfrm>
        </p:spPr>
      </p:pic>
    </p:spTree>
    <p:extLst>
      <p:ext uri="{BB962C8B-B14F-4D97-AF65-F5344CB8AC3E}">
        <p14:creationId xmlns:p14="http://schemas.microsoft.com/office/powerpoint/2010/main" val="2935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BackgroundWorker</a:t>
            </a:r>
            <a:endParaRPr lang="da-DK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01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goals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Perform time </a:t>
            </a:r>
            <a:r>
              <a:rPr lang="da-DK" dirty="0" err="1"/>
              <a:t>consuming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and still have a </a:t>
            </a:r>
            <a:r>
              <a:rPr lang="da-DK" dirty="0" err="1"/>
              <a:t>responsive</a:t>
            </a:r>
            <a:r>
              <a:rPr lang="da-DK" dirty="0"/>
              <a:t> UI.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Inform</a:t>
            </a:r>
            <a:r>
              <a:rPr lang="da-DK" dirty="0"/>
              <a:t> the user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</a:t>
            </a:r>
            <a:r>
              <a:rPr lang="da-DK" dirty="0" err="1"/>
              <a:t>work</a:t>
            </a:r>
            <a:r>
              <a:rPr lang="da-DK" dirty="0"/>
              <a:t> in </a:t>
            </a:r>
            <a:r>
              <a:rPr lang="da-DK" dirty="0" err="1"/>
              <a:t>progress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React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is </a:t>
            </a:r>
            <a:r>
              <a:rPr lang="da-DK" dirty="0" err="1"/>
              <a:t>complete</a:t>
            </a:r>
            <a:endParaRPr lang="da-DK" dirty="0"/>
          </a:p>
          <a:p>
            <a:pPr lvl="1">
              <a:buFontTx/>
              <a:buChar char="-"/>
            </a:pPr>
            <a:r>
              <a:rPr lang="da-DK" dirty="0" err="1"/>
              <a:t>Inform</a:t>
            </a:r>
            <a:r>
              <a:rPr lang="da-DK" dirty="0"/>
              <a:t> the user.</a:t>
            </a:r>
          </a:p>
          <a:p>
            <a:pPr lvl="1">
              <a:buFontTx/>
              <a:buChar char="-"/>
            </a:pPr>
            <a:r>
              <a:rPr lang="da-DK" dirty="0"/>
              <a:t>Do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the </a:t>
            </a:r>
            <a:r>
              <a:rPr lang="da-DK" dirty="0" err="1"/>
              <a:t>result</a:t>
            </a:r>
            <a:r>
              <a:rPr lang="da-DK" dirty="0"/>
              <a:t>.</a:t>
            </a:r>
          </a:p>
          <a:p>
            <a:pPr lvl="1">
              <a:buFontTx/>
              <a:buChar char="-"/>
            </a:pPr>
            <a:endParaRPr lang="da-DK" dirty="0"/>
          </a:p>
          <a:p>
            <a:pPr marL="0" indent="0">
              <a:buNone/>
            </a:pPr>
            <a:r>
              <a:rPr lang="da-DK" dirty="0"/>
              <a:t>Be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cancel</a:t>
            </a:r>
            <a:r>
              <a:rPr lang="da-DK" dirty="0"/>
              <a:t> the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performed</a:t>
            </a:r>
            <a:r>
              <a:rPr lang="da-DK" dirty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515" y="4286929"/>
            <a:ext cx="37147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ways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System.Threading.Thread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from the </a:t>
            </a:r>
            <a:r>
              <a:rPr lang="da-DK" dirty="0" err="1"/>
              <a:t>main</a:t>
            </a:r>
            <a:r>
              <a:rPr lang="da-DK" dirty="0"/>
              <a:t> program.</a:t>
            </a:r>
          </a:p>
          <a:p>
            <a:pPr marL="457200" lvl="1" indent="0">
              <a:buNone/>
            </a:pPr>
            <a:r>
              <a:rPr lang="da-DK" dirty="0"/>
              <a:t>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keeps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stopped</a:t>
            </a:r>
            <a:r>
              <a:rPr lang="da-DK" dirty="0"/>
              <a:t> by </a:t>
            </a:r>
            <a:r>
              <a:rPr lang="da-DK" dirty="0" err="1"/>
              <a:t>some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.</a:t>
            </a:r>
          </a:p>
          <a:p>
            <a:pPr marL="457200" lvl="1" indent="0">
              <a:buNone/>
            </a:pPr>
            <a:r>
              <a:rPr lang="da-DK" dirty="0"/>
              <a:t>Update the UI with the ”</a:t>
            </a:r>
            <a:r>
              <a:rPr lang="da-DK" dirty="0" err="1"/>
              <a:t>Invoke</a:t>
            </a:r>
            <a:r>
              <a:rPr lang="da-DK" dirty="0"/>
              <a:t>” </a:t>
            </a:r>
            <a:r>
              <a:rPr lang="da-DK" dirty="0" err="1"/>
              <a:t>methods</a:t>
            </a:r>
            <a:r>
              <a:rPr lang="da-DK" dirty="0"/>
              <a:t>.</a:t>
            </a:r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System.ComponentModel.BackgroundWorker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Initiate</a:t>
            </a:r>
            <a:r>
              <a:rPr lang="da-DK" dirty="0"/>
              <a:t> a </a:t>
            </a:r>
            <a:r>
              <a:rPr lang="da-DK" dirty="0" err="1"/>
              <a:t>background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from the UI.</a:t>
            </a:r>
          </a:p>
          <a:p>
            <a:pPr marL="457200" lvl="1" indent="0">
              <a:buNone/>
            </a:pPr>
            <a:r>
              <a:rPr lang="da-DK" dirty="0"/>
              <a:t>Do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and </a:t>
            </a:r>
            <a:r>
              <a:rPr lang="da-DK" dirty="0" err="1"/>
              <a:t>then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stops.</a:t>
            </a:r>
          </a:p>
          <a:p>
            <a:pPr marL="0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63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BackgroundWorker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hlinkClick r:id="rId3"/>
              </a:rPr>
              <a:t>BackgroundWorker</a:t>
            </a:r>
            <a:r>
              <a:rPr lang="en-US" dirty="0"/>
              <a:t> class allows you to </a:t>
            </a:r>
            <a:r>
              <a:rPr lang="en-US" b="1" dirty="0"/>
              <a:t>run time-consuming operations</a:t>
            </a:r>
            <a:r>
              <a:rPr lang="en-US" dirty="0"/>
              <a:t> like downloads and database transactions </a:t>
            </a:r>
            <a:r>
              <a:rPr lang="en-US" b="1" dirty="0"/>
              <a:t>on a separate, dedicated thread.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>
                <a:hlinkClick r:id="rId3"/>
              </a:rPr>
              <a:t>BackgroundWorker</a:t>
            </a:r>
            <a:r>
              <a:rPr lang="en-US" dirty="0"/>
              <a:t> and </a:t>
            </a:r>
            <a:r>
              <a:rPr lang="en-US" b="1" dirty="0"/>
              <a:t>listen for events </a:t>
            </a:r>
            <a:r>
              <a:rPr lang="en-US" dirty="0"/>
              <a:t>that report the </a:t>
            </a:r>
            <a:r>
              <a:rPr lang="en-US" b="1" dirty="0"/>
              <a:t>progress</a:t>
            </a:r>
            <a:r>
              <a:rPr lang="en-US" dirty="0"/>
              <a:t> of your operation and signal when your operation is </a:t>
            </a:r>
            <a:r>
              <a:rPr lang="en-US" b="1" dirty="0"/>
              <a:t>finished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create the </a:t>
            </a:r>
            <a:r>
              <a:rPr lang="en-US" dirty="0" err="1">
                <a:hlinkClick r:id="rId3"/>
              </a:rPr>
              <a:t>BackgroundWorker</a:t>
            </a:r>
            <a:r>
              <a:rPr lang="en-US" dirty="0"/>
              <a:t> programmatically or you can drag it onto your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822" y="6383696"/>
            <a:ext cx="10543822" cy="2203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400" dirty="0" err="1">
                <a:latin typeface="Gill Sans MT" panose="020B0502020104020203" pitchFamily="34" charset="0"/>
                <a:hlinkClick r:id="rId3"/>
              </a:rPr>
              <a:t>Adapted</a:t>
            </a:r>
            <a:r>
              <a:rPr lang="da-DK" sz="1400" dirty="0">
                <a:latin typeface="Gill Sans MT" panose="020B0502020104020203" pitchFamily="34" charset="0"/>
                <a:hlinkClick r:id="rId3"/>
              </a:rPr>
              <a:t> from: https://docs.microsoft.com/en-us/dotnet/api/system.componentmodel.backgroundworker?view=netframework-4.7</a:t>
            </a:r>
            <a:endParaRPr lang="da-DK" sz="1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C# </a:t>
            </a:r>
            <a:r>
              <a:rPr lang="da-DK" dirty="0" err="1"/>
              <a:t>threading</a:t>
            </a:r>
            <a:r>
              <a:rPr lang="da-DK" dirty="0"/>
              <a:t> pt.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Concurrent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resources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Locking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Deadlock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Updating</a:t>
            </a:r>
            <a:r>
              <a:rPr lang="da-DK"/>
              <a:t> WPF </a:t>
            </a:r>
            <a:r>
              <a:rPr lang="da-DK" dirty="0" err="1"/>
              <a:t>GUIs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BackgroundWorker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(</a:t>
            </a:r>
            <a:r>
              <a:rPr lang="da-DK" dirty="0" err="1"/>
              <a:t>WinForms</a:t>
            </a:r>
            <a:r>
              <a:rPr lang="da-DK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6022452"/>
            <a:ext cx="10303933" cy="3612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400" dirty="0">
                <a:latin typeface="Gill Sans MT" panose="020B0502020104020203" pitchFamily="34" charset="0"/>
              </a:rPr>
              <a:t>This </a:t>
            </a:r>
            <a:r>
              <a:rPr lang="da-DK" sz="1400" dirty="0" err="1">
                <a:latin typeface="Gill Sans MT" panose="020B0502020104020203" pitchFamily="34" charset="0"/>
              </a:rPr>
              <a:t>example</a:t>
            </a:r>
            <a:r>
              <a:rPr lang="da-DK" sz="1400" dirty="0">
                <a:latin typeface="Gill Sans MT" panose="020B0502020104020203" pitchFamily="34" charset="0"/>
              </a:rPr>
              <a:t> is a </a:t>
            </a:r>
            <a:r>
              <a:rPr lang="da-DK" sz="1400" dirty="0" err="1">
                <a:latin typeface="Gill Sans MT" panose="020B0502020104020203" pitchFamily="34" charset="0"/>
              </a:rPr>
              <a:t>modified</a:t>
            </a:r>
            <a:r>
              <a:rPr lang="da-DK" sz="1400" dirty="0">
                <a:latin typeface="Gill Sans MT" panose="020B0502020104020203" pitchFamily="34" charset="0"/>
              </a:rPr>
              <a:t> version of the </a:t>
            </a:r>
            <a:r>
              <a:rPr lang="da-DK" sz="1400" dirty="0" err="1">
                <a:latin typeface="Gill Sans MT" panose="020B0502020104020203" pitchFamily="34" charset="0"/>
              </a:rPr>
              <a:t>one</a:t>
            </a:r>
            <a:r>
              <a:rPr lang="da-DK" sz="1400" dirty="0">
                <a:latin typeface="Gill Sans MT" panose="020B0502020104020203" pitchFamily="34" charset="0"/>
              </a:rPr>
              <a:t> </a:t>
            </a:r>
            <a:r>
              <a:rPr lang="da-DK" sz="1400" dirty="0" err="1">
                <a:latin typeface="Gill Sans MT" panose="020B0502020104020203" pitchFamily="34" charset="0"/>
              </a:rPr>
              <a:t>found</a:t>
            </a:r>
            <a:r>
              <a:rPr lang="da-DK" sz="1400" dirty="0">
                <a:latin typeface="Gill Sans MT" panose="020B0502020104020203" pitchFamily="34" charset="0"/>
              </a:rPr>
              <a:t> at:</a:t>
            </a:r>
          </a:p>
          <a:p>
            <a:r>
              <a:rPr lang="da-DK" sz="1400" dirty="0">
                <a:latin typeface="Gill Sans MT" panose="020B0502020104020203" pitchFamily="34" charset="0"/>
                <a:hlinkClick r:id="rId3"/>
              </a:rPr>
              <a:t>https://www.codeproject.com/Articles/841751/MultiThreading-Using-a-Background-Worker-Csharp?msg=4950583#xx4950583xx</a:t>
            </a:r>
            <a:endParaRPr lang="da-DK" sz="1400" dirty="0">
              <a:latin typeface="Gill Sans MT" panose="020B0502020104020203" pitchFamily="34" charset="0"/>
            </a:endParaRPr>
          </a:p>
          <a:p>
            <a:endParaRPr lang="da-DK" dirty="0"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837" y="1795462"/>
            <a:ext cx="5648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7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 </a:t>
            </a:r>
            <a:r>
              <a:rPr lang="da-DK" dirty="0" err="1"/>
              <a:t>BackgroundWorker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16118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You can create the </a:t>
            </a:r>
            <a:r>
              <a:rPr lang="en-US" dirty="0" err="1"/>
              <a:t>BackgroundWorker</a:t>
            </a:r>
            <a:r>
              <a:rPr lang="en-US" dirty="0"/>
              <a:t> programmatically or drag it onto your form from the </a:t>
            </a:r>
            <a:r>
              <a:rPr lang="en-US" b="1" dirty="0"/>
              <a:t>Components</a:t>
            </a:r>
            <a:r>
              <a:rPr lang="en-US" dirty="0"/>
              <a:t> tab of the </a:t>
            </a:r>
            <a:r>
              <a:rPr lang="en-US" b="1" dirty="0"/>
              <a:t>Toolbox</a:t>
            </a:r>
            <a:r>
              <a:rPr lang="en-US" dirty="0"/>
              <a:t>. If you create it in the Windows Forms Designer, it will appear in the Component Tray, and its properties will be displayed in the Properties window.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06" y="3342489"/>
            <a:ext cx="8506787" cy="32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 err="1"/>
              <a:t>Setting</a:t>
            </a:r>
            <a:r>
              <a:rPr lang="da-DK" sz="3600" dirty="0"/>
              <a:t> up the event handlers </a:t>
            </a:r>
            <a:r>
              <a:rPr lang="da-DK" sz="3600" dirty="0" err="1"/>
              <a:t>programatically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, the </a:t>
            </a:r>
            <a:r>
              <a:rPr lang="da-DK" dirty="0" err="1"/>
              <a:t>BackgroundWorker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myWorker</a:t>
            </a:r>
            <a:r>
              <a:rPr lang="da-DK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Form1()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myWorker.DoWork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DoWorkEventHandler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myWorker_DoWork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myWorker.RunWorkerCompleted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+= new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RunWorkerCompletedEventHandler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myWorker_RunWorkerCompleted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myWorker.ProgressChanged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+= new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ProgressChangedEventHandler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myWorker_ProgressChanged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myWorker.WorkerReportsProgress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myWorker.WorkerSupportsCancellation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206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assume we have class with a heavy operation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PerformHeavyOperation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System.Threading.Thread.Sleep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(250);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* 1000;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 time-consuming operations on a separate thread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set up for a background operation, add an event handler for the </a:t>
            </a:r>
            <a:r>
              <a:rPr lang="en-US" dirty="0" err="1">
                <a:hlinkClick r:id="rId3"/>
              </a:rPr>
              <a:t>DoWork</a:t>
            </a:r>
            <a:r>
              <a:rPr lang="en-US" dirty="0"/>
              <a:t>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 your time-consuming operation in this event handler.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myWorker_DoWork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event handler is where the actual work is done.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background thread.  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that raised this event.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worker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)sender;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and perform the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heavy operation on the background thread.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ho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ho.PerformHeavyOperation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e.Result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result;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99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 time-consuming operations on a separate thread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 the operation, call </a:t>
            </a:r>
            <a:r>
              <a:rPr lang="en-US" dirty="0" err="1">
                <a:hlinkClick r:id="rId3"/>
              </a:rPr>
              <a:t>RunWorkerAsync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btnStart_Click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main thread.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myWorker.IsBusy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// ... do stuff with the GUI if you need to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btnStart.Enabled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// Capture the user input and initialize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numericUpDownMax.Value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ho 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// Start the asynchronous operation.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myWorker.RunWorkerAsync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(ho);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295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956" y="365126"/>
            <a:ext cx="8545688" cy="3409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myWorker_DoWork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event handler is where the actual work is done.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background thread.  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that raised this event.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worker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)sender;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and perform the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heavy operation on the background thread.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ho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ho.PerformHeavyOperation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e.Result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result;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2800" y="3324578"/>
            <a:ext cx="7320844" cy="35334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btnStart_Click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main thread.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myWorker.IsBusy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btnStart.Enabled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numericUpDownMax.Value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ho 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// Start the asynchronous operation.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myWorker.RunWorkerAsync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(ho);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own Arrow 7"/>
          <p:cNvSpPr/>
          <p:nvPr/>
        </p:nvSpPr>
        <p:spPr>
          <a:xfrm rot="14065562">
            <a:off x="4063999" y="3326591"/>
            <a:ext cx="327378" cy="196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1484488" y="4967111"/>
            <a:ext cx="2743200" cy="790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2000" dirty="0" err="1">
                <a:latin typeface="Gill Sans MT" panose="020B0502020104020203" pitchFamily="34" charset="0"/>
              </a:rPr>
              <a:t>Called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when</a:t>
            </a:r>
            <a:r>
              <a:rPr lang="da-DK" sz="2000" dirty="0">
                <a:latin typeface="Gill Sans MT" panose="020B0502020104020203" pitchFamily="34" charset="0"/>
              </a:rPr>
              <a:t> the Start </a:t>
            </a:r>
            <a:r>
              <a:rPr lang="da-DK" sz="2000" dirty="0" err="1">
                <a:latin typeface="Gill Sans MT" panose="020B0502020104020203" pitchFamily="34" charset="0"/>
              </a:rPr>
              <a:t>button</a:t>
            </a:r>
            <a:r>
              <a:rPr lang="da-DK" sz="2000" dirty="0">
                <a:latin typeface="Gill Sans MT" panose="020B0502020104020203" pitchFamily="34" charset="0"/>
              </a:rPr>
              <a:t> is </a:t>
            </a:r>
            <a:r>
              <a:rPr lang="da-DK" sz="2000" dirty="0" err="1">
                <a:latin typeface="Gill Sans MT" panose="020B0502020104020203" pitchFamily="34" charset="0"/>
              </a:rPr>
              <a:t>clicked</a:t>
            </a:r>
            <a:r>
              <a:rPr lang="da-DK" sz="20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0" name="Down Arrow 9"/>
          <p:cNvSpPr/>
          <p:nvPr/>
        </p:nvSpPr>
        <p:spPr>
          <a:xfrm rot="6127987">
            <a:off x="8262962" y="68456"/>
            <a:ext cx="327378" cy="196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9458841" y="519290"/>
            <a:ext cx="2484803" cy="1817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sz="2000" dirty="0">
                <a:latin typeface="Gill Sans MT" panose="020B0502020104020203" pitchFamily="34" charset="0"/>
              </a:rPr>
              <a:t>Set as the </a:t>
            </a:r>
            <a:r>
              <a:rPr lang="da-DK" sz="2000" dirty="0" err="1">
                <a:latin typeface="Gill Sans MT" panose="020B0502020104020203" pitchFamily="34" charset="0"/>
              </a:rPr>
              <a:t>DoWork</a:t>
            </a:r>
            <a:r>
              <a:rPr lang="da-DK" sz="2000" dirty="0">
                <a:latin typeface="Gill Sans MT" panose="020B0502020104020203" pitchFamily="34" charset="0"/>
              </a:rPr>
              <a:t> event handler on the </a:t>
            </a:r>
            <a:r>
              <a:rPr lang="da-DK" sz="2000" dirty="0" err="1">
                <a:latin typeface="Gill Sans MT" panose="020B0502020104020203" pitchFamily="34" charset="0"/>
              </a:rPr>
              <a:t>background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worker</a:t>
            </a:r>
            <a:r>
              <a:rPr lang="da-DK" sz="2000" dirty="0">
                <a:latin typeface="Gill Sans MT" panose="020B0502020104020203" pitchFamily="34" charset="0"/>
              </a:rPr>
              <a:t>.</a:t>
            </a:r>
          </a:p>
          <a:p>
            <a:endParaRPr lang="da-DK" sz="2000" dirty="0">
              <a:latin typeface="Gill Sans MT" panose="020B0502020104020203" pitchFamily="34" charset="0"/>
            </a:endParaRPr>
          </a:p>
          <a:p>
            <a:r>
              <a:rPr lang="da-DK" sz="2000" dirty="0" err="1">
                <a:latin typeface="Gill Sans MT" panose="020B0502020104020203" pitchFamily="34" charset="0"/>
              </a:rPr>
              <a:t>Called</a:t>
            </a:r>
            <a:r>
              <a:rPr lang="da-DK" sz="2000" dirty="0">
                <a:latin typeface="Gill Sans MT" panose="020B0502020104020203" pitchFamily="34" charset="0"/>
              </a:rPr>
              <a:t> on a </a:t>
            </a:r>
            <a:r>
              <a:rPr lang="da-DK" sz="2000" dirty="0" err="1">
                <a:latin typeface="Gill Sans MT" panose="020B0502020104020203" pitchFamily="34" charset="0"/>
              </a:rPr>
              <a:t>background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thread</a:t>
            </a:r>
            <a:r>
              <a:rPr lang="da-DK" sz="2000" dirty="0">
                <a:latin typeface="Gill Sans MT" panose="020B0502020104020203" pitchFamily="34" charset="0"/>
              </a:rPr>
              <a:t> at </a:t>
            </a:r>
            <a:r>
              <a:rPr lang="da-DK" sz="2000" dirty="0" err="1">
                <a:latin typeface="Gill Sans MT" panose="020B0502020104020203" pitchFamily="34" charset="0"/>
              </a:rPr>
              <a:t>some</a:t>
            </a:r>
            <a:r>
              <a:rPr lang="da-DK" sz="2000" dirty="0">
                <a:latin typeface="Gill Sans MT" panose="020B0502020104020203" pitchFamily="34" charset="0"/>
              </a:rPr>
              <a:t> point in time.</a:t>
            </a:r>
          </a:p>
        </p:txBody>
      </p:sp>
      <p:sp>
        <p:nvSpPr>
          <p:cNvPr id="13" name="Down Arrow 12"/>
          <p:cNvSpPr/>
          <p:nvPr/>
        </p:nvSpPr>
        <p:spPr>
          <a:xfrm rot="1494399">
            <a:off x="8950808" y="3199942"/>
            <a:ext cx="327378" cy="294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9306441" y="2477865"/>
            <a:ext cx="2484803" cy="790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sz="2000" dirty="0">
                <a:latin typeface="Gill Sans MT" panose="020B0502020104020203" pitchFamily="34" charset="0"/>
              </a:rPr>
              <a:t>Argument to the </a:t>
            </a:r>
            <a:r>
              <a:rPr lang="da-DK" sz="2000" dirty="0" err="1">
                <a:latin typeface="Gill Sans MT" panose="020B0502020104020203" pitchFamily="34" charset="0"/>
              </a:rPr>
              <a:t>DoWork</a:t>
            </a:r>
            <a:r>
              <a:rPr lang="da-DK" sz="2000" dirty="0">
                <a:latin typeface="Gill Sans MT" panose="020B0502020104020203" pitchFamily="34" charset="0"/>
              </a:rPr>
              <a:t>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138271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Reporting progress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3"/>
              </a:rPr>
              <a:t>ReportProgress</a:t>
            </a:r>
            <a:endParaRPr lang="da-DK" i="1" dirty="0"/>
          </a:p>
          <a:p>
            <a:pPr marL="0" indent="0">
              <a:buNone/>
            </a:pPr>
            <a:r>
              <a:rPr lang="da-DK" dirty="0" err="1"/>
              <a:t>takes</a:t>
            </a:r>
            <a:r>
              <a:rPr lang="da-DK" dirty="0"/>
              <a:t> a </a:t>
            </a:r>
            <a:r>
              <a:rPr lang="da-DK" dirty="0" err="1"/>
              <a:t>percentage</a:t>
            </a:r>
            <a:r>
              <a:rPr lang="da-DK" dirty="0"/>
              <a:t> </a:t>
            </a:r>
            <a:r>
              <a:rPr lang="da-DK" dirty="0" err="1"/>
              <a:t>complete</a:t>
            </a:r>
            <a:r>
              <a:rPr lang="da-DK" dirty="0"/>
              <a:t> and a </a:t>
            </a:r>
            <a:r>
              <a:rPr lang="da-DK" dirty="0" err="1"/>
              <a:t>custom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as arguments.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956" y="984738"/>
            <a:ext cx="7699022" cy="5720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// Object used to pass state to the GUI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IterationNo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{ get; set;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PerformHeavyOperation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worker,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for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(250);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userState.IterationNo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percentComplete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((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+ 1) * 100) /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worker.ReportProgress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percentComplete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7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Listen for progress reports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receive notifications of progress updates, handle the </a:t>
            </a:r>
            <a:r>
              <a:rPr lang="en-US" dirty="0" err="1">
                <a:hlinkClick r:id="rId3"/>
              </a:rPr>
              <a:t>ProgressChanged</a:t>
            </a:r>
            <a:r>
              <a:rPr lang="en-US" dirty="0"/>
              <a:t> event.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myWorker_ProgressChanged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ProgressChangedEventArgs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main thread.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progressPercentage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e.ProgressPercentage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update progress bar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progress.Value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progressPercentage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HeavyOperation.HeavyOperationUserState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hoUserState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HeavyOperation.HeavyOperationUserState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e.UserState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iterationNo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hoUserState.IterationNo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update status strip text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lblStatus.Text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"Iteration number: " +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iterationNo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52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Listen for events that signal when your operation is finished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receive a notification when the operation is completed, handle the </a:t>
            </a:r>
            <a:r>
              <a:rPr lang="en-US" sz="2400" dirty="0" err="1">
                <a:hlinkClick r:id="rId3"/>
              </a:rPr>
              <a:t>RunWorkerCompleted</a:t>
            </a:r>
            <a:r>
              <a:rPr lang="en-US" sz="2400" dirty="0"/>
              <a:t> event.</a:t>
            </a: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5157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myWorker_RunWorkerCompleted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RunWorkerCompletedEventArgs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e.Error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!= null)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lblStatus.Text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"Error: " +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e.Error.Message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else if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e.Cancelled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lblStatus.Text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"User cancelled";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lblStatus.Text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"Done";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textBox1.Text = textBox1.Text + "Total count: " +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e.Result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+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Environment.NewLine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btnStart.Enabled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75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Concurrent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resources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8272" y="1311965"/>
            <a:ext cx="4505527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synchronization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threads</a:t>
            </a:r>
            <a:r>
              <a:rPr lang="da-DK" dirty="0"/>
              <a:t> </a:t>
            </a:r>
            <a:r>
              <a:rPr lang="da-DK" dirty="0" err="1"/>
              <a:t>share</a:t>
            </a:r>
            <a:r>
              <a:rPr lang="da-DK" dirty="0"/>
              <a:t> a </a:t>
            </a:r>
            <a:r>
              <a:rPr lang="da-DK" dirty="0" err="1"/>
              <a:t>resource</a:t>
            </a:r>
            <a:r>
              <a:rPr lang="da-DK" dirty="0"/>
              <a:t>.</a:t>
            </a:r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5538281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5241587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8" name="Right Arrow 7"/>
          <p:cNvSpPr/>
          <p:nvPr/>
        </p:nvSpPr>
        <p:spPr>
          <a:xfrm rot="1574334">
            <a:off x="1448594" y="2545298"/>
            <a:ext cx="1115847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38" y="2538523"/>
            <a:ext cx="1780952" cy="178095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9341734">
            <a:off x="4351787" y="3035530"/>
            <a:ext cx="1115847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65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Cancel</a:t>
            </a:r>
            <a:r>
              <a:rPr lang="da-DK" sz="3200" dirty="0"/>
              <a:t> the operation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>
                <a:hlinkClick r:id="rId3"/>
              </a:rPr>
              <a:t>RunWorkerCompleted</a:t>
            </a:r>
            <a:r>
              <a:rPr lang="en-US" sz="2400" dirty="0"/>
              <a:t> event handler will be called after cancellation.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btnCancel_Click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Cancel the asynchronous operation.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myWorker.CancelAsync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6602675">
            <a:off x="5922648" y="1692963"/>
            <a:ext cx="327378" cy="531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xtBox 5"/>
          <p:cNvSpPr txBox="1"/>
          <p:nvPr/>
        </p:nvSpPr>
        <p:spPr>
          <a:xfrm>
            <a:off x="8583293" y="5199179"/>
            <a:ext cx="2743200" cy="790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2000" dirty="0" err="1">
                <a:latin typeface="Gill Sans MT" panose="020B0502020104020203" pitchFamily="34" charset="0"/>
              </a:rPr>
              <a:t>Called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when</a:t>
            </a:r>
            <a:r>
              <a:rPr lang="da-DK" sz="2000" dirty="0">
                <a:latin typeface="Gill Sans MT" panose="020B0502020104020203" pitchFamily="34" charset="0"/>
              </a:rPr>
              <a:t> the </a:t>
            </a:r>
            <a:r>
              <a:rPr lang="da-DK" sz="2000" dirty="0" err="1">
                <a:latin typeface="Gill Sans MT" panose="020B0502020104020203" pitchFamily="34" charset="0"/>
              </a:rPr>
              <a:t>Cancel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button</a:t>
            </a:r>
            <a:r>
              <a:rPr lang="da-DK" sz="2000" dirty="0">
                <a:latin typeface="Gill Sans MT" panose="020B0502020104020203" pitchFamily="34" charset="0"/>
              </a:rPr>
              <a:t> is </a:t>
            </a:r>
            <a:r>
              <a:rPr lang="da-DK" sz="2000" dirty="0" err="1">
                <a:latin typeface="Gill Sans MT" panose="020B0502020104020203" pitchFamily="34" charset="0"/>
              </a:rPr>
              <a:t>clicked</a:t>
            </a:r>
            <a:r>
              <a:rPr lang="da-DK" sz="20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03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Listen for cancellation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/>
              <a:t>If </a:t>
            </a:r>
            <a:r>
              <a:rPr lang="da-DK" sz="2400" dirty="0" err="1"/>
              <a:t>cancellation</a:t>
            </a:r>
            <a:r>
              <a:rPr lang="da-DK" sz="2400" dirty="0"/>
              <a:t> is </a:t>
            </a:r>
            <a:r>
              <a:rPr lang="da-DK" sz="2400" dirty="0" err="1"/>
              <a:t>pending</a:t>
            </a:r>
            <a:r>
              <a:rPr lang="da-DK" sz="2400" dirty="0"/>
              <a:t>, stop the operation and </a:t>
            </a:r>
            <a:r>
              <a:rPr lang="da-DK" sz="2400" dirty="0" err="1"/>
              <a:t>notify</a:t>
            </a:r>
            <a:r>
              <a:rPr lang="da-DK" sz="2400" dirty="0"/>
              <a:t> the GUI by </a:t>
            </a:r>
            <a:r>
              <a:rPr lang="da-DK" sz="2400" dirty="0" err="1"/>
              <a:t>setting</a:t>
            </a:r>
            <a:r>
              <a:rPr lang="da-DK" sz="2400" dirty="0"/>
              <a:t> the </a:t>
            </a:r>
            <a:r>
              <a:rPr lang="da-DK" sz="2400" dirty="0" err="1"/>
              <a:t>DoWorkEventArgs</a:t>
            </a:r>
            <a:r>
              <a:rPr lang="da-DK" sz="2400" dirty="0"/>
              <a:t> </a:t>
            </a:r>
            <a:r>
              <a:rPr lang="da-DK" sz="2400" dirty="0" err="1"/>
              <a:t>e.Cancel</a:t>
            </a:r>
            <a:r>
              <a:rPr lang="da-DK" sz="2400" dirty="0"/>
              <a:t> </a:t>
            </a:r>
            <a:r>
              <a:rPr lang="da-DK" sz="2400" dirty="0" err="1"/>
              <a:t>property</a:t>
            </a:r>
            <a:r>
              <a:rPr lang="da-DK" sz="2400" dirty="0"/>
              <a:t> to true.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5157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PerformHeavyOperation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worker,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for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if (!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worker.CancellationPending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(250);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userState.IterationNo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percentComplete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((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+ 1) * 100) /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worker.ReportProgress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percentComplete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else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e.Cancel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own Arrow 4"/>
          <p:cNvSpPr/>
          <p:nvPr/>
        </p:nvSpPr>
        <p:spPr>
          <a:xfrm rot="5400000">
            <a:off x="4492547" y="1989834"/>
            <a:ext cx="327378" cy="1535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Down Arrow 6"/>
          <p:cNvSpPr/>
          <p:nvPr/>
        </p:nvSpPr>
        <p:spPr>
          <a:xfrm rot="5400000">
            <a:off x="3888809" y="4094128"/>
            <a:ext cx="327378" cy="2258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835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locking</a:t>
            </a:r>
            <a:endParaRPr lang="da-DK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64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Monitor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sz="2400" dirty="0">
                <a:latin typeface="Consolas" panose="020B0609020204030204" pitchFamily="49" charset="0"/>
              </a:rPr>
              <a:t>Monitor</a:t>
            </a:r>
            <a:r>
              <a:rPr lang="en-US" dirty="0"/>
              <a:t> prevents collisions if used correctly, i.e. by all users of the shared resource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Monitor.Enter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dirty="0"/>
              <a:t> only blocks other threads – the calling thread may re-enter the monitor</a:t>
            </a:r>
          </a:p>
          <a:p>
            <a:pPr marL="0" indent="0">
              <a:buNone/>
            </a:pPr>
            <a:r>
              <a:rPr lang="en-US" dirty="0"/>
              <a:t>Monitors can only lock reference types – value types are </a:t>
            </a:r>
            <a:r>
              <a:rPr lang="en-US" i="1" dirty="0"/>
              <a:t>boxed</a:t>
            </a:r>
            <a:r>
              <a:rPr lang="en-US" dirty="0"/>
              <a:t> (this constitutes a synchronization error!)</a:t>
            </a:r>
          </a:p>
          <a:p>
            <a:pPr marL="0" indent="0">
              <a:buNone/>
            </a:pPr>
            <a:r>
              <a:rPr lang="en-US" dirty="0"/>
              <a:t>Monitors can only lock within same application domain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260056" y="1916833"/>
            <a:ext cx="381635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Monitor.Enter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(o);</a:t>
            </a:r>
          </a:p>
          <a:p>
            <a:r>
              <a:rPr 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//critical section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Monitor.Exit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748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</a:t>
            </a:r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/>
              <a:t>A </a:t>
            </a:r>
            <a:r>
              <a:rPr lang="en-US" sz="2000" dirty="0" err="1">
                <a:latin typeface="Consolas" panose="020B0609020204030204" pitchFamily="49" charset="0"/>
              </a:rPr>
              <a:t>Mutex</a:t>
            </a:r>
            <a:r>
              <a:rPr lang="en-US" dirty="0"/>
              <a:t> can lock across application domains/processes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Mutex</a:t>
            </a:r>
            <a:r>
              <a:rPr lang="en-US" b="1" dirty="0"/>
              <a:t> </a:t>
            </a:r>
            <a:r>
              <a:rPr lang="en-US" dirty="0"/>
              <a:t>locks on itself (not an arbitrary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object</a:t>
            </a:r>
            <a:r>
              <a:rPr lang="en-US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Mutex.WaitOne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 acquires the </a:t>
            </a:r>
            <a:r>
              <a:rPr lang="en-US" dirty="0" err="1"/>
              <a:t>mutex</a:t>
            </a: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Blocks until </a:t>
            </a:r>
            <a:r>
              <a:rPr lang="en-US" dirty="0" err="1"/>
              <a:t>mutex</a:t>
            </a:r>
            <a:r>
              <a:rPr lang="en-US" dirty="0"/>
              <a:t> is available or optional timeout elapses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Mutex.ReleaseMutex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 releases the </a:t>
            </a:r>
            <a:r>
              <a:rPr lang="en-US" dirty="0" err="1"/>
              <a:t>mutex</a:t>
            </a: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Only owning thread may release the </a:t>
            </a:r>
            <a:r>
              <a:rPr lang="en-US" dirty="0" err="1"/>
              <a:t>mutex</a:t>
            </a:r>
            <a:r>
              <a:rPr lang="en-US" dirty="0"/>
              <a:t> – otherwise an </a:t>
            </a:r>
            <a:r>
              <a:rPr lang="en-US" dirty="0" err="1">
                <a:latin typeface="Consolas" panose="020B0609020204030204" pitchFamily="49" charset="0"/>
              </a:rPr>
              <a:t>ApplicationException</a:t>
            </a:r>
            <a:r>
              <a:rPr lang="en-US" dirty="0"/>
              <a:t> is thrown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Named </a:t>
            </a:r>
            <a:r>
              <a:rPr lang="en-US" dirty="0" err="1"/>
              <a:t>mutexes</a:t>
            </a:r>
            <a:r>
              <a:rPr lang="en-US" dirty="0"/>
              <a:t> can span processes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BC3-12EB-4A5F-A8FA-A042377AC44D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838326" y="1124745"/>
            <a:ext cx="8467725" cy="3952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76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</a:t>
            </a:r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BC3-12EB-4A5F-A8FA-A042377AC44D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900488" y="1052737"/>
            <a:ext cx="8280400" cy="52629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SynchDemo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 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_c1 = 0;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tasks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.Run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da-DK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IncC1),</a:t>
            </a:r>
            <a:r>
              <a:rPr lang="da-DK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.Run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da-DK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IncC1) }; 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.WaitAll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tasks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IncC1()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(!_</a:t>
            </a:r>
            <a:r>
              <a:rPr lang="da-DK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mutex.WaitOne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TimeSpan</a:t>
            </a:r>
            <a:r>
              <a:rPr lang="da-DK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.FromSeconds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(3)))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"Another task is holding C1 - bye!"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"Press a key to increment C1"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.ReadKey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++_c1;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da-DK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mutex.ReleaseMutex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02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Printer: </a:t>
            </a:r>
            <a:r>
              <a:rPr lang="da-DK" sz="1800" dirty="0">
                <a:hlinkClick r:id="rId2"/>
              </a:rPr>
              <a:t>https://i5.walmartimages.com/asr/5bf8c70c-c0f4-46c8-8de2-d14417c3dcdb_2.a974142a063bb1f235f672f9a68eeb10.jpeg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Bank: </a:t>
            </a:r>
            <a:r>
              <a:rPr lang="da-DK" sz="1800" dirty="0">
                <a:hlinkClick r:id="rId3"/>
              </a:rPr>
              <a:t>https://images6.moneysavingexpert.com/images/reclaim-packaged-accounts-04.png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Lala: </a:t>
            </a:r>
            <a:r>
              <a:rPr lang="da-DK" sz="1800" dirty="0">
                <a:hlinkClick r:id="rId4"/>
              </a:rPr>
              <a:t>https://vignette.wikia.nocookie.net/telletubbies/images/b/b9/Laa_Laa.jpg/revision/latest?cb=20130707175328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Dipsy: </a:t>
            </a:r>
            <a:r>
              <a:rPr lang="da-DK" sz="1800" dirty="0">
                <a:hlinkClick r:id="rId5"/>
              </a:rPr>
              <a:t>https://vignette.wikia.nocookie.net/telletubbies/images/3/35/Url.jpg/revision/latest/scale-to-width-down/200?cb=20120211023613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Tinky Winky: </a:t>
            </a:r>
            <a:r>
              <a:rPr lang="da-DK" sz="1800" dirty="0">
                <a:hlinkClick r:id="rId6"/>
              </a:rPr>
              <a:t>https://vignette.wikia.nocookie.net/telletubbies/images/e/e5/Tinky_Winky.jpg/revision/latest/scale-to-width-down/180?cb=20111116163749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Po: </a:t>
            </a:r>
            <a:r>
              <a:rPr lang="da-DK" sz="1800" dirty="0">
                <a:hlinkClick r:id="rId7"/>
              </a:rPr>
              <a:t>https://vignette.wikia.nocookie.net/telletubbies/images/5/5d/Pic-meet-char-po.jpg/revision/latest?cb=20160303152950</a:t>
            </a:r>
            <a:endParaRPr lang="da-DK" sz="1800" dirty="0"/>
          </a:p>
          <a:p>
            <a:pPr marL="0" indent="0">
              <a:buNone/>
            </a:pPr>
            <a:r>
              <a:rPr lang="da-DK" sz="1800" dirty="0" err="1"/>
              <a:t>Skulls</a:t>
            </a:r>
            <a:r>
              <a:rPr lang="da-DK" sz="1800" dirty="0"/>
              <a:t> </a:t>
            </a:r>
            <a:r>
              <a:rPr lang="da-DK" sz="1800" dirty="0" err="1"/>
              <a:t>skeleton</a:t>
            </a:r>
            <a:r>
              <a:rPr lang="da-DK" sz="1800" dirty="0"/>
              <a:t>: </a:t>
            </a:r>
            <a:r>
              <a:rPr lang="da-DK" sz="1800" dirty="0">
                <a:hlinkClick r:id="rId8"/>
              </a:rPr>
              <a:t>http://funjester.com/assets/images/decals/skulls%20skeleton/skulls%20skeletons004.jpg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9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Bonus: </a:t>
            </a:r>
            <a:r>
              <a:rPr lang="da-DK" sz="1800" dirty="0">
                <a:hlinkClick r:id="rId10"/>
              </a:rPr>
              <a:t>http://wjreviews.com/reviews-cta/bonus.png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bank </a:t>
            </a:r>
            <a:r>
              <a:rPr lang="da-DK" dirty="0" err="1"/>
              <a:t>account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523" y="1311965"/>
            <a:ext cx="2764277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A simple </a:t>
            </a:r>
            <a:r>
              <a:rPr lang="da-DK" dirty="0" err="1"/>
              <a:t>example</a:t>
            </a:r>
            <a:r>
              <a:rPr lang="da-DK" dirty="0"/>
              <a:t> is a back </a:t>
            </a:r>
            <a:r>
              <a:rPr lang="da-DK" dirty="0" err="1"/>
              <a:t>account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7386537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7089843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9429" y="1305959"/>
            <a:ext cx="963038" cy="301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Balance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9703" y="1701239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100$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2117421" y="2070421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9429" y="4558325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90$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40" y="2644985"/>
            <a:ext cx="2019765" cy="15350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079335">
            <a:off x="5335572" y="2086863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436008" y="2180183"/>
            <a:ext cx="222898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4844165" y="2267690"/>
            <a:ext cx="2595727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4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bank </a:t>
            </a:r>
            <a:r>
              <a:rPr lang="da-DK" dirty="0" err="1"/>
              <a:t>account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523" y="1311965"/>
            <a:ext cx="2764277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An </a:t>
            </a:r>
            <a:r>
              <a:rPr lang="da-DK" dirty="0" err="1"/>
              <a:t>account</a:t>
            </a:r>
            <a:r>
              <a:rPr lang="da-DK" dirty="0"/>
              <a:t> has a balance.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deposit</a:t>
            </a:r>
            <a:r>
              <a:rPr lang="da-DK" dirty="0"/>
              <a:t> and </a:t>
            </a:r>
            <a:r>
              <a:rPr lang="da-DK" dirty="0" err="1"/>
              <a:t>withdraw</a:t>
            </a:r>
            <a:r>
              <a:rPr lang="da-DK" dirty="0"/>
              <a:t> </a:t>
            </a:r>
            <a:r>
              <a:rPr lang="da-DK" dirty="0" err="1"/>
              <a:t>money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7386537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7089843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9429" y="1305959"/>
            <a:ext cx="963038" cy="301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Balance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9703" y="1701239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100$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2117421" y="2070421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9429" y="4558325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90$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40" y="2644985"/>
            <a:ext cx="2019765" cy="15350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079335">
            <a:off x="5335572" y="2086863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436008" y="2180183"/>
            <a:ext cx="222898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4844165" y="2267690"/>
            <a:ext cx="2595727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11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bank </a:t>
            </a:r>
            <a:r>
              <a:rPr lang="da-DK" dirty="0" err="1"/>
              <a:t>account</a:t>
            </a:r>
            <a:endParaRPr lang="da-DK" dirty="0"/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10304844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10008150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1296503" y="1919435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4" name="TextBox 13"/>
          <p:cNvSpPr txBox="1"/>
          <p:nvPr/>
        </p:nvSpPr>
        <p:spPr>
          <a:xfrm rot="20079335">
            <a:off x="8848494" y="1803204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583422" y="2170237"/>
            <a:ext cx="689210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8954597" y="2010981"/>
            <a:ext cx="1348323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2509737" y="1305959"/>
            <a:ext cx="6315724" cy="4647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Account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_balance = 100;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Deposit(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_balance +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Withdraw(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_balance -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2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 err="1"/>
              <a:t>What</a:t>
            </a:r>
            <a:r>
              <a:rPr lang="da-DK" sz="3600" dirty="0"/>
              <a:t> the computer </a:t>
            </a:r>
            <a:r>
              <a:rPr lang="da-DK" sz="3600" dirty="0" err="1"/>
              <a:t>really</a:t>
            </a:r>
            <a:r>
              <a:rPr lang="da-DK" sz="3600" dirty="0"/>
              <a:t> </a:t>
            </a:r>
            <a:r>
              <a:rPr lang="da-DK" sz="3600" dirty="0" err="1"/>
              <a:t>does</a:t>
            </a:r>
            <a:r>
              <a:rPr lang="da-DK" sz="3600" dirty="0"/>
              <a:t>... (the bank </a:t>
            </a:r>
            <a:r>
              <a:rPr lang="da-DK" sz="3600" dirty="0" err="1"/>
              <a:t>account</a:t>
            </a:r>
            <a:r>
              <a:rPr lang="da-DK" sz="3600" dirty="0"/>
              <a:t>)</a:t>
            </a:r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10304844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10008150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1296503" y="1919435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4" name="TextBox 13"/>
          <p:cNvSpPr txBox="1"/>
          <p:nvPr/>
        </p:nvSpPr>
        <p:spPr>
          <a:xfrm rot="20079335">
            <a:off x="8848494" y="1803204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583422" y="2170237"/>
            <a:ext cx="689210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8954597" y="2010981"/>
            <a:ext cx="1348323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2509737" y="1305959"/>
            <a:ext cx="6315724" cy="4647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Account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_balance = 100;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Deposit(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_balance;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Withdraw(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_balance;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-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3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 err="1"/>
              <a:t>What</a:t>
            </a:r>
            <a:r>
              <a:rPr lang="da-DK" sz="3600" dirty="0"/>
              <a:t> the computer </a:t>
            </a:r>
            <a:r>
              <a:rPr lang="da-DK" sz="3600" dirty="0" err="1"/>
              <a:t>really</a:t>
            </a:r>
            <a:r>
              <a:rPr lang="da-DK" sz="3600" dirty="0"/>
              <a:t> </a:t>
            </a:r>
            <a:r>
              <a:rPr lang="da-DK" sz="3600" dirty="0" err="1"/>
              <a:t>does</a:t>
            </a:r>
            <a:r>
              <a:rPr lang="da-DK" sz="3600" dirty="0"/>
              <a:t>... (the bank </a:t>
            </a:r>
            <a:r>
              <a:rPr lang="da-DK" sz="3600" dirty="0" err="1"/>
              <a:t>account</a:t>
            </a:r>
            <a:r>
              <a:rPr lang="da-DK" sz="3600" dirty="0"/>
              <a:t>)</a:t>
            </a:r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10304844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10008150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1296503" y="1919435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4" name="TextBox 13"/>
          <p:cNvSpPr txBox="1"/>
          <p:nvPr/>
        </p:nvSpPr>
        <p:spPr>
          <a:xfrm rot="20079335">
            <a:off x="8848494" y="1803204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583422" y="2170237"/>
            <a:ext cx="689210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8954597" y="2010981"/>
            <a:ext cx="1348323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2509737" y="1305959"/>
            <a:ext cx="6315724" cy="4647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Account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_balance = 100;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Deposit(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_balance;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Withdraw(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_balance;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-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80113" y="4017523"/>
            <a:ext cx="2799655" cy="2286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dirty="0" err="1">
                <a:latin typeface="Gill Sans MT" panose="020B0502020104020203" pitchFamily="34" charset="0"/>
              </a:rPr>
              <a:t>Without</a:t>
            </a:r>
            <a:r>
              <a:rPr lang="da-DK" dirty="0">
                <a:latin typeface="Gill Sans MT" panose="020B0502020104020203" pitchFamily="34" charset="0"/>
              </a:rPr>
              <a:t> </a:t>
            </a:r>
            <a:r>
              <a:rPr lang="da-DK" dirty="0" err="1">
                <a:latin typeface="Gill Sans MT" panose="020B0502020104020203" pitchFamily="34" charset="0"/>
              </a:rPr>
              <a:t>synchronization</a:t>
            </a:r>
            <a:r>
              <a:rPr lang="da-DK" dirty="0">
                <a:latin typeface="Gill Sans MT" panose="020B0502020104020203" pitchFamily="34" charset="0"/>
              </a:rPr>
              <a:t>, the </a:t>
            </a:r>
            <a:r>
              <a:rPr lang="da-DK" dirty="0" err="1">
                <a:latin typeface="Gill Sans MT" panose="020B0502020104020203" pitchFamily="34" charset="0"/>
              </a:rPr>
              <a:t>scheduler</a:t>
            </a:r>
            <a:r>
              <a:rPr lang="da-DK" dirty="0">
                <a:latin typeface="Gill Sans MT" panose="020B0502020104020203" pitchFamily="34" charset="0"/>
              </a:rPr>
              <a:t> </a:t>
            </a:r>
            <a:r>
              <a:rPr lang="da-DK" dirty="0" err="1">
                <a:latin typeface="Gill Sans MT" panose="020B0502020104020203" pitchFamily="34" charset="0"/>
              </a:rPr>
              <a:t>may</a:t>
            </a:r>
            <a:r>
              <a:rPr lang="da-DK" dirty="0">
                <a:latin typeface="Gill Sans MT" panose="020B0502020104020203" pitchFamily="34" charset="0"/>
              </a:rPr>
              <a:t> switch </a:t>
            </a:r>
            <a:r>
              <a:rPr lang="da-DK" dirty="0" err="1">
                <a:latin typeface="Gill Sans MT" panose="020B0502020104020203" pitchFamily="34" charset="0"/>
              </a:rPr>
              <a:t>threads</a:t>
            </a:r>
            <a:r>
              <a:rPr lang="da-DK" dirty="0">
                <a:latin typeface="Gill Sans MT" panose="020B0502020104020203" pitchFamily="34" charset="0"/>
              </a:rPr>
              <a:t> at </a:t>
            </a:r>
            <a:r>
              <a:rPr lang="da-DK" dirty="0" err="1">
                <a:latin typeface="Gill Sans MT" panose="020B0502020104020203" pitchFamily="34" charset="0"/>
              </a:rPr>
              <a:t>any</a:t>
            </a:r>
            <a:r>
              <a:rPr lang="da-DK" dirty="0">
                <a:latin typeface="Gill Sans MT" panose="020B0502020104020203" pitchFamily="34" charset="0"/>
              </a:rPr>
              <a:t> time.</a:t>
            </a:r>
          </a:p>
          <a:p>
            <a:endParaRPr lang="da-DK" dirty="0">
              <a:latin typeface="Gill Sans MT" panose="020B0502020104020203" pitchFamily="34" charset="0"/>
            </a:endParaRPr>
          </a:p>
          <a:p>
            <a:r>
              <a:rPr lang="da-DK" dirty="0">
                <a:latin typeface="Gill Sans MT" panose="020B0502020104020203" pitchFamily="34" charset="0"/>
              </a:rPr>
              <a:t>And </a:t>
            </a:r>
            <a:r>
              <a:rPr lang="da-DK" dirty="0" err="1">
                <a:latin typeface="Gill Sans MT" panose="020B0502020104020203" pitchFamily="34" charset="0"/>
              </a:rPr>
              <a:t>also</a:t>
            </a:r>
            <a:r>
              <a:rPr lang="da-DK" dirty="0">
                <a:latin typeface="Gill Sans MT" panose="020B0502020104020203" pitchFamily="34" charset="0"/>
              </a:rPr>
              <a:t> switch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4822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9269</TotalTime>
  <Words>3275</Words>
  <Application>Microsoft Office PowerPoint</Application>
  <PresentationFormat>Widescreen</PresentationFormat>
  <Paragraphs>705</Paragraphs>
  <Slides>47</Slides>
  <Notes>33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AU Passata</vt:lpstr>
      <vt:lpstr>AU Passata Light</vt:lpstr>
      <vt:lpstr>Calibri</vt:lpstr>
      <vt:lpstr>Consolas</vt:lpstr>
      <vt:lpstr>Gill Sans MT</vt:lpstr>
      <vt:lpstr>Tahoma</vt:lpstr>
      <vt:lpstr>Office Theme</vt:lpstr>
      <vt:lpstr>PowerPoint Presentation</vt:lpstr>
      <vt:lpstr>But first…</vt:lpstr>
      <vt:lpstr>C# threading pt. 1</vt:lpstr>
      <vt:lpstr>Concurrent access to shared resources</vt:lpstr>
      <vt:lpstr>The bank account</vt:lpstr>
      <vt:lpstr>The bank account</vt:lpstr>
      <vt:lpstr>The bank account</vt:lpstr>
      <vt:lpstr>What the computer really does... (the bank account)</vt:lpstr>
      <vt:lpstr>What the computer really does... (the bank account)</vt:lpstr>
      <vt:lpstr>Exclusive locking using lock()</vt:lpstr>
      <vt:lpstr>Deadlock</vt:lpstr>
      <vt:lpstr>PowerPoint Presentation</vt:lpstr>
      <vt:lpstr>The tubbies wants to play</vt:lpstr>
      <vt:lpstr>Always aquire resources in the same order</vt:lpstr>
      <vt:lpstr>Your turn</vt:lpstr>
      <vt:lpstr>Threads and WPF GUI’s</vt:lpstr>
      <vt:lpstr>Threading in Windows Forms </vt:lpstr>
      <vt:lpstr>Updating Windows GUI’s</vt:lpstr>
      <vt:lpstr>Two ways</vt:lpstr>
      <vt:lpstr>Basic example: Counting thread</vt:lpstr>
      <vt:lpstr>Basic example: Counting thread</vt:lpstr>
      <vt:lpstr>Basic example: Counting thread</vt:lpstr>
      <vt:lpstr>Invoke or BeginInvoke?</vt:lpstr>
      <vt:lpstr>Your turn</vt:lpstr>
      <vt:lpstr>Extra stuff</vt:lpstr>
      <vt:lpstr>BackgroundWorker</vt:lpstr>
      <vt:lpstr>Our goals</vt:lpstr>
      <vt:lpstr>Two ways</vt:lpstr>
      <vt:lpstr>BackgroundWorker</vt:lpstr>
      <vt:lpstr>BackgroundWorker Example (WinForms)</vt:lpstr>
      <vt:lpstr>Creating a BackgroundWorker</vt:lpstr>
      <vt:lpstr>Setting up the event handlers programatically</vt:lpstr>
      <vt:lpstr>Let’s assume we have class with a heavy operation</vt:lpstr>
      <vt:lpstr>Run time-consuming operations on a separate thread</vt:lpstr>
      <vt:lpstr>Run time-consuming operations on a separate thread</vt:lpstr>
      <vt:lpstr>PowerPoint Presentation</vt:lpstr>
      <vt:lpstr>Reporting progress</vt:lpstr>
      <vt:lpstr>Listen for progress reports</vt:lpstr>
      <vt:lpstr>Listen for events that signal when your operation is finished</vt:lpstr>
      <vt:lpstr>Cancel the operation</vt:lpstr>
      <vt:lpstr>Listen for cancellation</vt:lpstr>
      <vt:lpstr>More about locking</vt:lpstr>
      <vt:lpstr>Exclusive locking using Monitor</vt:lpstr>
      <vt:lpstr>Exclusive locking using Mutex</vt:lpstr>
      <vt:lpstr>Exclusive locking using Mutex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178</cp:revision>
  <dcterms:created xsi:type="dcterms:W3CDTF">2017-09-19T09:05:55Z</dcterms:created>
  <dcterms:modified xsi:type="dcterms:W3CDTF">2023-09-28T18:11:13Z</dcterms:modified>
</cp:coreProperties>
</file>