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80" r:id="rId10"/>
    <p:sldId id="293" r:id="rId11"/>
    <p:sldId id="261" r:id="rId12"/>
    <p:sldId id="284" r:id="rId13"/>
    <p:sldId id="283" r:id="rId14"/>
    <p:sldId id="282" r:id="rId15"/>
    <p:sldId id="281" r:id="rId16"/>
    <p:sldId id="264" r:id="rId17"/>
    <p:sldId id="265" r:id="rId18"/>
    <p:sldId id="266" r:id="rId19"/>
    <p:sldId id="279" r:id="rId20"/>
    <p:sldId id="269" r:id="rId21"/>
    <p:sldId id="268" r:id="rId22"/>
    <p:sldId id="290" r:id="rId23"/>
    <p:sldId id="285" r:id="rId24"/>
    <p:sldId id="289" r:id="rId25"/>
    <p:sldId id="288" r:id="rId26"/>
    <p:sldId id="287" r:id="rId27"/>
    <p:sldId id="286" r:id="rId28"/>
    <p:sldId id="271" r:id="rId29"/>
    <p:sldId id="272" r:id="rId30"/>
    <p:sldId id="273" r:id="rId31"/>
    <p:sldId id="274" r:id="rId32"/>
    <p:sldId id="275" r:id="rId33"/>
    <p:sldId id="276" r:id="rId34"/>
    <p:sldId id="292" r:id="rId35"/>
    <p:sldId id="291" r:id="rId36"/>
    <p:sldId id="277" r:id="rId37"/>
    <p:sldId id="278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/>
    <p:restoredTop sz="94694"/>
  </p:normalViewPr>
  <p:slideViewPr>
    <p:cSldViewPr snapToGrid="0">
      <p:cViewPr varScale="1">
        <p:scale>
          <a:sx n="161" d="100"/>
          <a:sy n="161" d="100"/>
        </p:scale>
        <p:origin x="136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6f68b8c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6f68b8c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091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ad60f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ad60f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ad60f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ad60f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454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ad60f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ad60f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348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ad60f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ad60f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696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ad60f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ad60f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856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cad60f8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cad60f81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56140864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56140864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5614086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5614086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56140864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56140864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6f91b22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76f91b227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56140864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56140864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56140864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56140864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365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56140864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56140864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045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56140864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56140864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128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56140864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56140864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124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56140864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56140864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381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56140864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56140864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901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cad60f81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cad60f81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cad60f81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cad60f81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56140864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56140864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6f91b22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6f91b22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7ea1f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7ea1fe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76f91b22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76f91b22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76f91b22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76f91b22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76f91b22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76f91b22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280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76f91b22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76f91b22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3551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76f68b8c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76f68b8c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cad60f81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cad60f81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6f68b8c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76f68b8c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56140864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56140864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76f91b22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76f91b22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cad60f8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cad60f8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6f68b8c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6f68b8c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6f68b8c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6f68b8c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19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s">
  <p:cSld name="Titeldia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39571" y="1861757"/>
            <a:ext cx="76671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-1480584" y="2311880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eller ord til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29189" y="4498200"/>
            <a:ext cx="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59" y="4498200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6086" y="4498200"/>
            <a:ext cx="53800" cy="4184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slide">
  <p:cSld name="Picture sli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8672100" cy="4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s">
  <p:cSld name="Two picture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4234800" cy="4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>
            <a:spLocks noGrp="1"/>
          </p:cNvSpPr>
          <p:nvPr>
            <p:ph type="pic" idx="3"/>
          </p:nvPr>
        </p:nvSpPr>
        <p:spPr>
          <a:xfrm>
            <a:off x="4674917" y="237600"/>
            <a:ext cx="42348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4">
          <p15:clr>
            <a:srgbClr val="A4A3A4"/>
          </p15:clr>
        </p15:guide>
        <p15:guide id="2" pos="2816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ictures">
  <p:cSld name="Three picture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4234800" cy="19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>
            <a:spLocks noGrp="1"/>
          </p:cNvSpPr>
          <p:nvPr>
            <p:ph type="pic" idx="3"/>
          </p:nvPr>
        </p:nvSpPr>
        <p:spPr>
          <a:xfrm>
            <a:off x="237662" y="2428029"/>
            <a:ext cx="42348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>
            <a:spLocks noGrp="1"/>
          </p:cNvSpPr>
          <p:nvPr>
            <p:ph type="pic" idx="4"/>
          </p:nvPr>
        </p:nvSpPr>
        <p:spPr>
          <a:xfrm>
            <a:off x="4674917" y="237600"/>
            <a:ext cx="42348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2">
          <p15:clr>
            <a:srgbClr val="A4A3A4"/>
          </p15:clr>
        </p15:guide>
        <p15:guide id="2" pos="2817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orient="horz" pos="140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ictures II">
  <p:cSld name="Three pictures II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4234800" cy="4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>
            <a:spLocks noGrp="1"/>
          </p:cNvSpPr>
          <p:nvPr>
            <p:ph type="pic" idx="3"/>
          </p:nvPr>
        </p:nvSpPr>
        <p:spPr>
          <a:xfrm>
            <a:off x="4674917" y="237600"/>
            <a:ext cx="42348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>
            <a:spLocks noGrp="1"/>
          </p:cNvSpPr>
          <p:nvPr>
            <p:ph type="pic" idx="4"/>
          </p:nvPr>
        </p:nvSpPr>
        <p:spPr>
          <a:xfrm>
            <a:off x="4674917" y="2428029"/>
            <a:ext cx="42348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2">
          <p15:clr>
            <a:srgbClr val="A4A3A4"/>
          </p15:clr>
        </p15:guide>
        <p15:guide id="2" pos="2817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orient="horz" pos="140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slide picture">
  <p:cSld name="Full slide pictur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>
            <a:spLocks noGrp="1"/>
          </p:cNvSpPr>
          <p:nvPr>
            <p:ph type="pic" idx="2"/>
          </p:nvPr>
        </p:nvSpPr>
        <p:spPr>
          <a:xfrm>
            <a:off x="236996" y="236935"/>
            <a:ext cx="8670000" cy="46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and Quote slide">
  <p:cSld name="Titel and Quot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9144000" cy="44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36996" y="172800"/>
            <a:ext cx="86748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2249137" y="1390096"/>
            <a:ext cx="4699800" cy="20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565150" algn="ctr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5300"/>
              <a:buFont typeface="Georgia"/>
              <a:buChar char="•"/>
              <a:defRPr sz="21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3850" algn="ctr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-"/>
              <a:defRPr sz="1500" cap="none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slide content">
  <p:cSld name="Full slide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246524" y="246459"/>
            <a:ext cx="8665200" cy="46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n titel">
  <p:cSld name="Kun tite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236996" y="111836"/>
            <a:ext cx="8670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-1620688" y="766857"/>
            <a:ext cx="1509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i overskriften </a:t>
            </a:r>
            <a:b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til AU Passata Light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t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574515" y="1005576"/>
            <a:ext cx="918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Logo">
  <p:cSld name="End slide Logo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2525" y="1622523"/>
            <a:ext cx="1898455" cy="189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indholdsobjekt">
  <p:cSld name="Titel og indholdsobjek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236996" y="111836"/>
            <a:ext cx="8670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39571" y="1470059"/>
            <a:ext cx="7667100" cy="2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-1480584" y="255121"/>
            <a:ext cx="136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to linjer 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til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">
  <p:cSld name="End slide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818399" y="1574017"/>
            <a:ext cx="95616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62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Noto Sans Symbols"/>
              <a:buNone/>
            </a:pPr>
            <a:r>
              <a:rPr lang="en" sz="75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581108" y="1570200"/>
            <a:ext cx="32682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62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Noto Sans Symbols"/>
              <a:buNone/>
            </a:pPr>
            <a:r>
              <a:rPr lang="en" sz="7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</a:t>
            </a:r>
            <a:endParaRPr sz="7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411487" y="2571413"/>
            <a:ext cx="69687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62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Noto Sans Symbols"/>
              <a:buNone/>
            </a:pPr>
            <a:r>
              <a:rPr lang="en" sz="7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versiet</a:t>
            </a:r>
            <a:endParaRPr sz="7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and bullet text">
  <p:cSld name="One line title and bullet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-1"/>
            <a:ext cx="9147300" cy="442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742693" y="784263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-1480584" y="255121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én linje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Light eller 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9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0"/>
            <a:ext cx="9144000" cy="44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384816" y="1059582"/>
            <a:ext cx="6374400" cy="28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565150" algn="ctr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5300"/>
              <a:buFont typeface="Georgia"/>
              <a:buChar char="•"/>
              <a:defRPr sz="21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3850" algn="ctr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-"/>
              <a:defRPr sz="1500" cap="none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ctr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Aarhus Universitet">
  <p:cSld name="End slide Aarhus Universitet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4518136" y="2103300"/>
            <a:ext cx="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7725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89349" y="2148533"/>
            <a:ext cx="1671300" cy="837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text">
  <p:cSld name="Title slide with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739571" y="2582716"/>
            <a:ext cx="486000" cy="3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ctrTitle"/>
          </p:nvPr>
        </p:nvSpPr>
        <p:spPr>
          <a:xfrm>
            <a:off x="736575" y="1140236"/>
            <a:ext cx="7159200" cy="13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39571" y="2786573"/>
            <a:ext cx="53724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-1620688" y="1599642"/>
            <a:ext cx="150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i overskriften </a:t>
            </a:r>
            <a:b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til 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729189" y="4498200"/>
            <a:ext cx="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6859" y="4498200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086" y="4498200"/>
            <a:ext cx="53800" cy="41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no picture">
  <p:cSld name="Title slide no pictur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ctrTitle"/>
          </p:nvPr>
        </p:nvSpPr>
        <p:spPr>
          <a:xfrm>
            <a:off x="739571" y="1861757"/>
            <a:ext cx="76671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-1480584" y="2311880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eller ord til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729189" y="4498200"/>
            <a:ext cx="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6859" y="4498200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086" y="4498200"/>
            <a:ext cx="53800" cy="41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icture">
  <p:cSld name="Text and pictur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0" y="0"/>
            <a:ext cx="9147300" cy="44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742693" y="784263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37662" y="172800"/>
            <a:ext cx="42342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1"/>
          </p:nvPr>
        </p:nvSpPr>
        <p:spPr>
          <a:xfrm>
            <a:off x="739571" y="1028700"/>
            <a:ext cx="37323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>
            <a:spLocks noGrp="1"/>
          </p:cNvSpPr>
          <p:nvPr>
            <p:ph type="pic" idx="2"/>
          </p:nvPr>
        </p:nvSpPr>
        <p:spPr>
          <a:xfrm>
            <a:off x="4673866" y="236935"/>
            <a:ext cx="4234200" cy="4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-1480584" y="255121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én linje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Light eller 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4">
          <p15:clr>
            <a:srgbClr val="A4A3A4"/>
          </p15:clr>
        </p15:guide>
        <p15:guide id="2" pos="2817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formation">
  <p:cSld name="Personal inform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0" y="0"/>
            <a:ext cx="9147300" cy="44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751002" y="2020906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739571" y="1113588"/>
            <a:ext cx="37323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739571" y="2258033"/>
            <a:ext cx="37323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>
            <a:spLocks noGrp="1"/>
          </p:cNvSpPr>
          <p:nvPr>
            <p:ph type="pic" idx="2"/>
          </p:nvPr>
        </p:nvSpPr>
        <p:spPr>
          <a:xfrm>
            <a:off x="4674917" y="236935"/>
            <a:ext cx="42348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/>
          <p:nvPr/>
        </p:nvSpPr>
        <p:spPr>
          <a:xfrm>
            <a:off x="-1480584" y="1335662"/>
            <a:ext cx="13698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to linjer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8">
          <p15:clr>
            <a:srgbClr val="A4A3A4"/>
          </p15:clr>
        </p15:guide>
        <p15:guide id="2" pos="2817">
          <p15:clr>
            <a:srgbClr val="A4A3A4"/>
          </p15:clr>
        </p15:guide>
        <p15:guide id="3" orient="horz" pos="2302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6996" y="111836"/>
            <a:ext cx="8670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9571" y="1470059"/>
            <a:ext cx="7667100" cy="2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​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742273" y="1247316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26859" y="4499251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4556086" y="4498200"/>
            <a:ext cx="53800" cy="41850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 flipH="1">
            <a:off x="729189" y="4498200"/>
            <a:ext cx="835358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6">
          <p15:clr>
            <a:srgbClr val="000000"/>
          </p15:clr>
        </p15:guide>
        <p15:guide id="2" orient="horz" pos="3098">
          <p15:clr>
            <a:srgbClr val="A4A3A4"/>
          </p15:clr>
        </p15:guide>
        <p15:guide id="3" pos="5611">
          <p15:clr>
            <a:srgbClr val="A4A3A4"/>
          </p15:clr>
        </p15:guide>
        <p15:guide id="4" orient="horz" pos="925">
          <p15:clr>
            <a:srgbClr val="000000"/>
          </p15:clr>
        </p15:guide>
        <p15:guide id="5" pos="5296">
          <p15:clr>
            <a:srgbClr val="000000"/>
          </p15:clr>
        </p15:guide>
        <p15:guide id="6" pos="149">
          <p15:clr>
            <a:srgbClr val="A4A3A4"/>
          </p15:clr>
        </p15:guide>
        <p15:guide id="7" pos="466">
          <p15:clr>
            <a:srgbClr val="000000"/>
          </p15:clr>
        </p15:guide>
        <p15:guide id="8" orient="horz" pos="1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unit.org/docs/2.5/constraintModel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nunit.org/docs/2.5/constraintModel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ctrTitle"/>
          </p:nvPr>
        </p:nvSpPr>
        <p:spPr>
          <a:xfrm>
            <a:off x="739571" y="1861757"/>
            <a:ext cx="7667100" cy="124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Tests</a:t>
            </a: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866" y="57442"/>
            <a:ext cx="4178962" cy="369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A cash register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4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We will implement and test a class </a:t>
            </a:r>
            <a:r>
              <a:rPr lang="en" dirty="0" err="1">
                <a:solidFill>
                  <a:schemeClr val="bg1">
                    <a:lumMod val="75000"/>
                  </a:schemeClr>
                </a:solidFill>
              </a:rPr>
              <a:t>CashRegister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950" y="1355625"/>
            <a:ext cx="1891850" cy="18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613" y="1815775"/>
            <a:ext cx="16287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739575" y="3261511"/>
            <a:ext cx="7667100" cy="119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Your turn: 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What test cases do we need for each of the </a:t>
            </a:r>
            <a:r>
              <a:rPr lang="en" dirty="0" err="1">
                <a:solidFill>
                  <a:schemeClr val="bg1">
                    <a:lumMod val="85000"/>
                  </a:schemeClr>
                </a:solidFill>
              </a:rPr>
              <a:t>class’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methods?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What is the scenario?</a:t>
            </a:r>
            <a:endParaRPr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What is the test input? </a:t>
            </a:r>
            <a:endParaRPr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What is the expected result?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53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000" dirty="0"/>
              <a:t>specifications built into the program</a:t>
            </a:r>
            <a:endParaRPr sz="2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also gives...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000" dirty="0">
                <a:solidFill>
                  <a:schemeClr val="bg1">
                    <a:lumMod val="85000"/>
                  </a:schemeClr>
                </a:solidFill>
              </a:rPr>
              <a:t>specifications built into the program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000" dirty="0"/>
              <a:t>confidence in code</a:t>
            </a:r>
            <a:endParaRPr sz="2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also gives...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37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000" dirty="0">
                <a:solidFill>
                  <a:schemeClr val="bg1">
                    <a:lumMod val="85000"/>
                  </a:schemeClr>
                </a:solidFill>
              </a:rPr>
              <a:t>specifications built into the program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000" dirty="0">
                <a:solidFill>
                  <a:schemeClr val="bg1">
                    <a:lumMod val="85000"/>
                  </a:schemeClr>
                </a:solidFill>
              </a:rPr>
              <a:t>confidence in code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000" dirty="0"/>
              <a:t>early error finding</a:t>
            </a:r>
            <a:endParaRPr sz="2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also gives...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422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000" dirty="0">
                <a:solidFill>
                  <a:schemeClr val="bg1">
                    <a:lumMod val="85000"/>
                  </a:schemeClr>
                </a:solidFill>
              </a:rPr>
              <a:t>specifications built into the program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000" dirty="0">
                <a:solidFill>
                  <a:schemeClr val="bg1">
                    <a:lumMod val="85000"/>
                  </a:schemeClr>
                </a:solidFill>
              </a:rPr>
              <a:t>confidence in code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000" dirty="0">
                <a:solidFill>
                  <a:schemeClr val="bg1">
                    <a:lumMod val="85000"/>
                  </a:schemeClr>
                </a:solidFill>
              </a:rPr>
              <a:t>early error finding</a:t>
            </a:r>
            <a:endParaRPr sz="2000" dirty="0">
              <a:solidFill>
                <a:schemeClr val="bg1">
                  <a:lumMod val="8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000" dirty="0"/>
              <a:t>decoupled system</a:t>
            </a:r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also gives...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84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sz="2000" dirty="0">
                <a:solidFill>
                  <a:schemeClr val="bg1">
                    <a:lumMod val="75000"/>
                  </a:schemeClr>
                </a:solidFill>
              </a:rPr>
              <a:t>specifications built into the program</a:t>
            </a:r>
            <a:endParaRPr sz="2000" dirty="0">
              <a:solidFill>
                <a:schemeClr val="bg1">
                  <a:lumMod val="7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000" dirty="0">
                <a:solidFill>
                  <a:schemeClr val="bg1">
                    <a:lumMod val="75000"/>
                  </a:schemeClr>
                </a:solidFill>
              </a:rPr>
              <a:t>confidence in code</a:t>
            </a:r>
            <a:endParaRPr sz="2000" dirty="0">
              <a:solidFill>
                <a:schemeClr val="bg1">
                  <a:lumMod val="7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000" dirty="0">
                <a:solidFill>
                  <a:schemeClr val="bg1">
                    <a:lumMod val="75000"/>
                  </a:schemeClr>
                </a:solidFill>
              </a:rPr>
              <a:t>early error finding</a:t>
            </a:r>
            <a:endParaRPr sz="2000" dirty="0">
              <a:solidFill>
                <a:schemeClr val="bg1">
                  <a:lumMod val="7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000" dirty="0">
                <a:solidFill>
                  <a:schemeClr val="bg1">
                    <a:lumMod val="75000"/>
                  </a:schemeClr>
                </a:solidFill>
              </a:rPr>
              <a:t>decoupled system</a:t>
            </a:r>
            <a:endParaRPr sz="2000" dirty="0">
              <a:solidFill>
                <a:schemeClr val="bg1">
                  <a:lumMod val="7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2000" dirty="0"/>
              <a:t>better design</a:t>
            </a:r>
            <a:endParaRPr sz="2000"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also gives...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7263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9819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/>
              <a:t>For around 30 minutes do</a:t>
            </a:r>
            <a:endParaRPr dirty="0"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AutoNum type="arabicPeriod"/>
            </a:pPr>
            <a:r>
              <a:rPr lang="en" dirty="0"/>
              <a:t>Do ‘</a:t>
            </a:r>
            <a:r>
              <a:rPr lang="en" b="1" dirty="0"/>
              <a:t>Exercise 1: Plan your tests</a:t>
            </a:r>
            <a:r>
              <a:rPr lang="en" sz="1100" b="1" dirty="0"/>
              <a:t>’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dirty="0"/>
              <a:t>Continue to </a:t>
            </a:r>
            <a:r>
              <a:rPr lang="en" b="1" dirty="0"/>
              <a:t>‘Exercise 2: Prepare workspace</a:t>
            </a:r>
            <a:r>
              <a:rPr lang="en" dirty="0"/>
              <a:t>’ after </a:t>
            </a:r>
            <a:r>
              <a:rPr lang="en-GB" dirty="0"/>
              <a:t>complete</a:t>
            </a:r>
            <a:r>
              <a:rPr lang="en" b="1" dirty="0"/>
              <a:t> Exercise 1</a:t>
            </a:r>
            <a:r>
              <a:rPr lang="en" dirty="0"/>
              <a:t>.</a:t>
            </a:r>
            <a:endParaRPr b="1" dirty="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691" y="1863950"/>
            <a:ext cx="3760025" cy="28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218;p33">
            <a:extLst>
              <a:ext uri="{FF2B5EF4-FFF2-40B4-BE49-F238E27FC236}">
                <a16:creationId xmlns:a16="http://schemas.microsoft.com/office/drawing/2014/main" id="{E5E8F5DC-3D41-2CEC-A259-AB2383FB388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790" y="1878064"/>
            <a:ext cx="3188419" cy="1387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framework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739575" y="1029775"/>
            <a:ext cx="66900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/>
              <a:t>Gives:</a:t>
            </a:r>
            <a:endParaRPr dirty="0"/>
          </a:p>
          <a:p>
            <a:pPr marL="133350" lvl="0" indent="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Support for automation</a:t>
            </a:r>
            <a:endParaRPr dirty="0"/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Easy setup and removal</a:t>
            </a:r>
            <a:endParaRPr dirty="0"/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Good assertion constructs</a:t>
            </a:r>
            <a:endParaRPr dirty="0"/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Detailed test reports</a:t>
            </a:r>
            <a:endParaRPr dirty="0"/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Nice IDE integration</a:t>
            </a:r>
            <a:endParaRPr dirty="0"/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Testing styles</a:t>
            </a:r>
            <a:endParaRPr dirty="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450" y="2095300"/>
            <a:ext cx="2337575" cy="95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3"/>
          <p:cNvCxnSpPr/>
          <p:nvPr/>
        </p:nvCxnSpPr>
        <p:spPr>
          <a:xfrm>
            <a:off x="4084250" y="1441450"/>
            <a:ext cx="2271300" cy="1014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3"/>
          <p:cNvCxnSpPr>
            <a:cxnSpLocks/>
          </p:cNvCxnSpPr>
          <p:nvPr/>
        </p:nvCxnSpPr>
        <p:spPr>
          <a:xfrm flipV="1">
            <a:off x="4130412" y="2683075"/>
            <a:ext cx="2239888" cy="131798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026B-0A2A-C39E-38BC-E4D28DE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Automation / test report</a:t>
            </a:r>
          </a:p>
        </p:txBody>
      </p:sp>
      <p:pic>
        <p:nvPicPr>
          <p:cNvPr id="1026" name="Picture 2" descr="Fix for the ‘Could not find test executor’ issue with NUnit, XUnit and ...">
            <a:extLst>
              <a:ext uri="{FF2B5EF4-FFF2-40B4-BE49-F238E27FC236}">
                <a16:creationId xmlns:a16="http://schemas.microsoft.com/office/drawing/2014/main" id="{5C0EBE97-573F-CA27-24EC-839DBDAB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51" y="1136208"/>
            <a:ext cx="5933324" cy="377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Motivation</a:t>
            </a:r>
            <a:endParaRPr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Case study: </a:t>
            </a:r>
            <a:r>
              <a:rPr lang="en" dirty="0" err="1"/>
              <a:t>NUnit</a:t>
            </a:r>
            <a:endParaRPr dirty="0"/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Testing</a:t>
            </a:r>
            <a:endParaRPr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Basic parts of a unit tests</a:t>
            </a:r>
            <a:endParaRPr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What does a unit test look like?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Nunit example</a:t>
            </a:r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[TestFixture]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UnitTest1 {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Calculator uut;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[Setup]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Setup() {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uut =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Calculator();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[Test]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Test_AddMethod() {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 = uut.Add(3.5, 2.5);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Assert.AreEqual(res, 6);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NUnit assertion - constraints</a:t>
            </a:r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3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Constraint-based assert model</a:t>
            </a:r>
            <a:endParaRPr dirty="0"/>
          </a:p>
        </p:txBody>
      </p:sp>
      <p:sp>
        <p:nvSpPr>
          <p:cNvPr id="233" name="Google Shape;233;p35"/>
          <p:cNvSpPr txBox="1"/>
          <p:nvPr/>
        </p:nvSpPr>
        <p:spPr>
          <a:xfrm>
            <a:off x="3149775" y="4253675"/>
            <a:ext cx="5256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constraints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https://nunit.org/docs/2.5/constraintModel.html</a:t>
            </a:r>
            <a:endParaRPr sz="1000"/>
          </a:p>
        </p:txBody>
      </p:sp>
      <p:sp>
        <p:nvSpPr>
          <p:cNvPr id="234" name="Google Shape;234;p35"/>
          <p:cNvSpPr/>
          <p:nvPr/>
        </p:nvSpPr>
        <p:spPr>
          <a:xfrm>
            <a:off x="739575" y="1448450"/>
            <a:ext cx="4197600" cy="43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Assert.That(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uut.Count,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Is.EqualTo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(10));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1680025" y="2377200"/>
            <a:ext cx="1129800" cy="3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state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3640550" y="2377200"/>
            <a:ext cx="1724700" cy="59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with expected state</a:t>
            </a:r>
            <a:endParaRPr/>
          </a:p>
        </p:txBody>
      </p:sp>
      <p:cxnSp>
        <p:nvCxnSpPr>
          <p:cNvPr id="239" name="Google Shape;239;p35"/>
          <p:cNvCxnSpPr>
            <a:stCxn id="237" idx="0"/>
          </p:cNvCxnSpPr>
          <p:nvPr/>
        </p:nvCxnSpPr>
        <p:spPr>
          <a:xfrm rot="10800000" flipH="1">
            <a:off x="2244925" y="1832700"/>
            <a:ext cx="85500" cy="54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35"/>
          <p:cNvCxnSpPr>
            <a:stCxn id="238" idx="0"/>
          </p:cNvCxnSpPr>
          <p:nvPr/>
        </p:nvCxnSpPr>
        <p:spPr>
          <a:xfrm rot="10800000">
            <a:off x="3980900" y="1862400"/>
            <a:ext cx="522000" cy="5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NUnit assertion - constraints</a:t>
            </a:r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3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Constraint-based assert model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3149775" y="4253675"/>
            <a:ext cx="5256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constraints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https://nunit.org/docs/2.5/constraintModel.html</a:t>
            </a:r>
            <a:endParaRPr sz="1000"/>
          </a:p>
        </p:txBody>
      </p:sp>
      <p:sp>
        <p:nvSpPr>
          <p:cNvPr id="234" name="Google Shape;234;p35"/>
          <p:cNvSpPr/>
          <p:nvPr/>
        </p:nvSpPr>
        <p:spPr>
          <a:xfrm>
            <a:off x="739575" y="1448450"/>
            <a:ext cx="4197600" cy="438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>
                <a:alpha val="26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000000">
                    <a:alpha val="2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Assert.That</a:t>
            </a:r>
            <a:r>
              <a:rPr lang="en" b="1" dirty="0">
                <a:solidFill>
                  <a:srgbClr val="000000">
                    <a:alpha val="2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solidFill>
                  <a:srgbClr val="000000">
                    <a:alpha val="2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uut.Count</a:t>
            </a:r>
            <a:r>
              <a:rPr lang="en" dirty="0">
                <a:solidFill>
                  <a:srgbClr val="000000">
                    <a:alpha val="2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b="1" dirty="0" err="1">
                <a:solidFill>
                  <a:srgbClr val="000000">
                    <a:alpha val="2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Is.EqualTo</a:t>
            </a:r>
            <a:r>
              <a:rPr lang="en" dirty="0">
                <a:solidFill>
                  <a:srgbClr val="000000">
                    <a:alpha val="25000"/>
                  </a:srgbClr>
                </a:solidFill>
                <a:latin typeface="Consolas"/>
                <a:ea typeface="Consolas"/>
                <a:cs typeface="Consolas"/>
                <a:sym typeface="Consolas"/>
              </a:rPr>
              <a:t>(10));</a:t>
            </a:r>
            <a:endParaRPr dirty="0">
              <a:solidFill>
                <a:srgbClr val="000000">
                  <a:alpha val="25000"/>
                </a:srgbClr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739575" y="3128242"/>
            <a:ext cx="7667100" cy="3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Other constraints examples - many more exists</a:t>
            </a:r>
            <a:endParaRPr dirty="0"/>
          </a:p>
        </p:txBody>
      </p:sp>
      <p:sp>
        <p:nvSpPr>
          <p:cNvPr id="236" name="Google Shape;236;p35"/>
          <p:cNvSpPr/>
          <p:nvPr/>
        </p:nvSpPr>
        <p:spPr>
          <a:xfrm>
            <a:off x="739575" y="3453625"/>
            <a:ext cx="5354700" cy="660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Assert.That(uut.Count,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Is.GreaterThan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Assert.That(myString,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Is.EqualTo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("Hello"));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Assert.That(array,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Has.Exactly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(3).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LessThan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(100));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1680025" y="2377200"/>
            <a:ext cx="1129800" cy="389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>
                <a:alpha val="26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>
                    <a:alpha val="25000"/>
                  </a:srgbClr>
                </a:solidFill>
              </a:rPr>
              <a:t>Actual state</a:t>
            </a:r>
            <a:endParaRPr>
              <a:solidFill>
                <a:srgbClr val="000000">
                  <a:alpha val="25000"/>
                </a:srgbClr>
              </a:solidFill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3640550" y="2377200"/>
            <a:ext cx="1724700" cy="5925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1">
                <a:alpha val="26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>
                    <a:alpha val="25000"/>
                  </a:srgbClr>
                </a:solidFill>
              </a:rPr>
              <a:t>Constraint with expected state</a:t>
            </a:r>
            <a:endParaRPr>
              <a:solidFill>
                <a:srgbClr val="000000">
                  <a:alpha val="25000"/>
                </a:srgbClr>
              </a:solidFill>
            </a:endParaRPr>
          </a:p>
        </p:txBody>
      </p:sp>
      <p:cxnSp>
        <p:nvCxnSpPr>
          <p:cNvPr id="239" name="Google Shape;239;p35"/>
          <p:cNvCxnSpPr>
            <a:stCxn id="237" idx="0"/>
          </p:cNvCxnSpPr>
          <p:nvPr/>
        </p:nvCxnSpPr>
        <p:spPr>
          <a:xfrm rot="10800000" flipH="1">
            <a:off x="2244925" y="1832700"/>
            <a:ext cx="85500" cy="544500"/>
          </a:xfrm>
          <a:prstGeom prst="straightConnector1">
            <a:avLst/>
          </a:prstGeom>
          <a:noFill/>
          <a:ln w="19050" cap="flat" cmpd="sng">
            <a:solidFill>
              <a:schemeClr val="accent1">
                <a:alpha val="26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35"/>
          <p:cNvCxnSpPr>
            <a:stCxn id="238" idx="0"/>
          </p:cNvCxnSpPr>
          <p:nvPr/>
        </p:nvCxnSpPr>
        <p:spPr>
          <a:xfrm rot="10800000">
            <a:off x="3980900" y="1862400"/>
            <a:ext cx="522000" cy="514800"/>
          </a:xfrm>
          <a:prstGeom prst="straightConnector1">
            <a:avLst/>
          </a:prstGeom>
          <a:noFill/>
          <a:ln w="19050" cap="flat" cmpd="sng">
            <a:solidFill>
              <a:schemeClr val="accent1">
                <a:alpha val="26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03850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framework</a:t>
            </a: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b="1" dirty="0"/>
              <a:t>Assertions </a:t>
            </a:r>
            <a:r>
              <a:rPr lang="en-GB" dirty="0"/>
              <a:t>Different ways to compare expected and actual test results in a readable way</a:t>
            </a:r>
          </a:p>
        </p:txBody>
      </p:sp>
    </p:spTree>
    <p:extLst>
      <p:ext uri="{BB962C8B-B14F-4D97-AF65-F5344CB8AC3E}">
        <p14:creationId xmlns:p14="http://schemas.microsoft.com/office/powerpoint/2010/main" val="38118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framework</a:t>
            </a: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b="1" dirty="0">
                <a:solidFill>
                  <a:schemeClr val="bg1">
                    <a:lumMod val="85000"/>
                  </a:schemeClr>
                </a:solidFill>
              </a:rPr>
              <a:t>Assertions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Different ways to compare expected and actual test results in a readable way</a:t>
            </a: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 dirty="0"/>
              <a:t>Test case</a:t>
            </a:r>
            <a:r>
              <a:rPr lang="en" dirty="0"/>
              <a:t> Each test case - tests one specific, isolated aspect of the unit-under-test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799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framework</a:t>
            </a: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b="1" dirty="0">
                <a:solidFill>
                  <a:schemeClr val="bg1">
                    <a:lumMod val="85000"/>
                  </a:schemeClr>
                </a:solidFill>
              </a:rPr>
              <a:t>Assertions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Different ways to compare expected and actual test results in a readable way</a:t>
            </a: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 dirty="0">
                <a:solidFill>
                  <a:schemeClr val="bg1">
                    <a:lumMod val="85000"/>
                  </a:schemeClr>
                </a:solidFill>
              </a:rPr>
              <a:t>Test case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Each test case - tests one specific, isolated aspect of the unit-under-test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 dirty="0"/>
              <a:t>Test fixture</a:t>
            </a:r>
            <a:r>
              <a:rPr lang="en" dirty="0"/>
              <a:t> Collects test cases and helps with setup, teardown,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4621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framework</a:t>
            </a: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b="1" dirty="0">
                <a:solidFill>
                  <a:schemeClr val="bg1">
                    <a:lumMod val="85000"/>
                  </a:schemeClr>
                </a:solidFill>
              </a:rPr>
              <a:t>Assertions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Different ways to compare expected and actual test results in a readable way</a:t>
            </a: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 dirty="0">
                <a:solidFill>
                  <a:schemeClr val="bg1">
                    <a:lumMod val="85000"/>
                  </a:schemeClr>
                </a:solidFill>
              </a:rPr>
              <a:t>Test case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Each test case - tests one specific, isolated aspect of the unit-under-test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 dirty="0">
                <a:solidFill>
                  <a:schemeClr val="bg1">
                    <a:lumMod val="85000"/>
                  </a:schemeClr>
                </a:solidFill>
              </a:rPr>
              <a:t>Test fixture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Collects test cases and helps with setup, teardown, etc.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 dirty="0"/>
              <a:t>Test runner</a:t>
            </a:r>
            <a:r>
              <a:rPr lang="en" dirty="0"/>
              <a:t> Runs the tests and reports the result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984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framework</a:t>
            </a: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b="1" dirty="0">
                <a:solidFill>
                  <a:schemeClr val="bg1">
                    <a:lumMod val="85000"/>
                  </a:schemeClr>
                </a:solidFill>
              </a:rPr>
              <a:t>Assertions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Different ways to compare expected and actual test results in a readable way</a:t>
            </a: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 dirty="0">
                <a:solidFill>
                  <a:schemeClr val="bg1">
                    <a:lumMod val="85000"/>
                  </a:schemeClr>
                </a:solidFill>
              </a:rPr>
              <a:t>Test case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Each test case - tests one specific, isolated aspect of the unit-under-test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 dirty="0">
                <a:solidFill>
                  <a:schemeClr val="bg1">
                    <a:lumMod val="85000"/>
                  </a:schemeClr>
                </a:solidFill>
              </a:rPr>
              <a:t>Test fixture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Collects test cases and helps with setup, teardown, etc.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 dirty="0">
                <a:solidFill>
                  <a:schemeClr val="bg1">
                    <a:lumMod val="85000"/>
                  </a:schemeClr>
                </a:solidFill>
              </a:rPr>
              <a:t>Test runner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Runs the tests and reports the result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13335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 dirty="0"/>
              <a:t>Test reports</a:t>
            </a:r>
            <a:r>
              <a:rPr lang="en" dirty="0"/>
              <a:t> Result</a:t>
            </a:r>
            <a:r>
              <a:rPr lang="en-GB" dirty="0"/>
              <a:t>s</a:t>
            </a:r>
            <a:r>
              <a:rPr lang="en" dirty="0"/>
              <a:t> of the tests run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138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A cash register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4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Let us implement the </a:t>
            </a:r>
            <a:r>
              <a:rPr lang="en" dirty="0" err="1"/>
              <a:t>CashRegister</a:t>
            </a:r>
            <a:r>
              <a:rPr lang="en" dirty="0"/>
              <a:t> and </a:t>
            </a:r>
            <a:r>
              <a:rPr lang="en" dirty="0" err="1"/>
              <a:t>TestFixture</a:t>
            </a:r>
            <a:endParaRPr dirty="0"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550" y="2221883"/>
            <a:ext cx="1891850" cy="18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613" y="1815775"/>
            <a:ext cx="16287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89;p29">
            <a:extLst>
              <a:ext uri="{FF2B5EF4-FFF2-40B4-BE49-F238E27FC236}">
                <a16:creationId xmlns:a16="http://schemas.microsoft.com/office/drawing/2014/main" id="{9030ED65-D5D7-25E9-1FC7-F95F5B6E863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2678" y="1029767"/>
            <a:ext cx="2190359" cy="305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6877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/>
              <a:t>Continue with exercises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i="1" dirty="0"/>
              <a:t>Note: We </a:t>
            </a:r>
            <a:r>
              <a:rPr lang="en" i="1" dirty="0" err="1"/>
              <a:t>summ</a:t>
            </a:r>
            <a:r>
              <a:rPr lang="en-GB" i="1" dirty="0"/>
              <a:t>a</a:t>
            </a:r>
            <a:r>
              <a:rPr lang="en" i="1" dirty="0" err="1"/>
              <a:t>rize</a:t>
            </a:r>
            <a:r>
              <a:rPr lang="en" i="1" dirty="0"/>
              <a:t> at the end of the lecture</a:t>
            </a:r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691" y="1863950"/>
            <a:ext cx="3760025" cy="28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Manually test</a:t>
            </a:r>
            <a:endParaRPr dirty="0"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739575" y="1029775"/>
            <a:ext cx="2531700" cy="3390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FF"/>
                </a:solidFill>
              </a:rPr>
              <a:t>public class</a:t>
            </a:r>
            <a:r>
              <a:rPr lang="en" sz="800">
                <a:solidFill>
                  <a:srgbClr val="000000"/>
                </a:solidFill>
              </a:rPr>
              <a:t> </a:t>
            </a:r>
            <a:r>
              <a:rPr lang="en" sz="800">
                <a:solidFill>
                  <a:srgbClr val="45818E"/>
                </a:solidFill>
              </a:rPr>
              <a:t>Calculator</a:t>
            </a:r>
            <a:r>
              <a:rPr lang="en" sz="800">
                <a:solidFill>
                  <a:srgbClr val="000000"/>
                </a:solidFill>
              </a:rPr>
              <a:t>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</a:t>
            </a:r>
            <a:r>
              <a:rPr lang="en" sz="800">
                <a:solidFill>
                  <a:srgbClr val="0000FF"/>
                </a:solidFill>
              </a:rPr>
              <a:t>public double </a:t>
            </a:r>
            <a:r>
              <a:rPr lang="en" sz="800">
                <a:solidFill>
                  <a:srgbClr val="000000"/>
                </a:solidFill>
              </a:rPr>
              <a:t>Add(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a, 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b)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</a:t>
            </a:r>
            <a:r>
              <a:rPr lang="en" sz="800">
                <a:solidFill>
                  <a:srgbClr val="0000FF"/>
                </a:solidFill>
              </a:rPr>
              <a:t>return</a:t>
            </a:r>
            <a:r>
              <a:rPr lang="en" sz="800">
                <a:solidFill>
                  <a:srgbClr val="000000"/>
                </a:solidFill>
              </a:rPr>
              <a:t> a + b;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</a:t>
            </a:r>
            <a:r>
              <a:rPr lang="en" sz="800">
                <a:solidFill>
                  <a:srgbClr val="0000FF"/>
                </a:solidFill>
              </a:rPr>
              <a:t>public double </a:t>
            </a:r>
            <a:r>
              <a:rPr lang="en" sz="800">
                <a:solidFill>
                  <a:srgbClr val="000000"/>
                </a:solidFill>
              </a:rPr>
              <a:t>Subtract(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a, 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b)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</a:t>
            </a:r>
            <a:r>
              <a:rPr lang="en" sz="800">
                <a:solidFill>
                  <a:srgbClr val="0000FF"/>
                </a:solidFill>
              </a:rPr>
              <a:t>return</a:t>
            </a:r>
            <a:r>
              <a:rPr lang="en" sz="800">
                <a:solidFill>
                  <a:srgbClr val="000000"/>
                </a:solidFill>
              </a:rPr>
              <a:t> a - b;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</a:t>
            </a:r>
            <a:r>
              <a:rPr lang="en" sz="800">
                <a:solidFill>
                  <a:srgbClr val="0000FF"/>
                </a:solidFill>
              </a:rPr>
              <a:t>public double</a:t>
            </a:r>
            <a:r>
              <a:rPr lang="en" sz="800">
                <a:solidFill>
                  <a:srgbClr val="000000"/>
                </a:solidFill>
              </a:rPr>
              <a:t> Multiply(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a, 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b)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</a:t>
            </a:r>
            <a:r>
              <a:rPr lang="en" sz="800">
                <a:solidFill>
                  <a:srgbClr val="0000FF"/>
                </a:solidFill>
              </a:rPr>
              <a:t>return</a:t>
            </a:r>
            <a:r>
              <a:rPr lang="en" sz="800">
                <a:solidFill>
                  <a:srgbClr val="000000"/>
                </a:solidFill>
              </a:rPr>
              <a:t> a * b;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</a:t>
            </a:r>
            <a:r>
              <a:rPr lang="en" sz="800">
                <a:solidFill>
                  <a:srgbClr val="0000FF"/>
                </a:solidFill>
              </a:rPr>
              <a:t>public double</a:t>
            </a:r>
            <a:r>
              <a:rPr lang="en" sz="800">
                <a:solidFill>
                  <a:srgbClr val="000000"/>
                </a:solidFill>
              </a:rPr>
              <a:t> Power(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a, 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b)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</a:t>
            </a:r>
            <a:r>
              <a:rPr lang="en" sz="800">
                <a:solidFill>
                  <a:srgbClr val="0000FF"/>
                </a:solidFill>
              </a:rPr>
              <a:t>return</a:t>
            </a:r>
            <a:r>
              <a:rPr lang="en" sz="800">
                <a:solidFill>
                  <a:srgbClr val="000000"/>
                </a:solidFill>
              </a:rPr>
              <a:t> </a:t>
            </a:r>
            <a:r>
              <a:rPr lang="en" sz="800">
                <a:solidFill>
                  <a:srgbClr val="45818E"/>
                </a:solidFill>
              </a:rPr>
              <a:t>Math</a:t>
            </a:r>
            <a:r>
              <a:rPr lang="en" sz="800">
                <a:solidFill>
                  <a:srgbClr val="000000"/>
                </a:solidFill>
              </a:rPr>
              <a:t>.Pow(a,b);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3345250" y="830550"/>
            <a:ext cx="5442000" cy="359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Program 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 void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Declare the unit-under-test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var uut = </a:t>
            </a: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Calculator();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Test Add()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"Add(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3.5, 2.5, uut.Add(3.5,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"Add(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2.5, uut.Add(-3.5,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"Add(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{2}"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-2.5, uut.Add(-3.5, -2.5));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Test Subtract()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"Subtract(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3.5, 2.5, uut.Subtract(3.5,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"Subtract(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2.5, uut.Subtract(-3.5,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"Subtract(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-2.5, uut.Subtract(-3.5, -2.5));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Test Multiply()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"Multiply(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3.5, 2.5, uut.Multiply(3.5,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"Multiply(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2.5, uut.Multiply(-3.5,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"Multiply(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-2.5, uut.Multiply(-3.5, -2.5));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Test Power()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"Power(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2.0, 3.0, uut.Power(2.0, 3.0));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"Power(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-2.0, 3.0, uut.Power(-2.0, 3.0));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"Power(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-2.0, -3.0, uut.Power(-2.0, -3.0));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and Pitfalls</a:t>
            </a:r>
            <a:endParaRPr/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41412" y="236935"/>
            <a:ext cx="7261167" cy="46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test? Why unit test?</a:t>
            </a:r>
            <a:endParaRPr/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17" y="593670"/>
            <a:ext cx="7456765" cy="410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sp>
        <p:nvSpPr>
          <p:cNvPr id="303" name="Google Shape;303;p43"/>
          <p:cNvSpPr txBox="1"/>
          <p:nvPr/>
        </p:nvSpPr>
        <p:spPr>
          <a:xfrm>
            <a:off x="739575" y="1029900"/>
            <a:ext cx="7667100" cy="18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/>
              <a:t>T</a:t>
            </a:r>
            <a:r>
              <a:rPr lang="en-GB" dirty="0"/>
              <a:t>he t</a:t>
            </a:r>
            <a:r>
              <a:rPr lang="en" dirty="0"/>
              <a:t>rue unit test contains information about </a:t>
            </a:r>
            <a:r>
              <a:rPr lang="en-GB" dirty="0"/>
              <a:t>the </a:t>
            </a:r>
            <a:r>
              <a:rPr lang="en" dirty="0"/>
              <a:t>design and behavior of UUT (Unit-under-test)</a:t>
            </a:r>
            <a:endParaRPr dirty="0"/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b="1" dirty="0"/>
              <a:t>Do not</a:t>
            </a:r>
            <a:r>
              <a:rPr lang="en" dirty="0"/>
              <a:t> make any assumption</a:t>
            </a:r>
            <a:r>
              <a:rPr lang="en-GB" dirty="0"/>
              <a:t>s</a:t>
            </a:r>
            <a:r>
              <a:rPr lang="en" dirty="0"/>
              <a:t> about other parts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sp>
        <p:nvSpPr>
          <p:cNvPr id="303" name="Google Shape;303;p43"/>
          <p:cNvSpPr txBox="1"/>
          <p:nvPr/>
        </p:nvSpPr>
        <p:spPr>
          <a:xfrm>
            <a:off x="739575" y="1029900"/>
            <a:ext cx="7667100" cy="18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he t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rue unit test contains information about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design and behavior of UUT (Unit-under-test)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b="1" dirty="0">
                <a:solidFill>
                  <a:schemeClr val="bg1">
                    <a:lumMod val="85000"/>
                  </a:schemeClr>
                </a:solidFill>
              </a:rPr>
              <a:t>Do not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make any assumption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about other parts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/>
              <a:t>Integration-test </a:t>
            </a:r>
            <a:r>
              <a:rPr lang="en" b="1" dirty="0"/>
              <a:t>do not</a:t>
            </a:r>
            <a:r>
              <a:rPr lang="en" dirty="0"/>
              <a:t> tell anything about how </a:t>
            </a:r>
            <a:r>
              <a:rPr lang="en-GB" dirty="0"/>
              <a:t>the </a:t>
            </a:r>
            <a:r>
              <a:rPr lang="en" dirty="0"/>
              <a:t>code base is broken down into units</a:t>
            </a:r>
            <a:endParaRPr dirty="0"/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/>
              <a:t>Make assumptions about the whole system</a:t>
            </a:r>
            <a:r>
              <a:rPr lang="en-GB" dirty="0"/>
              <a:t>'s</a:t>
            </a:r>
            <a:r>
              <a:rPr lang="en" dirty="0"/>
              <a:t> behavior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9112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00" y="2899170"/>
            <a:ext cx="58197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 txBox="1"/>
          <p:nvPr/>
        </p:nvSpPr>
        <p:spPr>
          <a:xfrm>
            <a:off x="739575" y="1029900"/>
            <a:ext cx="7667100" cy="18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he t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rue unit test contains information about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design and behavior of UUT (Unit-under-test)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b="1" dirty="0">
                <a:solidFill>
                  <a:schemeClr val="bg1">
                    <a:lumMod val="85000"/>
                  </a:schemeClr>
                </a:solidFill>
              </a:rPr>
              <a:t>Do not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make any assumption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s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about other parts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Integration-test </a:t>
            </a:r>
            <a:r>
              <a:rPr lang="en" b="1" dirty="0">
                <a:solidFill>
                  <a:schemeClr val="bg1">
                    <a:lumMod val="85000"/>
                  </a:schemeClr>
                </a:solidFill>
              </a:rPr>
              <a:t>do not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tell anything about how 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code base is broken down into units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Make assumptions about the whole system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's</a:t>
            </a: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 behavior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/>
              <a:t>In between</a:t>
            </a:r>
            <a:endParaRPr dirty="0"/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/>
              <a:t>Small changes break unrelated test</a:t>
            </a:r>
            <a:endParaRPr dirty="0"/>
          </a:p>
          <a:p>
            <a:pPr marL="596900" lvl="1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" dirty="0"/>
              <a:t>Tests break - but </a:t>
            </a:r>
            <a:r>
              <a:rPr lang="en-GB" dirty="0"/>
              <a:t>the </a:t>
            </a:r>
            <a:r>
              <a:rPr lang="en" dirty="0"/>
              <a:t>system works as “expected”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90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13" name="Google Shape;313;p45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TDD: agilefaqs.com/services/training/test-driven-development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Dancing man: https://giphy.com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result?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725" y="400288"/>
            <a:ext cx="4481774" cy="434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 rotWithShape="1">
          <a:blip r:embed="rId3"/>
          <a:srcRect t="17120" r="-1" b="10264"/>
          <a:stretch/>
        </p:blipFill>
        <p:spPr>
          <a:xfrm>
            <a:off x="237662" y="237600"/>
            <a:ext cx="8672100" cy="41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 tests</a:t>
            </a: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3309438" y="1539738"/>
            <a:ext cx="1557900" cy="108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Unit-under-test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(UUT)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3309438" y="3001063"/>
            <a:ext cx="1557900" cy="60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254" name="Google Shape;254;p37"/>
          <p:cNvSpPr/>
          <p:nvPr/>
        </p:nvSpPr>
        <p:spPr>
          <a:xfrm>
            <a:off x="1286763" y="3001063"/>
            <a:ext cx="1557900" cy="60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>
            <a:off x="5332113" y="3001063"/>
            <a:ext cx="1557900" cy="60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256" name="Google Shape;256;p37"/>
          <p:cNvCxnSpPr>
            <a:stCxn id="254" idx="3"/>
            <a:endCxn id="253" idx="1"/>
          </p:cNvCxnSpPr>
          <p:nvPr/>
        </p:nvCxnSpPr>
        <p:spPr>
          <a:xfrm>
            <a:off x="2844663" y="3302413"/>
            <a:ext cx="46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37"/>
          <p:cNvCxnSpPr/>
          <p:nvPr/>
        </p:nvCxnSpPr>
        <p:spPr>
          <a:xfrm>
            <a:off x="4867338" y="3302413"/>
            <a:ext cx="46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37"/>
          <p:cNvCxnSpPr/>
          <p:nvPr/>
        </p:nvCxnSpPr>
        <p:spPr>
          <a:xfrm rot="-5400000">
            <a:off x="3707088" y="2771988"/>
            <a:ext cx="364200" cy="10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7"/>
          <p:cNvCxnSpPr/>
          <p:nvPr/>
        </p:nvCxnSpPr>
        <p:spPr>
          <a:xfrm rot="-5400000" flipH="1">
            <a:off x="4146188" y="2755488"/>
            <a:ext cx="366600" cy="120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37"/>
          <p:cNvSpPr/>
          <p:nvPr/>
        </p:nvSpPr>
        <p:spPr>
          <a:xfrm>
            <a:off x="6058438" y="1658613"/>
            <a:ext cx="1798800" cy="1041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Expected result?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263" y="3030963"/>
            <a:ext cx="271450" cy="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325" y="3336613"/>
            <a:ext cx="235325" cy="2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/>
        </p:nvSpPr>
        <p:spPr>
          <a:xfrm>
            <a:off x="7369225" y="4391525"/>
            <a:ext cx="8148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Icons: FrICONiX.com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plan and execute test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AutoNum type="arabicPeriod"/>
            </a:pPr>
            <a:r>
              <a:rPr lang="en" dirty="0"/>
              <a:t>Define a scenario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dirty="0"/>
              <a:t>Write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TestCase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]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dirty="0"/>
              <a:t>Run the test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dirty="0"/>
              <a:t>Implement the code</a:t>
            </a:r>
            <a:endParaRPr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dirty="0"/>
              <a:t>Repeat</a:t>
            </a:r>
            <a:endParaRPr dirty="0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063" y="671500"/>
            <a:ext cx="29241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A cash register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4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We will implement and test a class </a:t>
            </a:r>
            <a:r>
              <a:rPr lang="en" dirty="0" err="1"/>
              <a:t>CashRegister</a:t>
            </a:r>
            <a:r>
              <a:rPr lang="en" dirty="0"/>
              <a:t> (UUT)</a:t>
            </a:r>
            <a:endParaRPr dirty="0"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950" y="1355625"/>
            <a:ext cx="1891850" cy="18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613" y="1815775"/>
            <a:ext cx="16287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A cash register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4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>
                <a:solidFill>
                  <a:schemeClr val="bg1">
                    <a:lumMod val="75000"/>
                  </a:schemeClr>
                </a:solidFill>
              </a:rPr>
              <a:t>We will implement and test a class </a:t>
            </a:r>
            <a:r>
              <a:rPr lang="en" dirty="0" err="1">
                <a:solidFill>
                  <a:schemeClr val="bg1">
                    <a:lumMod val="75000"/>
                  </a:schemeClr>
                </a:solidFill>
              </a:rPr>
              <a:t>CashRegister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950" y="1355625"/>
            <a:ext cx="1891850" cy="18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613" y="1815775"/>
            <a:ext cx="16287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739575" y="3261511"/>
            <a:ext cx="7667100" cy="119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3350" lvl="0" indent="0" algn="l" rtl="0"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rPr lang="en" dirty="0"/>
              <a:t>Your turn: What test cases do we need for each of the </a:t>
            </a:r>
            <a:r>
              <a:rPr lang="en" dirty="0" err="1"/>
              <a:t>class’</a:t>
            </a:r>
            <a:r>
              <a:rPr lang="en" dirty="0"/>
              <a:t> methods?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294786"/>
      </p:ext>
    </p:extLst>
  </p:cSld>
  <p:clrMapOvr>
    <a:masterClrMapping/>
  </p:clrMapOvr>
</p:sld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8670</TotalTime>
  <Words>1400</Words>
  <Application>Microsoft Macintosh PowerPoint</Application>
  <PresentationFormat>On-screen Show (16:9)</PresentationFormat>
  <Paragraphs>195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Georgia</vt:lpstr>
      <vt:lpstr>Noto Sans Symbols</vt:lpstr>
      <vt:lpstr>AU 16:9</vt:lpstr>
      <vt:lpstr>Introduction to Unit Tests</vt:lpstr>
      <vt:lpstr>Agenda</vt:lpstr>
      <vt:lpstr>Manually test</vt:lpstr>
      <vt:lpstr>Validate result?</vt:lpstr>
      <vt:lpstr>PowerPoint Presentation</vt:lpstr>
      <vt:lpstr>A unit tests</vt:lpstr>
      <vt:lpstr>How to plan and execute test</vt:lpstr>
      <vt:lpstr>Demo: A cash register</vt:lpstr>
      <vt:lpstr>Demo: A cash register</vt:lpstr>
      <vt:lpstr>Demo: A cash register</vt:lpstr>
      <vt:lpstr>Test also gives...</vt:lpstr>
      <vt:lpstr>Test also gives...</vt:lpstr>
      <vt:lpstr>Test also gives...</vt:lpstr>
      <vt:lpstr>Test also gives...</vt:lpstr>
      <vt:lpstr>Test also gives...</vt:lpstr>
      <vt:lpstr>Your turn</vt:lpstr>
      <vt:lpstr>PowerPoint Presentation</vt:lpstr>
      <vt:lpstr>Test framework</vt:lpstr>
      <vt:lpstr>Automation / test report</vt:lpstr>
      <vt:lpstr>Nunit example</vt:lpstr>
      <vt:lpstr>NUnit assertion - constraints</vt:lpstr>
      <vt:lpstr>NUnit assertion - constraints</vt:lpstr>
      <vt:lpstr>Test framework</vt:lpstr>
      <vt:lpstr>Test framework</vt:lpstr>
      <vt:lpstr>Test framework</vt:lpstr>
      <vt:lpstr>Test framework</vt:lpstr>
      <vt:lpstr>Test framework</vt:lpstr>
      <vt:lpstr>Demo: A cash register</vt:lpstr>
      <vt:lpstr>Your turn</vt:lpstr>
      <vt:lpstr>Testing</vt:lpstr>
      <vt:lpstr>PowerPoint Presentation</vt:lpstr>
      <vt:lpstr>Why test? Why unit test?</vt:lpstr>
      <vt:lpstr>Pitfalls</vt:lpstr>
      <vt:lpstr>Pitfalls</vt:lpstr>
      <vt:lpstr>Pitfalls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Tests</dc:title>
  <cp:lastModifiedBy>Henrik Bitsch Kirk</cp:lastModifiedBy>
  <cp:revision>5</cp:revision>
  <dcterms:modified xsi:type="dcterms:W3CDTF">2024-09-17T06:54:53Z</dcterms:modified>
</cp:coreProperties>
</file>