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1" r:id="rId2"/>
    <p:sldId id="262" r:id="rId3"/>
    <p:sldId id="264" r:id="rId4"/>
    <p:sldId id="267" r:id="rId5"/>
    <p:sldId id="268" r:id="rId6"/>
    <p:sldId id="263" r:id="rId7"/>
    <p:sldId id="269" r:id="rId8"/>
    <p:sldId id="272" r:id="rId9"/>
    <p:sldId id="273" r:id="rId10"/>
    <p:sldId id="280" r:id="rId11"/>
    <p:sldId id="270" r:id="rId12"/>
    <p:sldId id="265" r:id="rId13"/>
    <p:sldId id="274" r:id="rId14"/>
    <p:sldId id="275" r:id="rId15"/>
    <p:sldId id="276" r:id="rId16"/>
    <p:sldId id="277" r:id="rId17"/>
    <p:sldId id="278" r:id="rId18"/>
    <p:sldId id="266" r:id="rId19"/>
    <p:sldId id="279" r:id="rId20"/>
    <p:sldId id="271" r:id="rId21"/>
    <p:sldId id="260" r:id="rId22"/>
  </p:sldIdLst>
  <p:sldSz cx="12188825" cy="6858000"/>
  <p:notesSz cx="6797675" cy="9926638"/>
  <p:embeddedFontLst>
    <p:embeddedFont>
      <p:font typeface="AU Passata" panose="020B0503030502030804" pitchFamily="34" charset="77"/>
      <p:regular r:id="rId25"/>
      <p:bold r:id="rId26"/>
    </p:embeddedFont>
    <p:embeddedFont>
      <p:font typeface="AU Passata Light" panose="020B0303030902030804" pitchFamily="34" charset="77"/>
      <p:regular r:id="rId27"/>
      <p:bold r:id="rId28"/>
    </p:embeddedFont>
    <p:embeddedFont>
      <p:font typeface="AU Peto" pitchFamily="82" charset="77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Georgia" panose="02040502050405020303" pitchFamily="18" charset="0"/>
      <p:regular r:id="rId39"/>
      <p:bold r:id="rId40"/>
      <p:italic r:id="rId41"/>
      <p:boldItalic r:id="rId42"/>
    </p:embeddedFont>
    <p:embeddedFont>
      <p:font typeface="Wingdings 3" pitchFamily="2" charset="2"/>
      <p:regular r:id="rId43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E8E8E8"/>
    <a:srgbClr val="000000"/>
    <a:srgbClr val="0025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4" autoAdjust="0"/>
    <p:restoredTop sz="93624" autoAdjust="0"/>
  </p:normalViewPr>
  <p:slideViewPr>
    <p:cSldViewPr snapToObjects="1" showGuides="1">
      <p:cViewPr varScale="1">
        <p:scale>
          <a:sx n="143" d="100"/>
          <a:sy n="143" d="100"/>
        </p:scale>
        <p:origin x="240" y="15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26 October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Associate Professor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Henrik Bitsch Kirk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068772980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26 October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Associate Professor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Henrik Bitsch Kirk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582394807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26 October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Associate Professor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ST3ITS3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Henrik Bitsch Kirk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824787787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 dirty="0"/>
              <a:t>26/10/2023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pic>
        <p:nvPicPr>
          <p:cNvPr id="2072777280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ST3ITS3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Henrik Bitsch Kirk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26 October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Associate Professor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Electrical and Computer Engineering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03/11/2023</a:t>
            </a:fld>
            <a:r>
              <a:rPr lang="en-GB"/>
              <a:t>26/10/2023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localhost:5207/swagger/v1/swagger.json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897841"/>
            <a:ext cx="10220325" cy="830997"/>
          </a:xfrm>
        </p:spPr>
        <p:txBody>
          <a:bodyPr/>
          <a:lstStyle/>
          <a:p>
            <a:r>
              <a:rPr lang="en-GB" dirty="0"/>
              <a:t>ASP.NET Continued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5753-D40A-91F9-E73B-B0BC72F1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0818-8C9C-3807-D744-FF9BF44A0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TODO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2EAE-BD44-309E-8747-FFE82D0F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D826-F1FF-8443-9E54-CED2E76A3BD5}" type="datetime1">
              <a:rPr lang="en-GB" smtClean="0"/>
              <a:t>10/11/2023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664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ACF-77CB-7B5C-9DBA-14E3A27C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F3F0-60F2-B48D-C805-DEBECB7D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CFD-4A1D-3D49-A5B1-4426B69829FF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26" name="Picture 2" descr="Coding for Kids – 10 Reasons Why Children Should Learn It | Shaw Academy">
            <a:extLst>
              <a:ext uri="{FF2B5EF4-FFF2-40B4-BE49-F238E27FC236}">
                <a16:creationId xmlns:a16="http://schemas.microsoft.com/office/drawing/2014/main" id="{944B0FF4-80B9-1AB7-942B-B9702E90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124744"/>
            <a:ext cx="8383861" cy="5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B66-BB0B-ADD4-2B15-4648481E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412776"/>
            <a:ext cx="5184576" cy="2520280"/>
          </a:xfrm>
          <a:solidFill>
            <a:srgbClr val="DDDDDD">
              <a:alpha val="69412"/>
            </a:srgbClr>
          </a:solidFill>
        </p:spPr>
        <p:txBody>
          <a:bodyPr/>
          <a:lstStyle/>
          <a:p>
            <a:r>
              <a:rPr lang="en-DK" sz="3600" dirty="0"/>
              <a:t>Continue on 4-7</a:t>
            </a:r>
            <a:endParaRPr lang="en-DK" sz="3600" b="1" dirty="0"/>
          </a:p>
          <a:p>
            <a:pPr>
              <a:buNone/>
            </a:pPr>
            <a:endParaRPr lang="en-DK" sz="3600" dirty="0"/>
          </a:p>
          <a:p>
            <a:pPr>
              <a:buNone/>
            </a:pPr>
            <a:r>
              <a:rPr lang="en-DK" sz="3600" dirty="0"/>
              <a:t>Then continue on the </a:t>
            </a:r>
            <a:r>
              <a:rPr lang="en-DK" sz="3600" b="1" dirty="0"/>
              <a:t>Bonus</a:t>
            </a:r>
            <a:r>
              <a:rPr lang="en-DK" sz="3600" dirty="0"/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33143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A866-AB20-5CD6-12C5-94CF22C18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Minimal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84AC1-F005-F907-D78F-E56ACA34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ASP.NET WebAPI is a framework with lots and lots of features</a:t>
            </a:r>
          </a:p>
          <a:p>
            <a:pPr lvl="1"/>
            <a:r>
              <a:rPr lang="en-GB" dirty="0"/>
              <a:t>S</a:t>
            </a:r>
            <a:r>
              <a:rPr lang="en-DK" dirty="0"/>
              <a:t>ecurity, routing, middlewhere, etc etc etc.</a:t>
            </a:r>
          </a:p>
          <a:p>
            <a:pPr lvl="1"/>
            <a:r>
              <a:rPr lang="en-DK" i="1" dirty="0"/>
              <a:t>SW4BED – for all the details on database and server applications</a:t>
            </a:r>
          </a:p>
          <a:p>
            <a:pPr lvl="1"/>
            <a:endParaRPr lang="en-DK" dirty="0"/>
          </a:p>
          <a:p>
            <a:r>
              <a:rPr lang="en-DK" dirty="0"/>
              <a:t>Sometimes you need something a little simpler</a:t>
            </a:r>
          </a:p>
          <a:p>
            <a:pPr lvl="1"/>
            <a:r>
              <a:rPr lang="en-DK" dirty="0"/>
              <a:t>Minimal ASP.NET WebAPI is .NETs solution to this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4F88D-78D3-947E-4873-12A17BE5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6D3-8EDA-F64A-B320-CD51B5E588FF}" type="datetime1">
              <a:rPr lang="en-GB" smtClean="0"/>
              <a:t>03/11/2023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682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84AC-F533-8BA3-7ED9-822C2BFC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Creating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376D-407E-EBF4-B87C-5BE69413A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172470" cy="4521366"/>
          </a:xfrm>
        </p:spPr>
        <p:txBody>
          <a:bodyPr/>
          <a:lstStyle/>
          <a:p>
            <a:r>
              <a:rPr lang="en-DK" dirty="0"/>
              <a:t>Create a project as normal but uncheck ‘Do not use top-level statements’.</a:t>
            </a:r>
          </a:p>
          <a:p>
            <a:endParaRPr lang="en-DK" dirty="0"/>
          </a:p>
          <a:p>
            <a:r>
              <a:rPr lang="en-DK" dirty="0"/>
              <a:t>This should create a project with only a Program.cs file.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6878D-14CA-26E1-D30C-133AF0C3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A351-44F2-B34E-A355-7B3351144D08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91C067-388A-87FC-4AAD-2F2159F33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692696"/>
            <a:ext cx="6578476" cy="397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2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F0E7-1620-4681-E60B-EFF76DE4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38A6-D083-4FA1-7A77-D26B85750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var</a:t>
            </a:r>
            <a:r>
              <a:rPr lang="en-GB" dirty="0"/>
              <a:t> builder = </a:t>
            </a:r>
            <a:r>
              <a:rPr lang="en-GB" dirty="0" err="1"/>
              <a:t>WebApplication.CreateBuilder</a:t>
            </a:r>
            <a:r>
              <a:rPr lang="en-GB" dirty="0"/>
              <a:t>(</a:t>
            </a:r>
            <a:r>
              <a:rPr lang="en-GB" dirty="0" err="1"/>
              <a:t>args</a:t>
            </a:r>
            <a:r>
              <a:rPr lang="en-GB" dirty="0"/>
              <a:t>);</a:t>
            </a:r>
          </a:p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var</a:t>
            </a:r>
            <a:r>
              <a:rPr lang="en-GB" dirty="0"/>
              <a:t> app = </a:t>
            </a:r>
            <a:r>
              <a:rPr lang="en-GB" dirty="0" err="1"/>
              <a:t>builder.Build</a:t>
            </a:r>
            <a:r>
              <a:rPr lang="en-GB" dirty="0"/>
              <a:t>();</a:t>
            </a:r>
          </a:p>
          <a:p>
            <a:endParaRPr lang="en-GB" dirty="0"/>
          </a:p>
          <a:p>
            <a:r>
              <a:rPr lang="en-GB" dirty="0" err="1"/>
              <a:t>app.MapGet</a:t>
            </a:r>
            <a:r>
              <a:rPr lang="en-GB" dirty="0"/>
              <a:t>(</a:t>
            </a:r>
            <a:r>
              <a:rPr lang="en-GB" dirty="0">
                <a:solidFill>
                  <a:srgbClr val="92D050"/>
                </a:solidFill>
              </a:rPr>
              <a:t>"/"</a:t>
            </a:r>
            <a:r>
              <a:rPr lang="en-GB" dirty="0"/>
              <a:t>, () =&gt; </a:t>
            </a:r>
            <a:r>
              <a:rPr lang="en-GB" dirty="0">
                <a:solidFill>
                  <a:srgbClr val="92D050"/>
                </a:solidFill>
              </a:rPr>
              <a:t>"Hello World!"</a:t>
            </a:r>
            <a:r>
              <a:rPr lang="en-GB" dirty="0"/>
              <a:t>);</a:t>
            </a:r>
          </a:p>
          <a:p>
            <a:endParaRPr lang="en-GB" dirty="0"/>
          </a:p>
          <a:p>
            <a:r>
              <a:rPr lang="en-GB" dirty="0" err="1"/>
              <a:t>app.Run</a:t>
            </a:r>
            <a:r>
              <a:rPr lang="en-GB" dirty="0"/>
              <a:t>();</a:t>
            </a:r>
            <a:r>
              <a:rPr lang="en-DK" dirty="0"/>
              <a:t> 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B21E9-6B92-24BF-9CCF-C00B5E67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7E929-9D16-C845-A5A7-28941E0D94D6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13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F5AC-F9CC-CD17-34CE-76002C8F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Adding an database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102B7-6B52-574F-C477-44BA58E0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For an InMemory database (one that don’t persists across restarts)</a:t>
            </a:r>
          </a:p>
          <a:p>
            <a:endParaRPr lang="en-DK" dirty="0"/>
          </a:p>
          <a:p>
            <a:pPr marL="457200" indent="-457200">
              <a:buFont typeface="+mj-lt"/>
              <a:buAutoNum type="arabicPeriod"/>
            </a:pPr>
            <a:r>
              <a:rPr lang="en-DK" dirty="0"/>
              <a:t>Add NuGET package ‘</a:t>
            </a:r>
            <a:r>
              <a:rPr lang="en-GB" dirty="0" err="1"/>
              <a:t>Microsoft.EntityFrameworkCore.InMemory</a:t>
            </a:r>
            <a:r>
              <a:rPr lang="en-DK" dirty="0"/>
              <a:t>’</a:t>
            </a:r>
          </a:p>
          <a:p>
            <a:pPr marL="457200" indent="-457200">
              <a:buFont typeface="+mj-lt"/>
              <a:buAutoNum type="arabicPeriod"/>
            </a:pPr>
            <a:endParaRPr lang="en-DK" dirty="0"/>
          </a:p>
          <a:p>
            <a:pPr marL="457200" indent="-457200">
              <a:buFont typeface="+mj-lt"/>
              <a:buAutoNum type="arabicPeriod"/>
            </a:pPr>
            <a:r>
              <a:rPr lang="en-DK" dirty="0"/>
              <a:t>Create a Context file (way to communicate with database)</a:t>
            </a:r>
            <a:br>
              <a:rPr lang="en-DK" dirty="0"/>
            </a:br>
            <a:endParaRPr lang="en-DK" dirty="0"/>
          </a:p>
          <a:p>
            <a:pPr marL="457200" indent="-457200">
              <a:buFont typeface="+mj-lt"/>
              <a:buAutoNum type="arabicPeriod"/>
            </a:pPr>
            <a:r>
              <a:rPr lang="en-DK" dirty="0"/>
              <a:t>Add this to your builder in Program.cs</a:t>
            </a:r>
            <a:br>
              <a:rPr lang="en-DK" dirty="0"/>
            </a:b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builder.Services.AddDbContext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&lt;Db&gt;(opt =&gt; 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opt.UseInMemoryDatabase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"Data"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builder.Services.AddDatabaseDeveloperPageExceptionFilter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cs typeface="Consolas" panose="020B0609020204030204" pitchFamily="49" charset="0"/>
              </a:rPr>
              <a:t>Use data in your endpoints</a:t>
            </a:r>
            <a:br>
              <a:rPr lang="en-GB" dirty="0">
                <a:cs typeface="Consolas" panose="020B0609020204030204" pitchFamily="49" charset="0"/>
              </a:rPr>
            </a:b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app.MapGet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"/items"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, async (Db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) =&gt;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db.Todos.ToListAsync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E508-D25D-174F-E425-A1DDFD15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3BAE-1CD2-C444-80FA-355190E5DAD3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222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D24C-30EB-8E54-C8F6-60A26D3B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Context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17CD-D0E7-8E7C-1DAA-F757AABED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// </a:t>
            </a:r>
            <a:r>
              <a:rPr lang="en-DK" dirty="0">
                <a:solidFill>
                  <a:srgbClr val="00B050"/>
                </a:solidFill>
              </a:rPr>
              <a:t>DB.cs</a:t>
            </a:r>
          </a:p>
          <a:p>
            <a:endParaRPr lang="en-DK" dirty="0"/>
          </a:p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using</a:t>
            </a:r>
            <a:r>
              <a:rPr lang="en-GB" dirty="0"/>
              <a:t> </a:t>
            </a:r>
            <a:r>
              <a:rPr lang="en-GB" dirty="0" err="1"/>
              <a:t>Microsoft.EntityFrameworkCore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class</a:t>
            </a:r>
            <a:r>
              <a:rPr lang="en-GB" dirty="0"/>
              <a:t> Db : </a:t>
            </a:r>
            <a:r>
              <a:rPr lang="en-GB" dirty="0" err="1"/>
              <a:t>DbContext</a:t>
            </a:r>
            <a:endParaRPr lang="en-GB" dirty="0"/>
          </a:p>
          <a:p>
            <a:r>
              <a:rPr lang="en-GB" dirty="0"/>
              <a:t>{</a:t>
            </a:r>
          </a:p>
          <a:p>
            <a:r>
              <a:rPr lang="en-GB" dirty="0"/>
              <a:t>   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public</a:t>
            </a:r>
            <a:r>
              <a:rPr lang="en-GB" dirty="0"/>
              <a:t> </a:t>
            </a:r>
            <a:r>
              <a:rPr lang="en-GB" dirty="0" err="1"/>
              <a:t>TodoDb</a:t>
            </a:r>
            <a:r>
              <a:rPr lang="en-GB" dirty="0"/>
              <a:t>(</a:t>
            </a:r>
            <a:r>
              <a:rPr lang="en-GB" dirty="0" err="1"/>
              <a:t>DbContextOptions</a:t>
            </a:r>
            <a:r>
              <a:rPr lang="en-GB" dirty="0"/>
              <a:t>&lt;Db&gt; options)</a:t>
            </a:r>
          </a:p>
          <a:p>
            <a:r>
              <a:rPr lang="en-GB" dirty="0"/>
              <a:t>        :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base</a:t>
            </a:r>
            <a:r>
              <a:rPr lang="en-GB" dirty="0"/>
              <a:t>(options) { }</a:t>
            </a:r>
          </a:p>
          <a:p>
            <a:endParaRPr lang="en-GB" dirty="0"/>
          </a:p>
          <a:p>
            <a:r>
              <a:rPr lang="en-GB" dirty="0"/>
              <a:t>    </a:t>
            </a:r>
            <a: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  <a:t>public</a:t>
            </a:r>
            <a:r>
              <a:rPr lang="en-GB" dirty="0"/>
              <a:t> </a:t>
            </a:r>
            <a:r>
              <a:rPr lang="en-GB" dirty="0" err="1"/>
              <a:t>DbSet</a:t>
            </a:r>
            <a:r>
              <a:rPr lang="en-GB" dirty="0"/>
              <a:t>&lt;Data&gt; Data =&gt; Set&lt;Data&gt;();</a:t>
            </a:r>
          </a:p>
          <a:p>
            <a:r>
              <a:rPr lang="en-GB" dirty="0"/>
              <a:t>}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575C-4F05-624C-466D-50C9DF2E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C60E-3033-E548-A4C0-6A89BC3245FC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2737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2E23F-F33F-8273-A192-9552AB46C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HTTP Verbs in minimal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DCEC8-FDB0-5266-29FF-DB92336AC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GET</a:t>
            </a:r>
            <a:br>
              <a:rPr lang="en-DK" dirty="0"/>
            </a:br>
            <a:r>
              <a:rPr lang="en-GB" dirty="0" err="1"/>
              <a:t>app.MapGet</a:t>
            </a:r>
            <a:r>
              <a:rPr lang="en-GB" dirty="0"/>
              <a:t>(…)</a:t>
            </a: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POST</a:t>
            </a:r>
            <a:br>
              <a:rPr lang="en-DK" dirty="0"/>
            </a:br>
            <a:r>
              <a:rPr lang="en-GB" dirty="0" err="1"/>
              <a:t>app.MapPost</a:t>
            </a:r>
            <a:r>
              <a:rPr lang="en-GB" dirty="0"/>
              <a:t>(…)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PUT</a:t>
            </a:r>
            <a:br>
              <a:rPr lang="en-GB" dirty="0"/>
            </a:br>
            <a:r>
              <a:rPr lang="en-GB" dirty="0" err="1"/>
              <a:t>app.MapPut</a:t>
            </a:r>
            <a:r>
              <a:rPr lang="en-GB" dirty="0"/>
              <a:t>(…)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DELETE</a:t>
            </a:r>
            <a:br>
              <a:rPr lang="en-GB" dirty="0"/>
            </a:br>
            <a:r>
              <a:rPr lang="en-GB" dirty="0" err="1"/>
              <a:t>app.MapDelete</a:t>
            </a:r>
            <a:r>
              <a:rPr lang="en-GB" dirty="0"/>
              <a:t>(…)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Note routes needs to be unique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BD9AF-59E6-F719-0CED-E871CE864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8DC6A-6AE1-8845-A6AD-3286BF6EE7BF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62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E620-4C8E-0AEE-5C1D-9AA123A4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SWAGGEr / Open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5149-5A7C-FD28-166C-C58BD0C5E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DK" dirty="0"/>
              <a:t>Swagger can also be added in a Minimal API</a:t>
            </a:r>
            <a:br>
              <a:rPr lang="en-DK" dirty="0"/>
            </a:br>
            <a:r>
              <a:rPr lang="en-DK" dirty="0"/>
              <a:t> </a:t>
            </a:r>
            <a:br>
              <a:rPr lang="en-DK" dirty="0"/>
            </a:br>
            <a:r>
              <a:rPr lang="en-GB" dirty="0">
                <a:solidFill>
                  <a:srgbClr val="0F54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dirty="0" err="1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GB" dirty="0" err="1">
                <a:solidFill>
                  <a:srgbClr val="0093A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Environment</a:t>
            </a:r>
            <a:r>
              <a:rPr lang="en-GB" dirty="0" err="1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dirty="0" err="1">
                <a:solidFill>
                  <a:srgbClr val="0085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IsDevelopment</a:t>
            </a: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  <a:b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GB" dirty="0" err="1">
                <a:solidFill>
                  <a:srgbClr val="0085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UseSwagger</a:t>
            </a: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dirty="0" err="1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app.</a:t>
            </a:r>
            <a:r>
              <a:rPr lang="en-GB" dirty="0" err="1">
                <a:solidFill>
                  <a:srgbClr val="00855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UseSwaggerUI</a:t>
            </a: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dirty="0">
                <a:solidFill>
                  <a:srgbClr val="38383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dirty="0">
              <a:solidFill>
                <a:srgbClr val="20202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666A-BBC7-51E1-15B0-3D56F5AA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DA6E1-2AAB-1742-A383-13D4450BED7D}" type="datetime1">
              <a:rPr lang="en-GB" smtClean="0"/>
              <a:t>03/11/2023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FA50C-FF4C-059B-A8F2-16E2E891C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SWAGGER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F966-795A-0996-A553-05BDA0CA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Builds on top of Open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Specification off an HTTP Web API. </a:t>
            </a:r>
          </a:p>
          <a:p>
            <a:pPr marL="774900" lvl="1" indent="-342900"/>
            <a:r>
              <a:rPr lang="en-DK" dirty="0"/>
              <a:t>All open endpoints</a:t>
            </a:r>
          </a:p>
          <a:p>
            <a:pPr lvl="1" indent="0">
              <a:buNone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Described in a Json fil</a:t>
            </a:r>
          </a:p>
          <a:p>
            <a:pPr marL="774900" lvl="1" indent="-342900"/>
            <a:r>
              <a:rPr lang="en-GB" dirty="0">
                <a:hlinkClick r:id="rId2"/>
              </a:rPr>
              <a:t>http://localhost:5207/swagger/v1/swagger.json</a:t>
            </a:r>
            <a:endParaRPr lang="en-GB" dirty="0"/>
          </a:p>
          <a:p>
            <a:pPr marL="774900" lvl="1" indent="-342900"/>
            <a:r>
              <a:rPr lang="en-GB" dirty="0"/>
              <a:t>Contains endpoints, input, output</a:t>
            </a:r>
            <a:r>
              <a:rPr lang="en-DK" dirty="0"/>
              <a:t>, and return codes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916B-39FB-2957-1F8E-EB47EC38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A2F1-D907-9742-8DE4-95C899EE8681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73964-521B-9B84-7861-9D970B8B98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364" y="404664"/>
            <a:ext cx="6096677" cy="33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Routing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HTTPClient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Minimal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Swagger / Open API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ACF-77CB-7B5C-9DBA-14E3A27C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F3F0-60F2-B48D-C805-DEBECB7D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CFD-4A1D-3D49-A5B1-4426B69829FF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26" name="Picture 2" descr="Coding for Kids – 10 Reasons Why Children Should Learn It | Shaw Academy">
            <a:extLst>
              <a:ext uri="{FF2B5EF4-FFF2-40B4-BE49-F238E27FC236}">
                <a16:creationId xmlns:a16="http://schemas.microsoft.com/office/drawing/2014/main" id="{944B0FF4-80B9-1AB7-942B-B9702E90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124744"/>
            <a:ext cx="8383861" cy="5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B66-BB0B-ADD4-2B15-4648481E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412776"/>
            <a:ext cx="5184576" cy="2520280"/>
          </a:xfrm>
          <a:solidFill>
            <a:srgbClr val="DDDDDD">
              <a:alpha val="69412"/>
            </a:srgbClr>
          </a:solidFill>
        </p:spPr>
        <p:txBody>
          <a:bodyPr/>
          <a:lstStyle/>
          <a:p>
            <a:r>
              <a:rPr lang="en-DK" sz="3600" dirty="0"/>
              <a:t>Continue on 8-</a:t>
            </a:r>
            <a:endParaRPr lang="en-DK" sz="3600" b="1" dirty="0"/>
          </a:p>
          <a:p>
            <a:pPr>
              <a:buNone/>
            </a:pPr>
            <a:endParaRPr lang="en-DK" sz="3600" dirty="0"/>
          </a:p>
          <a:p>
            <a:pPr>
              <a:buNone/>
            </a:pPr>
            <a:r>
              <a:rPr lang="en-DK" sz="3600" dirty="0"/>
              <a:t>Then continue on the </a:t>
            </a:r>
            <a:r>
              <a:rPr lang="en-DK" sz="3600" b="1" dirty="0"/>
              <a:t>Bonus</a:t>
            </a:r>
            <a:r>
              <a:rPr lang="en-DK" sz="3600" dirty="0"/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373216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3EE7-1181-3C7D-5872-5FB19018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DD30-2E3A-EFF6-3175-DED3B41E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When building APIs use attribute routing.</a:t>
            </a:r>
          </a:p>
          <a:p>
            <a:pPr lvl="1"/>
            <a:r>
              <a:rPr lang="en-DK" dirty="0"/>
              <a:t>Setup with app.MapControllers()</a:t>
            </a:r>
          </a:p>
          <a:p>
            <a:pPr lvl="1"/>
            <a:endParaRPr lang="en-DK" dirty="0"/>
          </a:p>
          <a:p>
            <a:pPr lvl="1"/>
            <a:r>
              <a:rPr lang="en-DK" dirty="0"/>
              <a:t>This maps controllers and routes with default settings</a:t>
            </a:r>
          </a:p>
          <a:p>
            <a:pPr lvl="2"/>
            <a:r>
              <a:rPr lang="en-DK" dirty="0"/>
              <a:t>E.g. for WeatherForecastController -&gt; 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{controller=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WeatherForecast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}/{action=Index}/{id?}</a:t>
            </a:r>
          </a:p>
          <a:p>
            <a:pPr lvl="1"/>
            <a:r>
              <a:rPr lang="en-GB" dirty="0">
                <a:solidFill>
                  <a:srgbClr val="161616"/>
                </a:solidFill>
                <a:latin typeface="SFMono-Regular"/>
              </a:rPr>
              <a:t>Customize routing with [Route]</a:t>
            </a:r>
          </a:p>
          <a:p>
            <a:pPr lvl="2"/>
            <a:r>
              <a:rPr lang="en-GB" dirty="0">
                <a:solidFill>
                  <a:srgbClr val="161616"/>
                </a:solidFill>
                <a:latin typeface="SFMono-Regular"/>
              </a:rPr>
              <a:t>On Controller e.g.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[Route(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/[controller]"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  <a:endParaRPr lang="en-GB" dirty="0">
              <a:solidFill>
                <a:srgbClr val="16161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rgbClr val="161616"/>
                </a:solidFill>
                <a:latin typeface="SFMono-Regular"/>
              </a:rPr>
              <a:t>Or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[Route(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api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/weather"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lvl="1"/>
            <a:r>
              <a:rPr lang="en-GB" dirty="0">
                <a:solidFill>
                  <a:srgbClr val="161616"/>
                </a:solidFill>
                <a:latin typeface="SFMono-Regular"/>
              </a:rPr>
              <a:t>On Endpoints</a:t>
            </a:r>
          </a:p>
          <a:p>
            <a:pPr lvl="2"/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HttpPost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lvl="2"/>
            <a:r>
              <a:rPr lang="en-GB" dirty="0">
                <a:solidFill>
                  <a:srgbClr val="161616"/>
                </a:solidFill>
                <a:latin typeface="SFMono-Regular"/>
              </a:rPr>
              <a:t>Or 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[Route(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"delete"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lvl="2"/>
            <a:r>
              <a:rPr lang="en-GB" dirty="0">
                <a:solidFill>
                  <a:srgbClr val="161616"/>
                </a:solidFill>
                <a:latin typeface="SFMono-Regular"/>
              </a:rPr>
              <a:t>These will be appended on the route</a:t>
            </a:r>
          </a:p>
          <a:p>
            <a:pPr lvl="2"/>
            <a:endParaRPr lang="en-GB" dirty="0">
              <a:solidFill>
                <a:srgbClr val="161616"/>
              </a:solidFill>
              <a:latin typeface="SFMono-Regular"/>
            </a:endParaRPr>
          </a:p>
          <a:p>
            <a:pPr lvl="2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8B26-435C-5D53-1379-24DC353D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3D08-AD82-8543-B3A6-1D503B81D48F}" type="datetime1">
              <a:rPr lang="en-GB" smtClean="0"/>
              <a:t>03/11/2023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055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0B26-E35C-DDCE-9B6C-55F61442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86FB-5DC5-8860-0242-B5158647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have already seen some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HttpGet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"{name}"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Name =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GetWeatherForecast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WeatherForecast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GetSingle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name) {</a:t>
            </a:r>
          </a:p>
          <a:p>
            <a:pPr lvl="1"/>
            <a:r>
              <a:rPr lang="en-DK" dirty="0"/>
              <a:t>The above one will add name to URL</a:t>
            </a:r>
          </a:p>
          <a:p>
            <a:pPr lvl="1"/>
            <a:r>
              <a:rPr lang="en-DK" dirty="0"/>
              <a:t>Could also be added as URL paramter (without {name})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HttpGet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withName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Name = 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GetWeatherForecast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WeatherForecast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GetSingle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name) {</a:t>
            </a:r>
          </a:p>
          <a:p>
            <a:pPr lvl="1"/>
            <a:r>
              <a:rPr lang="en-DK" dirty="0">
                <a:cs typeface="Consolas" panose="020B0609020204030204" pitchFamily="49" charset="0"/>
              </a:rPr>
              <a:t>This is called with ?name=yourGivenName</a:t>
            </a:r>
          </a:p>
          <a:p>
            <a:pPr lvl="1"/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6DE0-9D35-9A61-2BAE-247D48BE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0FF60-A314-1649-A14F-64BE5F039D09}" type="datetime1">
              <a:rPr lang="en-GB" smtClean="0"/>
              <a:t>06/11/2023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51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7ACF-77CB-7B5C-9DBA-14E3A27C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2F3F0-60F2-B48D-C805-DEBECB7D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ECFD-4A1D-3D49-A5B1-4426B69829FF}" type="datetime1">
              <a:rPr lang="en-GB" smtClean="0"/>
              <a:t>06/11/2023</a:t>
            </a:fld>
            <a:r>
              <a:rPr lang="en-GB"/>
              <a:t>26/10/2023</a:t>
            </a:r>
            <a:endParaRPr lang="en-GB" dirty="0"/>
          </a:p>
        </p:txBody>
      </p:sp>
      <p:pic>
        <p:nvPicPr>
          <p:cNvPr id="1026" name="Picture 2" descr="Coding for Kids – 10 Reasons Why Children Should Learn It | Shaw Academy">
            <a:extLst>
              <a:ext uri="{FF2B5EF4-FFF2-40B4-BE49-F238E27FC236}">
                <a16:creationId xmlns:a16="http://schemas.microsoft.com/office/drawing/2014/main" id="{944B0FF4-80B9-1AB7-942B-B9702E901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140" y="1124744"/>
            <a:ext cx="8383861" cy="55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FB66-BB0B-ADD4-2B15-4648481E2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820" y="1412776"/>
            <a:ext cx="5184576" cy="2520280"/>
          </a:xfrm>
          <a:solidFill>
            <a:srgbClr val="DDDDDD">
              <a:alpha val="69412"/>
            </a:srgbClr>
          </a:solidFill>
        </p:spPr>
        <p:txBody>
          <a:bodyPr/>
          <a:lstStyle/>
          <a:p>
            <a:r>
              <a:rPr lang="en-DK" sz="3600" dirty="0"/>
              <a:t>Start working on </a:t>
            </a:r>
            <a:r>
              <a:rPr lang="en-DK" sz="3600" b="1" dirty="0"/>
              <a:t>1-3</a:t>
            </a:r>
          </a:p>
          <a:p>
            <a:pPr>
              <a:buNone/>
            </a:pPr>
            <a:endParaRPr lang="en-DK" sz="3600" dirty="0"/>
          </a:p>
          <a:p>
            <a:pPr>
              <a:buNone/>
            </a:pPr>
            <a:r>
              <a:rPr lang="en-DK" sz="3600" dirty="0"/>
              <a:t>Then continue on the </a:t>
            </a:r>
            <a:r>
              <a:rPr lang="en-DK" sz="3600" b="1" dirty="0"/>
              <a:t>Bonus</a:t>
            </a:r>
            <a:r>
              <a:rPr lang="en-DK" sz="3600" dirty="0"/>
              <a:t> exercise</a:t>
            </a:r>
          </a:p>
        </p:txBody>
      </p:sp>
    </p:spTree>
    <p:extLst>
      <p:ext uri="{BB962C8B-B14F-4D97-AF65-F5344CB8AC3E}">
        <p14:creationId xmlns:p14="http://schemas.microsoft.com/office/powerpoint/2010/main" val="22369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5FBD-5D36-2A47-50C8-9B3292D0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HTTPClient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C7E34-B60B-31AC-2661-E5DBE9F9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This class is used to access an HTTP endpoint from an application.</a:t>
            </a:r>
          </a:p>
          <a:p>
            <a:endParaRPr lang="en-DK" dirty="0"/>
          </a:p>
          <a:p>
            <a:pPr lvl="1"/>
            <a:r>
              <a:rPr lang="en-DK" dirty="0"/>
              <a:t>Can be create with or without BaseAdddress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576000" lvl="2" indent="0">
              <a:buNone/>
            </a:pPr>
            <a:r>
              <a:rPr lang="en-GB" dirty="0">
                <a:solidFill>
                  <a:srgbClr val="000000"/>
                </a:solidFill>
                <a:cs typeface="Consolas" panose="020B0609020204030204" pitchFamily="49" charset="0"/>
              </a:rPr>
              <a:t>Or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972000" lvl="3" indent="0">
              <a:buNone/>
            </a:pP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BaseAddress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Uri(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jsonplaceholder.typicode.com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76000" lvl="2" indent="0">
              <a:buNone/>
            </a:pP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576000" lvl="2" indent="0">
              <a:buNone/>
            </a:pP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6D99-5A72-ADF9-9822-887367B9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7FE43-0BAD-6641-A032-0FCC41402761}" type="datetime1">
              <a:rPr lang="en-GB" smtClean="0"/>
              <a:t>03/11/2023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520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980B-2548-5435-5A8A-BB3A713E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What is HTTPClient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09A9-B306-48E6-32A9-EC2C71D7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General purpose class for accessing HTTP endpoints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Handles Json automatically, but also methods for</a:t>
            </a:r>
          </a:p>
          <a:p>
            <a:pPr marL="774900" lvl="1" indent="-342900"/>
            <a:r>
              <a:rPr lang="en-GB" dirty="0"/>
              <a:t>B</a:t>
            </a:r>
            <a:r>
              <a:rPr lang="en-DK" dirty="0"/>
              <a:t>yte[], Stream, String</a:t>
            </a:r>
          </a:p>
          <a:p>
            <a:pPr marL="774900" lvl="1" indent="-342900"/>
            <a:r>
              <a:rPr lang="en-GB" dirty="0"/>
              <a:t>N</a:t>
            </a:r>
            <a:r>
              <a:rPr lang="en-DK" dirty="0"/>
              <a:t>ote: Json methods are all extensions methods</a:t>
            </a:r>
          </a:p>
          <a:p>
            <a:pPr marL="774900" lvl="1" indent="-342900"/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Methods for all HTTP verbs (GET, POST, PUT, PATCH, DELETE)</a:t>
            </a:r>
          </a:p>
          <a:p>
            <a:pPr marL="774900" lvl="1" indent="-342900"/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CC4F3-2A64-CB57-45BD-63769ADA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F4E2D-7701-1D41-BCCB-695B8C2714CA}" type="datetime1">
              <a:rPr lang="en-GB" smtClean="0"/>
              <a:t>06/11/2023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22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C3A5-9294-A250-7588-778507AA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HTTP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34A1-C262-8E94-2D8F-CCD7B461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GET</a:t>
            </a:r>
          </a:p>
          <a:p>
            <a:pPr marL="774900" lvl="1" indent="-342900"/>
            <a:r>
              <a:rPr lang="en-GB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httpClient.GetStringAsync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"https://</a:t>
            </a:r>
            <a:r>
              <a:rPr lang="en-GB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jsonplaceholder.typicode.com</a:t>
            </a:r>
            <a:r>
              <a:rPr lang="en-GB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/posts"</a:t>
            </a:r>
            <a:r>
              <a:rPr lang="en-GB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774900" lvl="1" indent="-342900"/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httpClient2.GetStringAsync(</a:t>
            </a:r>
            <a:r>
              <a:rPr lang="en-GB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"posts"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POST</a:t>
            </a:r>
          </a:p>
          <a:p>
            <a:pPr marL="774900" lvl="1" indent="-342900"/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stringContent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jsonContent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JsonSerializer.Serialize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77, id = 1, title = 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"write code sample"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completed = </a:t>
            </a:r>
            <a:r>
              <a:rPr lang="en-GB" b="0" i="0" dirty="0">
                <a:solidFill>
                  <a:srgbClr val="0770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 Encoding.UTF8, 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"application/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httpClient2.PostAsync(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jsonContent</a:t>
            </a:r>
            <a:r>
              <a:rPr lang="en-GB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cs typeface="Consolas" panose="020B0609020204030204" pitchFamily="49" charset="0"/>
              </a:rPr>
              <a:t>PUT</a:t>
            </a:r>
          </a:p>
          <a:p>
            <a:pPr marL="774900" lvl="1" indent="-342900"/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httpClient2.PutAsync(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/1"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jsonContent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DK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3900-A643-8722-1F52-4C4221CB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EFD3-5E0C-A945-9343-014FD6D9402F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6732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4345-C379-5ABE-40EA-C5100B64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Working WITH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C752-CD46-3B85-5040-E9B99575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All these methods are from the extension method namespace</a:t>
            </a:r>
          </a:p>
          <a:p>
            <a:pPr marL="774900" lvl="1" indent="-342900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  <a:r>
              <a:rPr lang="en-DK" dirty="0">
                <a:latin typeface="Consolas" panose="020B0609020204030204" pitchFamily="49" charset="0"/>
                <a:cs typeface="Consolas" panose="020B0609020204030204" pitchFamily="49" charset="0"/>
              </a:rPr>
              <a:t>sing System.Net.Http.Json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Reading</a:t>
            </a:r>
          </a:p>
          <a:p>
            <a:pPr marL="774900" lvl="1" indent="-342900"/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httpClient2.GetFromJsonAsync&lt;List&lt;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&gt;&gt;(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Writing</a:t>
            </a:r>
          </a:p>
          <a:p>
            <a:pPr marL="774900" lvl="1" indent="-342900"/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httpClient2.PostAsJsonAsync(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todos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-GB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9, Id: 99, Title: </a:t>
            </a:r>
            <a:r>
              <a:rPr lang="en-GB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"Show extensions"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Completed: </a:t>
            </a:r>
            <a:r>
              <a:rPr lang="en-GB" b="0" i="0" dirty="0">
                <a:solidFill>
                  <a:srgbClr val="07704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dirty="0">
                <a:solidFill>
                  <a:srgbClr val="16161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GB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DK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1D104-ED29-5F3D-7731-5BE419B6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8DEED-E336-3B45-877A-4421910A0A16}" type="datetime1">
              <a:rPr lang="en-GB" smtClean="0"/>
              <a:t>08/11/2023</a:t>
            </a:fld>
            <a:r>
              <a:rPr lang="en-GB"/>
              <a:t>26/10/2023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9686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Microsoft Macintosh PowerPoint</Application>
  <PresentationFormat>Custom</PresentationFormat>
  <Paragraphs>154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Consolas</vt:lpstr>
      <vt:lpstr>AU Passata</vt:lpstr>
      <vt:lpstr>Calibri</vt:lpstr>
      <vt:lpstr>Georgia</vt:lpstr>
      <vt:lpstr>Wingdings 3</vt:lpstr>
      <vt:lpstr>AU Passata Light</vt:lpstr>
      <vt:lpstr>SFMono-Regular</vt:lpstr>
      <vt:lpstr>Arial</vt:lpstr>
      <vt:lpstr>AU Peto</vt:lpstr>
      <vt:lpstr>Menlo</vt:lpstr>
      <vt:lpstr>AU 16:9</vt:lpstr>
      <vt:lpstr>ASP.NET Continued</vt:lpstr>
      <vt:lpstr>Agenda</vt:lpstr>
      <vt:lpstr>Routing</vt:lpstr>
      <vt:lpstr>Parameters</vt:lpstr>
      <vt:lpstr>Exercises</vt:lpstr>
      <vt:lpstr>HTTPClient</vt:lpstr>
      <vt:lpstr>What is HTTPClient</vt:lpstr>
      <vt:lpstr>HTTP VerbS</vt:lpstr>
      <vt:lpstr>Working WITH JSON</vt:lpstr>
      <vt:lpstr>Demo time</vt:lpstr>
      <vt:lpstr>Exercises</vt:lpstr>
      <vt:lpstr>Minimal API</vt:lpstr>
      <vt:lpstr>Creating the project </vt:lpstr>
      <vt:lpstr>Hello World</vt:lpstr>
      <vt:lpstr>Adding an database here</vt:lpstr>
      <vt:lpstr>Context file </vt:lpstr>
      <vt:lpstr>HTTP Verbs in minimal</vt:lpstr>
      <vt:lpstr>SWAGGEr / Open API</vt:lpstr>
      <vt:lpstr>SWAGGER UI</vt:lpstr>
      <vt:lpstr>Exercises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2023-11-10T07:42:37Z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637451870802122087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2943</vt:lpwstr>
  </property>
  <property fmtid="{D5CDD505-2E9C-101B-9397-08002B2CF9AE}" pid="62" name="colorthemechange">
    <vt:lpwstr>True</vt:lpwstr>
  </property>
</Properties>
</file>