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256" r:id="rId2"/>
    <p:sldId id="267" r:id="rId3"/>
    <p:sldId id="279" r:id="rId4"/>
    <p:sldId id="283" r:id="rId5"/>
    <p:sldId id="290" r:id="rId6"/>
    <p:sldId id="286" r:id="rId7"/>
    <p:sldId id="291" r:id="rId8"/>
    <p:sldId id="280" r:id="rId9"/>
    <p:sldId id="292" r:id="rId10"/>
    <p:sldId id="294" r:id="rId11"/>
    <p:sldId id="284" r:id="rId12"/>
    <p:sldId id="285" r:id="rId13"/>
    <p:sldId id="296" r:id="rId14"/>
    <p:sldId id="299" r:id="rId15"/>
    <p:sldId id="278" r:id="rId16"/>
    <p:sldId id="297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3502" autoAdjust="0"/>
  </p:normalViewPr>
  <p:slideViewPr>
    <p:cSldViewPr>
      <p:cViewPr varScale="1">
        <p:scale>
          <a:sx n="193" d="100"/>
          <a:sy n="193" d="100"/>
        </p:scale>
        <p:origin x="10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B5AB-DB28-47F5-BF60-8316AADB0DDC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B0DD-3AF3-4952-A960-2B1F0370D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Hitchhiker's Guide to the Galaxy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6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9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400" b="1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j-cs"/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05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50B41596-4D32-4A43-8621-6755226D22AB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4EFE-33BE-504A-8227-91F4E70E1691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1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0250-D690-9049-9451-A146A887B014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28774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B918-D412-8249-9356-9F26D0001099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二级</a:t>
            </a:r>
          </a:p>
          <a:p>
            <a:pPr lvl="2" eaLnBrk="1" latinLnBrk="0" hangingPunct="1"/>
            <a:r>
              <a:rPr lang="zh-CN" altLang="en-US" dirty="0"/>
              <a:t>三级</a:t>
            </a:r>
          </a:p>
          <a:p>
            <a:pPr lvl="3" eaLnBrk="1" latinLnBrk="0" hangingPunct="1"/>
            <a:r>
              <a:rPr lang="zh-CN" altLang="en-US" dirty="0"/>
              <a:t>四级</a:t>
            </a:r>
          </a:p>
          <a:p>
            <a:pPr lvl="4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369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24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5750D82-EDE6-FD44-B420-AF9B0337A3CA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矩形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1129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E2DC-28B3-E54E-8D47-73EC7BC0AD0C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81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2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768D-B78A-514C-9247-F5D716D6AC57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8812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7964-AB34-C346-824A-BA838450A799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529-E317-2540-A7D9-692982AC0F7C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8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914402"/>
            <a:ext cx="2514600" cy="3632597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1D1A-A673-4D47-A83B-E737AE526FF4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344E-2CE2-2D48-ADC4-3D9E735780FA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45124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DECADDD4-CBD0-6048-BF9E-70E3504E931F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400" b="1" kern="1200">
          <a:solidFill>
            <a:schemeClr val="tx2"/>
          </a:solidFill>
          <a:latin typeface="DengXian" panose="02010600030101010101" pitchFamily="2" charset="-122"/>
          <a:ea typeface="DengXian" panose="02010600030101010101" pitchFamily="2" charset="-122"/>
          <a:cs typeface="+mj-cs"/>
        </a:defRPr>
      </a:lvl1pPr>
    </p:titleStyle>
    <p:bodyStyle>
      <a:lvl1pPr marL="205735" indent="-205735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195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1pPr>
      <a:lvl2pPr marL="411470" indent="-205735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1725" kern="1200">
          <a:solidFill>
            <a:schemeClr val="tx2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2pPr>
      <a:lvl3pPr marL="617204" indent="-171446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5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3pPr>
      <a:lvl4pPr marL="822940" indent="-171446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4pPr>
      <a:lvl5pPr marL="1028675" indent="-171446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2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5pPr>
      <a:lvl6pPr marL="1234409" indent="-137156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566" indent="-137156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37156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879" indent="-137156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dratl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dratlee/translations/blob/master/git-workflows-and-tutorials/README.md" TargetMode="External"/><Relationship Id="rId2" Type="http://schemas.openxmlformats.org/officeDocument/2006/relationships/hyperlink" Target="https://zhuanlan.zhihu.com/p/1036329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ver.org/lang/zh-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eye.com/topic/848392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lang/zh-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开源漫游者指南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开源的工作内容与要点</a:t>
            </a:r>
            <a:endParaRPr lang="en-US" altLang="zh-CN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690BE0F-B216-4F49-95D1-A2AD91604803}"/>
              </a:ext>
            </a:extLst>
          </p:cNvPr>
          <p:cNvSpPr txBox="1">
            <a:spLocks/>
          </p:cNvSpPr>
          <p:nvPr/>
        </p:nvSpPr>
        <p:spPr>
          <a:xfrm>
            <a:off x="2933700" y="4443958"/>
            <a:ext cx="5143500" cy="6203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哲良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@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oldratlee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2020-02</a:t>
            </a:r>
          </a:p>
        </p:txBody>
      </p:sp>
    </p:spTree>
    <p:extLst>
      <p:ext uri="{BB962C8B-B14F-4D97-AF65-F5344CB8AC3E}">
        <p14:creationId xmlns:p14="http://schemas.microsoft.com/office/powerpoint/2010/main" val="140009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ACD46-311B-0242-B069-A5103955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关于文档内容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08700-FF52-8F40-8F49-C616A8B77D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1800" dirty="0"/>
              <a:t>产品介绍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功能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差异化优势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场景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发布版本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代码质量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开源协议</a:t>
            </a:r>
            <a:r>
              <a:rPr kumimoji="1" lang="en-US" altLang="zh-CN" sz="1600" dirty="0"/>
              <a:t>……</a:t>
            </a:r>
          </a:p>
          <a:p>
            <a:pPr lvl="2"/>
            <a:r>
              <a:rPr kumimoji="1" lang="zh-CN" altLang="en-US" sz="1400" dirty="0"/>
              <a:t>流行做法：文档主页顶部</a:t>
            </a:r>
            <a:br>
              <a:rPr kumimoji="1" lang="en-US" altLang="zh-CN" sz="1400" dirty="0"/>
            </a:br>
            <a:r>
              <a:rPr kumimoji="1" lang="zh-CN" altLang="en-US" sz="1400" dirty="0"/>
              <a:t>用小徽章图标，快速透出</a:t>
            </a:r>
            <a:endParaRPr kumimoji="1" lang="en-US" altLang="zh-CN" sz="1400" dirty="0"/>
          </a:p>
          <a:p>
            <a:pPr lvl="1"/>
            <a:r>
              <a:rPr kumimoji="1" lang="zh-CN" altLang="en-US" sz="1600" dirty="0"/>
              <a:t>组件架构图 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 生态中的位置</a:t>
            </a:r>
            <a:endParaRPr kumimoji="1" lang="en-US" altLang="zh-CN" sz="1600" dirty="0"/>
          </a:p>
          <a:p>
            <a:r>
              <a:rPr kumimoji="1" lang="en-US" altLang="zh-CN" sz="1800" dirty="0"/>
              <a:t>Quick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Start</a:t>
            </a:r>
          </a:p>
          <a:p>
            <a:pPr lvl="1"/>
            <a:r>
              <a:rPr kumimoji="1" lang="zh-CN" altLang="en-US" sz="1600" dirty="0"/>
              <a:t>依赖引入</a:t>
            </a:r>
            <a:endParaRPr kumimoji="1" lang="en-US" altLang="zh-CN" sz="1600" dirty="0"/>
          </a:p>
          <a:p>
            <a:r>
              <a:rPr kumimoji="1" lang="en-US" altLang="zh-CN" sz="1800" dirty="0"/>
              <a:t>User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Guide</a:t>
            </a:r>
          </a:p>
          <a:p>
            <a:r>
              <a:rPr kumimoji="1" lang="en-US" altLang="zh-CN" sz="1800" dirty="0"/>
              <a:t>Who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Used/</a:t>
            </a:r>
            <a:r>
              <a:rPr kumimoji="1" lang="zh-CN" altLang="en-US" sz="1800" dirty="0"/>
              <a:t>各厂用户列表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1DAD5C-ECCA-4C41-97DE-1085AB6EF32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4059936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800" dirty="0"/>
              <a:t>API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Docs</a:t>
            </a:r>
          </a:p>
          <a:p>
            <a:pPr lvl="1"/>
            <a:r>
              <a:rPr kumimoji="1" lang="zh-CN" altLang="en-US" sz="1600" dirty="0"/>
              <a:t>用户 可以配合上代码 深挖</a:t>
            </a:r>
            <a:endParaRPr kumimoji="1" lang="en-US" altLang="zh-CN" sz="1600" dirty="0"/>
          </a:p>
          <a:p>
            <a:r>
              <a:rPr kumimoji="1" lang="en-US" altLang="zh-CN" sz="1800" dirty="0"/>
              <a:t>Dev Guide</a:t>
            </a:r>
          </a:p>
          <a:p>
            <a:pPr lvl="1"/>
            <a:r>
              <a:rPr kumimoji="1" lang="zh-CN" altLang="en-US" sz="1600" dirty="0"/>
              <a:t>引入贡献者</a:t>
            </a:r>
            <a:endParaRPr kumimoji="1" lang="en-US" altLang="zh-CN" sz="1600" dirty="0"/>
          </a:p>
          <a:p>
            <a:r>
              <a:rPr kumimoji="1" lang="en-US" altLang="zh-CN" sz="1800" dirty="0"/>
              <a:t>Release Note</a:t>
            </a:r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lang="zh-CN" altLang="en-US" sz="1800" dirty="0"/>
              <a:t>英文文档 </a:t>
            </a:r>
            <a:r>
              <a:rPr lang="en-US" altLang="zh-CN" sz="1800" dirty="0"/>
              <a:t>/</a:t>
            </a:r>
            <a:r>
              <a:rPr lang="zh-CN" altLang="en-US" sz="1800" dirty="0"/>
              <a:t> 国际化</a:t>
            </a:r>
            <a:endParaRPr kumimoji="1" lang="en-US" altLang="zh-CN" sz="1800" dirty="0"/>
          </a:p>
          <a:p>
            <a:r>
              <a:rPr kumimoji="1" lang="zh-CN" altLang="en-US" sz="1800" dirty="0"/>
              <a:t>文档 优先用简单方式维护：</a:t>
            </a:r>
            <a:endParaRPr kumimoji="1" lang="en-US" altLang="zh-CN" sz="1800" dirty="0"/>
          </a:p>
          <a:p>
            <a:pPr lvl="1"/>
            <a:r>
              <a:rPr kumimoji="1" lang="zh-CN" altLang="en-US" sz="1575" dirty="0"/>
              <a:t>直接放在代码一起</a:t>
            </a:r>
            <a:endParaRPr kumimoji="1" lang="en-US" altLang="zh-CN" sz="1575" dirty="0"/>
          </a:p>
          <a:p>
            <a:pPr lvl="1"/>
            <a:r>
              <a:rPr kumimoji="1" lang="zh-CN" altLang="en-US" sz="1575" dirty="0"/>
              <a:t>并用</a:t>
            </a:r>
            <a:r>
              <a:rPr kumimoji="1" lang="en-US" altLang="zh-CN" sz="1575" dirty="0"/>
              <a:t>Markdown</a:t>
            </a:r>
            <a:r>
              <a:rPr kumimoji="1" lang="zh-CN" altLang="en-US" sz="1575" dirty="0"/>
              <a:t>文件</a:t>
            </a:r>
            <a:endParaRPr kumimoji="1" lang="en-US" altLang="zh-CN" sz="1575" dirty="0"/>
          </a:p>
          <a:p>
            <a:pPr marL="0" indent="0">
              <a:buNone/>
            </a:pPr>
            <a:r>
              <a:rPr kumimoji="1" lang="zh-CN" altLang="en-US" sz="1600" dirty="0"/>
              <a:t>  低维护成本，并与代码保持同步更新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  如 项目启动时 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 文档不多时</a:t>
            </a: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BA95D-3E7A-FE40-9C5C-8855B069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443958"/>
            <a:ext cx="4176463" cy="6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8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468B6-74CF-E54F-A61D-403E03C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关键总结（面向</a:t>
            </a:r>
            <a:r>
              <a:rPr lang="zh-CN" altLang="en-US" dirty="0"/>
              <a:t>一般产品用户）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4F77D-3AA3-CB40-8E95-9361369A7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产品有明确的独特性、差异化（性能</a:t>
            </a:r>
            <a:r>
              <a:rPr kumimoji="1" lang="en-US" altLang="zh-CN" dirty="0"/>
              <a:t>/</a:t>
            </a:r>
            <a:r>
              <a:rPr kumimoji="1" lang="zh-CN" altLang="en-US" dirty="0"/>
              <a:t>功能）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拉新</a:t>
            </a:r>
            <a:r>
              <a:rPr kumimoji="1" lang="en-US" altLang="zh-CN" dirty="0"/>
              <a:t>/</a:t>
            </a:r>
            <a:r>
              <a:rPr kumimoji="1" lang="zh-CN" altLang="en-US" dirty="0"/>
              <a:t>启动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产品界面的部分 重要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留存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使用文档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反复跟进着走，是不是可以方便理解、使用、运行起来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关注用户提到的问题，持续优化落地到文档中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API</a:t>
            </a:r>
          </a:p>
          <a:p>
            <a:pPr lvl="2"/>
            <a:r>
              <a:rPr kumimoji="1" lang="zh-CN" altLang="en-US" dirty="0"/>
              <a:t>使用简单是关键，要重点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；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即 产品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API</a:t>
            </a:r>
            <a:r>
              <a:rPr kumimoji="1" lang="zh-CN" altLang="en-US" dirty="0"/>
              <a:t>对应了系统的模块划分，是后续产品可以持续演进的基础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持续发版</a:t>
            </a:r>
            <a:r>
              <a:rPr kumimoji="1" lang="en-US" altLang="zh-CN" dirty="0"/>
              <a:t>/</a:t>
            </a:r>
            <a:r>
              <a:rPr kumimoji="1" lang="zh-CN" altLang="en-US" dirty="0"/>
              <a:t>用户</a:t>
            </a:r>
            <a:r>
              <a:rPr kumimoji="1" lang="en-US" altLang="zh-CN" dirty="0"/>
              <a:t>(</a:t>
            </a:r>
            <a:r>
              <a:rPr kumimoji="1" lang="zh-CN" altLang="en-US" dirty="0"/>
              <a:t>大</a:t>
            </a:r>
            <a:r>
              <a:rPr kumimoji="1" lang="en-US" altLang="zh-CN" dirty="0"/>
              <a:t>)Case</a:t>
            </a:r>
            <a:r>
              <a:rPr kumimoji="1" lang="zh-CN" altLang="en-US" dirty="0"/>
              <a:t>收集透出（活跃、质量）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流失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口碑传播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快速可靠的迭代反馈；自动测试通过就发版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26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514-FFEC-A348-86F0-ED6B6A4D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关于维护 项目贡献者（</a:t>
            </a:r>
            <a:r>
              <a:rPr lang="en-US" altLang="zh-CN" dirty="0"/>
              <a:t>vs</a:t>
            </a:r>
            <a:r>
              <a:rPr lang="zh-CN" altLang="en-US" dirty="0"/>
              <a:t> 一般产品用户）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03ABD-6058-8941-8D0C-BFE49385DA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积极引导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引入</a:t>
            </a:r>
            <a:r>
              <a:rPr lang="zh-CN" altLang="en-US" dirty="0"/>
              <a:t>贡献者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引导 提问题的用户 来贡献代码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标上</a:t>
            </a:r>
            <a:r>
              <a:rPr kumimoji="1" lang="en-US" altLang="zh-CN" dirty="0"/>
              <a:t>Tag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help-wanted</a:t>
            </a:r>
            <a:r>
              <a:rPr kumimoji="1" lang="zh-CN" altLang="en-US" dirty="0"/>
              <a:t>，提示 可以来贡献</a:t>
            </a:r>
            <a:endParaRPr kumimoji="1" lang="en-US" altLang="zh-CN" dirty="0"/>
          </a:p>
          <a:p>
            <a:r>
              <a:rPr kumimoji="1" lang="zh-CN" altLang="en-US" dirty="0"/>
              <a:t>注重 尊重贡献者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提交的</a:t>
            </a:r>
            <a:r>
              <a:rPr kumimoji="1" lang="en-US" altLang="zh-CN" dirty="0"/>
              <a:t>PR</a:t>
            </a:r>
            <a:r>
              <a:rPr kumimoji="1" lang="zh-CN" altLang="en-US" dirty="0"/>
              <a:t>，只要可能要合并他的提交，让他的名字出现在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不要自己改了，在</a:t>
            </a:r>
            <a:r>
              <a:rPr kumimoji="1" lang="en-US" altLang="zh-CN" dirty="0"/>
              <a:t>PR</a:t>
            </a:r>
            <a:r>
              <a:rPr kumimoji="1" lang="zh-CN" altLang="en-US" dirty="0"/>
              <a:t>里说已合并后</a:t>
            </a:r>
            <a:r>
              <a:rPr kumimoji="1" lang="en-US" altLang="zh-CN" dirty="0"/>
              <a:t>Close</a:t>
            </a:r>
          </a:p>
          <a:p>
            <a:pPr lvl="2"/>
            <a:r>
              <a:rPr kumimoji="1" lang="zh-CN" altLang="en-US" dirty="0"/>
              <a:t>文档中， 写一节贡献者列表，写上名字（可以表达上尊重和感谢）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一般用户成为</a:t>
            </a:r>
            <a:r>
              <a:rPr lang="zh-CN" altLang="en-US" dirty="0"/>
              <a:t>贡献者都是小提交贡献（伸手</a:t>
            </a:r>
            <a:r>
              <a:rPr kumimoji="1" lang="zh-CN" altLang="en-US" dirty="0"/>
              <a:t>党</a:t>
            </a:r>
            <a:r>
              <a:rPr lang="zh-CN" altLang="en-US" dirty="0"/>
              <a:t>是主流）</a:t>
            </a:r>
            <a:endParaRPr lang="en-US" altLang="zh-CN" dirty="0"/>
          </a:p>
          <a:p>
            <a:r>
              <a:rPr kumimoji="1" lang="zh-CN" altLang="en-US" dirty="0"/>
              <a:t>核心贡献者 往往会是大厂公司的人，注重形成公司间团队的合作联盟</a:t>
            </a:r>
          </a:p>
        </p:txBody>
      </p:sp>
    </p:spTree>
    <p:extLst>
      <p:ext uri="{BB962C8B-B14F-4D97-AF65-F5344CB8AC3E}">
        <p14:creationId xmlns:p14="http://schemas.microsoft.com/office/powerpoint/2010/main" val="154468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2F086-7406-BC48-B7EF-61288AB8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开源的一些量化</a:t>
            </a:r>
            <a:r>
              <a:rPr kumimoji="1" lang="en-US" altLang="zh-CN" dirty="0"/>
              <a:t>KPI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D1262-F375-DE4A-8570-A9F1819504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/>
              <a:t>用户</a:t>
            </a:r>
            <a:r>
              <a:rPr kumimoji="1" lang="en-US" altLang="zh-CN" dirty="0"/>
              <a:t>(</a:t>
            </a:r>
            <a:r>
              <a:rPr kumimoji="1" lang="zh-CN" altLang="en-US" dirty="0"/>
              <a:t>公司</a:t>
            </a:r>
            <a:r>
              <a:rPr kumimoji="1" lang="en-US" altLang="zh-CN" dirty="0"/>
              <a:t>)</a:t>
            </a:r>
            <a:r>
              <a:rPr kumimoji="1" lang="zh-CN" altLang="en-US" dirty="0"/>
              <a:t>数</a:t>
            </a:r>
            <a:endParaRPr kumimoji="1" lang="en-US" altLang="zh-CN" dirty="0"/>
          </a:p>
          <a:p>
            <a:r>
              <a:rPr kumimoji="1" lang="en-US" altLang="zh-CN" dirty="0"/>
              <a:t>star</a:t>
            </a:r>
            <a:r>
              <a:rPr kumimoji="1" lang="zh-CN" altLang="en-US" dirty="0"/>
              <a:t>数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数</a:t>
            </a:r>
            <a:endParaRPr kumimoji="1" lang="en-US" altLang="zh-CN" dirty="0"/>
          </a:p>
          <a:p>
            <a:r>
              <a:rPr kumimoji="1" lang="zh-CN" altLang="en-US" dirty="0"/>
              <a:t>仓库的浏览数（</a:t>
            </a:r>
            <a:r>
              <a:rPr kumimoji="1" lang="en-US" altLang="zh-CN" dirty="0"/>
              <a:t>Traffic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贡献者数</a:t>
            </a:r>
            <a:r>
              <a:rPr kumimoji="1" lang="en-US" altLang="zh-CN" dirty="0"/>
              <a:t> / </a:t>
            </a:r>
            <a:r>
              <a:rPr kumimoji="1" lang="zh-CN" altLang="en-US" dirty="0"/>
              <a:t>外部贡献提交数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BA6A1-FA14-5D42-842E-14D86C15812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kumimoji="1" lang="zh-CN" altLang="en-US" dirty="0"/>
              <a:t>进入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成为</a:t>
            </a:r>
            <a:br>
              <a:rPr kumimoji="1" lang="en-US" altLang="zh-CN" dirty="0"/>
            </a:br>
            <a:r>
              <a:rPr kumimoji="1" lang="zh-CN" altLang="en-US" dirty="0"/>
              <a:t>有影响力的基金会（的组件）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13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93F89-03E3-424F-809C-92371C5F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关于开源 还有很多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4CA23-7513-BB41-A578-C5CF8AF419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/>
              <a:t>名字 </a:t>
            </a:r>
            <a:r>
              <a:rPr kumimoji="1" lang="en-US" altLang="zh-CN" dirty="0"/>
              <a:t>/</a:t>
            </a:r>
            <a:r>
              <a:rPr kumimoji="1" lang="zh-CN" altLang="en-US" dirty="0"/>
              <a:t> 品牌</a:t>
            </a:r>
            <a:r>
              <a:rPr kumimoji="1" lang="en-US" altLang="zh-CN" dirty="0"/>
              <a:t>Brand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商标</a:t>
            </a:r>
            <a:endParaRPr kumimoji="1" lang="en-US" altLang="zh-CN" dirty="0"/>
          </a:p>
          <a:p>
            <a:r>
              <a:rPr kumimoji="1" lang="zh-CN" altLang="en-US" dirty="0"/>
              <a:t>专利</a:t>
            </a:r>
            <a:endParaRPr kumimoji="1" lang="en-US" altLang="zh-CN" dirty="0"/>
          </a:p>
          <a:p>
            <a:r>
              <a:rPr kumimoji="1" lang="en-US" altLang="zh-CN" dirty="0"/>
              <a:t>PR</a:t>
            </a:r>
            <a:r>
              <a:rPr kumimoji="1" lang="zh-CN" altLang="en-US" dirty="0"/>
              <a:t> 支持</a:t>
            </a:r>
            <a:endParaRPr kumimoji="1" lang="en-US" altLang="zh-CN" dirty="0"/>
          </a:p>
          <a:p>
            <a:r>
              <a:rPr lang="zh-CN" altLang="en-US" dirty="0"/>
              <a:t>平衡商业与开源</a:t>
            </a:r>
            <a:endParaRPr kumimoji="1" lang="en-US" altLang="zh-CN" dirty="0"/>
          </a:p>
          <a:p>
            <a:r>
              <a:rPr kumimoji="1" lang="zh-CN" altLang="en-US" dirty="0"/>
              <a:t>公司的开源流程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08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2" name="Picture 4" descr="http://skysoftwaresystem.com/SoftwareServices/q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6500" y="1159669"/>
            <a:ext cx="4191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1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745C-3398-464D-8FDB-56525A59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1B89B-F83C-3B4D-8619-1B905E5647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114800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公司如何平衡商业利益与开源梦想？</a:t>
            </a:r>
            <a:endParaRPr lang="en-US" altLang="zh-CN" sz="1400" dirty="0"/>
          </a:p>
          <a:p>
            <a:r>
              <a:rPr lang="zh-CN" altLang="en-US" sz="1400" dirty="0"/>
              <a:t>开源品牌？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开源维护者的心理建设</a:t>
            </a:r>
            <a:br>
              <a:rPr lang="en-US" altLang="zh-CN" sz="1400" dirty="0">
                <a:hlinkClick r:id="rId2"/>
              </a:rPr>
            </a:br>
            <a:r>
              <a:rPr lang="en-US" altLang="zh-CN" sz="1400" dirty="0">
                <a:hlinkClick r:id="rId2"/>
              </a:rPr>
              <a:t>https://zhuanlan.zhihu.com/p/103632957</a:t>
            </a:r>
            <a:endParaRPr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基于</a:t>
            </a:r>
            <a:r>
              <a:rPr kumimoji="1" lang="en-US" altLang="zh-CN" sz="1400" dirty="0"/>
              <a:t>Git/Github</a:t>
            </a:r>
            <a:r>
              <a:rPr kumimoji="1" lang="zh-CN" altLang="en-US" sz="1400" dirty="0"/>
              <a:t>的工作流了解</a:t>
            </a:r>
            <a:br>
              <a:rPr kumimoji="1" lang="en-US" altLang="zh-CN" sz="1400" dirty="0"/>
            </a:br>
            <a:r>
              <a:rPr lang="en-US" altLang="zh-CN" sz="1400" dirty="0">
                <a:hlinkClick r:id="rId3"/>
              </a:rPr>
              <a:t>https://github.com/oldratlee/translations/blob/master/git-workflows-and-tutorials/README.md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怎么表达出版本是</a:t>
            </a:r>
            <a:r>
              <a:rPr lang="en-US" altLang="zh-CN" sz="1400" dirty="0"/>
              <a:t> </a:t>
            </a:r>
            <a:r>
              <a:rPr lang="zh-CN" altLang="en-US" sz="1400" dirty="0"/>
              <a:t>线上生产可用的，避免稳定性口碑问题</a:t>
            </a:r>
            <a:br>
              <a:rPr lang="en-US" altLang="zh-CN" sz="1400" dirty="0"/>
            </a:br>
            <a:r>
              <a:rPr lang="zh-CN" altLang="en-US" sz="1400" dirty="0"/>
              <a:t>语义化版本：</a:t>
            </a:r>
            <a:r>
              <a:rPr lang="en-US" altLang="zh-CN" sz="1400" dirty="0">
                <a:hlinkClick r:id="rId4"/>
              </a:rPr>
              <a:t>https://semver.org/lang/zh-CN/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747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kumimoji="1" lang="en-US" altLang="zh-CN" sz="2400" dirty="0"/>
              <a:t>0. </a:t>
            </a:r>
            <a:r>
              <a:rPr kumimoji="1" lang="zh-CN" altLang="en-US" sz="2400" dirty="0"/>
              <a:t>做开源的环境是怎样的？（</a:t>
            </a:r>
            <a:r>
              <a:rPr kumimoji="1" lang="en-US" altLang="zh-CN" sz="2400" dirty="0"/>
              <a:t>vs</a:t>
            </a:r>
            <a:r>
              <a:rPr kumimoji="1" lang="zh-CN" altLang="en-US" sz="2400" dirty="0"/>
              <a:t> 内部做产品）</a:t>
            </a:r>
            <a:endParaRPr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用户为什么用或不用一个</a:t>
            </a:r>
            <a:r>
              <a:rPr lang="en-US" altLang="zh-CN" sz="2400" dirty="0"/>
              <a:t>(</a:t>
            </a:r>
            <a:r>
              <a:rPr lang="zh-CN" altLang="en-US" sz="2400" dirty="0"/>
              <a:t>开源</a:t>
            </a:r>
            <a:r>
              <a:rPr lang="en-US" altLang="zh-CN" sz="2400" dirty="0"/>
              <a:t>)</a:t>
            </a:r>
            <a:r>
              <a:rPr lang="zh-CN" altLang="en-US" sz="2400" dirty="0"/>
              <a:t>产品？</a:t>
            </a:r>
            <a:endParaRPr kumimoji="1"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kumimoji="1" lang="en-US" altLang="zh-CN" sz="2400" dirty="0"/>
              <a:t>2. </a:t>
            </a:r>
            <a:r>
              <a:rPr kumimoji="1" lang="zh-CN" altLang="en-US" sz="2400" dirty="0"/>
              <a:t>用户的关注方面</a:t>
            </a:r>
            <a:endParaRPr kumimoji="1"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kumimoji="1" lang="en-US" altLang="zh-CN" sz="2400" dirty="0"/>
              <a:t>3. </a:t>
            </a:r>
            <a:r>
              <a:rPr kumimoji="1" lang="zh-CN" altLang="en-US" sz="2400" dirty="0"/>
              <a:t>关于文档内容</a:t>
            </a:r>
            <a:endParaRPr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关于维护 项目贡献者（</a:t>
            </a:r>
            <a:r>
              <a:rPr lang="en-US" altLang="zh-CN" sz="2400" dirty="0"/>
              <a:t>vs</a:t>
            </a:r>
            <a:r>
              <a:rPr lang="zh-CN" altLang="en-US" sz="2400" dirty="0"/>
              <a:t> 一般产品用户）</a:t>
            </a:r>
            <a:endParaRPr kumimoji="1"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kumimoji="1" lang="en-US" altLang="zh-CN" sz="2400" dirty="0"/>
              <a:t>5. </a:t>
            </a:r>
            <a:r>
              <a:rPr kumimoji="1" lang="zh-CN" altLang="en-US" sz="2400" dirty="0"/>
              <a:t>开源的一些量化</a:t>
            </a:r>
            <a:r>
              <a:rPr kumimoji="1" lang="en-US" altLang="zh-CN" sz="2400" dirty="0"/>
              <a:t>KPI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其它内容的资料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品牌、专利、公司申请流程 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2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ACC66-14ED-9E43-A511-817B8A8C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 做开源的环境是怎样的？（</a:t>
            </a:r>
            <a:r>
              <a:rPr kumimoji="1" lang="en-US" altLang="zh-CN" dirty="0"/>
              <a:t>vs</a:t>
            </a:r>
            <a:r>
              <a:rPr kumimoji="1" lang="zh-CN" altLang="en-US" dirty="0"/>
              <a:t> 内部做产品）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AEEB8-7F72-3D47-B945-837CBED20C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对于产品，开源是一个充分竞争的环境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用户可选项往往比较多，不能 没有差异化，有明显缺陷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开源让产品对用户白盒可见，问题</a:t>
            </a:r>
            <a:r>
              <a:rPr kumimoji="1" lang="en-US" altLang="zh-CN" dirty="0"/>
              <a:t>/</a:t>
            </a:r>
            <a:r>
              <a:rPr kumimoji="1" lang="zh-CN" altLang="en-US" dirty="0"/>
              <a:t>不好的地方 无法隐藏</a:t>
            </a:r>
            <a:endParaRPr kumimoji="1" lang="en-US" altLang="zh-CN" dirty="0"/>
          </a:p>
          <a:p>
            <a:r>
              <a:rPr kumimoji="1" lang="zh-CN" altLang="en-US" dirty="0"/>
              <a:t>竞争三要素：</a:t>
            </a:r>
            <a:r>
              <a:rPr kumimoji="1" lang="en-US" altLang="zh-CN" dirty="0"/>
              <a:t>1)</a:t>
            </a:r>
            <a:r>
              <a:rPr kumimoji="1" lang="zh-CN" altLang="en-US" dirty="0"/>
              <a:t> 成本 </a:t>
            </a:r>
            <a:r>
              <a:rPr kumimoji="1" lang="en-US" altLang="zh-CN" dirty="0"/>
              <a:t>2)</a:t>
            </a:r>
            <a:r>
              <a:rPr kumimoji="1" lang="zh-CN" altLang="en-US" dirty="0"/>
              <a:t> 差异化 </a:t>
            </a:r>
            <a:r>
              <a:rPr kumimoji="1" lang="en-US" altLang="zh-CN" dirty="0"/>
              <a:t>3)</a:t>
            </a:r>
            <a:r>
              <a:rPr kumimoji="1" lang="zh-CN" altLang="en-US" dirty="0"/>
              <a:t> 专业化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外部用户有广泛的应用环境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对于工程与系统设计，高要求</a:t>
            </a:r>
            <a:r>
              <a:rPr kumimoji="1" lang="en-US" altLang="zh-CN" dirty="0"/>
              <a:t>/</a:t>
            </a:r>
            <a:r>
              <a:rPr kumimoji="1" lang="zh-CN" altLang="en-US" dirty="0"/>
              <a:t>需求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人怕麻烦，越简单越好（使用、升级、</a:t>
            </a:r>
            <a:r>
              <a:rPr kumimoji="1" lang="en-US" altLang="zh-CN" dirty="0" err="1"/>
              <a:t>etc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自己做时不见得会执行高标准，但对别人做的产品一定会是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绝大部分是用户 是 伸手党，用但不贡献</a:t>
            </a:r>
          </a:p>
        </p:txBody>
      </p:sp>
    </p:spTree>
    <p:extLst>
      <p:ext uri="{BB962C8B-B14F-4D97-AF65-F5344CB8AC3E}">
        <p14:creationId xmlns:p14="http://schemas.microsoft.com/office/powerpoint/2010/main" val="16280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AF92C-0B2B-914A-9C67-4F6F1F8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用户为什么  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zh-CN" altLang="en-US" dirty="0"/>
              <a:t> </a:t>
            </a:r>
            <a:r>
              <a:rPr kumimoji="1" lang="zh-CN" altLang="en-US" sz="2800" b="1" dirty="0">
                <a:solidFill>
                  <a:srgbClr val="00B050"/>
                </a:solidFill>
              </a:rPr>
              <a:t>用</a:t>
            </a:r>
            <a:r>
              <a:rPr kumimoji="1" lang="zh-CN" altLang="en-US" dirty="0"/>
              <a:t>      或         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不用</a:t>
            </a:r>
            <a:r>
              <a:rPr kumimoji="1" lang="zh-CN" altLang="en-US" dirty="0"/>
              <a:t>   一个</a:t>
            </a:r>
            <a:r>
              <a:rPr kumimoji="1" lang="en-US" altLang="zh-CN" dirty="0"/>
              <a:t>(</a:t>
            </a:r>
            <a:r>
              <a:rPr kumimoji="1" lang="zh-CN" altLang="en-US" dirty="0"/>
              <a:t>开源</a:t>
            </a:r>
            <a:r>
              <a:rPr kumimoji="1" lang="en-US" altLang="zh-CN" dirty="0"/>
              <a:t>)</a:t>
            </a:r>
            <a:r>
              <a:rPr kumimoji="1" lang="zh-CN" altLang="en-US" dirty="0"/>
              <a:t>产品？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69BCE-357E-284D-8A1B-DCC2E7665F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417763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性能真好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解决了我的问题</a:t>
            </a:r>
            <a:endParaRPr kumimoji="1" lang="en-US" altLang="zh-CN" dirty="0"/>
          </a:p>
          <a:p>
            <a:r>
              <a:rPr kumimoji="1" lang="zh-CN" altLang="en-US" dirty="0"/>
              <a:t>更进一步，没有其它产品可解决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用起来更方便简单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很</a:t>
            </a:r>
            <a:r>
              <a:rPr kumimoji="1" lang="en-US" altLang="zh-CN" dirty="0"/>
              <a:t>COOL</a:t>
            </a:r>
            <a:r>
              <a:rPr kumimoji="1" lang="zh-CN" altLang="en-US" dirty="0"/>
              <a:t>、很先进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110833-D9C3-734F-9010-B7B171B4E10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417763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折腾了半天，没 跑</a:t>
            </a:r>
            <a:r>
              <a:rPr kumimoji="1" lang="en-US" altLang="zh-CN" dirty="0"/>
              <a:t>/</a:t>
            </a:r>
            <a:r>
              <a:rPr kumimoji="1" lang="zh-CN" altLang="en-US" dirty="0"/>
              <a:t>用 起来</a:t>
            </a:r>
            <a:endParaRPr kumimoji="1" lang="en-US" altLang="zh-CN" dirty="0"/>
          </a:p>
          <a:p>
            <a:r>
              <a:rPr kumimoji="1" lang="zh-CN" altLang="en-US" dirty="0"/>
              <a:t>文档少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有</a:t>
            </a:r>
            <a:r>
              <a:rPr kumimoji="1" lang="en-US" altLang="zh-CN" dirty="0"/>
              <a:t>Bug</a:t>
            </a:r>
          </a:p>
          <a:p>
            <a:r>
              <a:rPr kumimoji="1" lang="zh-CN" altLang="en-US" dirty="0"/>
              <a:t>升级不兼容</a:t>
            </a:r>
            <a:endParaRPr kumimoji="1" lang="en-US" altLang="zh-CN" dirty="0"/>
          </a:p>
          <a:p>
            <a:r>
              <a:rPr kumimoji="1" lang="zh-CN" altLang="en-US" dirty="0"/>
              <a:t>质量有问题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要的</a:t>
            </a:r>
            <a:r>
              <a:rPr kumimoji="1" lang="en-US" altLang="zh-CN" dirty="0"/>
              <a:t>(</a:t>
            </a:r>
            <a:r>
              <a:rPr kumimoji="1" lang="zh-CN" altLang="en-US" dirty="0"/>
              <a:t>新</a:t>
            </a:r>
            <a:r>
              <a:rPr kumimoji="1" lang="en-US" altLang="zh-CN" dirty="0"/>
              <a:t>)</a:t>
            </a:r>
            <a:r>
              <a:rPr kumimoji="1" lang="zh-CN" altLang="en-US" dirty="0"/>
              <a:t>功能没有</a:t>
            </a:r>
            <a:endParaRPr kumimoji="1" lang="en-US" altLang="zh-CN" dirty="0"/>
          </a:p>
          <a:p>
            <a:r>
              <a:rPr kumimoji="1" lang="zh-CN" altLang="en-US" dirty="0"/>
              <a:t>反馈的问题</a:t>
            </a:r>
            <a:r>
              <a:rPr kumimoji="1" lang="en-US" altLang="zh-CN" dirty="0"/>
              <a:t>/</a:t>
            </a:r>
            <a:r>
              <a:rPr kumimoji="1" lang="zh-CN" altLang="en-US" dirty="0"/>
              <a:t>功能一直没改</a:t>
            </a:r>
            <a:r>
              <a:rPr kumimoji="1" lang="en-US" altLang="zh-CN" dirty="0"/>
              <a:t>/</a:t>
            </a:r>
            <a:r>
              <a:rPr kumimoji="1" lang="zh-CN" altLang="en-US" dirty="0"/>
              <a:t>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不活跃、不维护了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zh-CN" altLang="en-US" dirty="0"/>
              <a:t>另一个更广泛使用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98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4F91-14BE-3A48-AD40-9C582B67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用户的关注方面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9B33F-3DE9-D243-8899-2EE4C530A4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性能</a:t>
            </a:r>
            <a:endParaRPr lang="zh-CN" altLang="en-US" dirty="0"/>
          </a:p>
          <a:p>
            <a:pPr marL="0" lv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功能</a:t>
            </a:r>
            <a:endParaRPr lang="zh-CN" altLang="en-US" dirty="0"/>
          </a:p>
          <a:p>
            <a:pPr lvl="1"/>
            <a:r>
              <a:rPr kumimoji="1" lang="zh-CN" altLang="en-US" dirty="0"/>
              <a:t>解决问题，没有其它产品解决</a:t>
            </a:r>
            <a:endParaRPr lang="zh-CN" altLang="en-US" dirty="0"/>
          </a:p>
          <a:p>
            <a:pPr lvl="0"/>
            <a:endParaRPr kumimoji="1" lang="en-US" altLang="zh-CN" dirty="0"/>
          </a:p>
          <a:p>
            <a:pPr marL="0" lv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使用简单方便</a:t>
            </a:r>
            <a:endParaRPr lang="zh-CN" altLang="en-US" dirty="0"/>
          </a:p>
          <a:p>
            <a:pPr lvl="1"/>
            <a:r>
              <a:rPr kumimoji="1" lang="zh-CN" altLang="en-US" dirty="0"/>
              <a:t>可快速运行</a:t>
            </a:r>
            <a:r>
              <a:rPr kumimoji="1" lang="en-US" altLang="zh-CN" dirty="0"/>
              <a:t>/</a:t>
            </a:r>
            <a:r>
              <a:rPr kumimoji="1" lang="zh-CN" altLang="en-US" dirty="0"/>
              <a:t>上手的</a:t>
            </a:r>
            <a:r>
              <a:rPr kumimoji="1" lang="en-US" altLang="zh-CN" dirty="0"/>
              <a:t>Demo</a:t>
            </a:r>
          </a:p>
          <a:p>
            <a:pPr lvl="1"/>
            <a:r>
              <a:rPr kumimoji="1" lang="en-US" altLang="zh-CN" dirty="0"/>
              <a:t>(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)</a:t>
            </a:r>
            <a:r>
              <a:rPr kumimoji="1" lang="zh-CN" altLang="en-US" dirty="0"/>
              <a:t>文档</a:t>
            </a:r>
            <a:endParaRPr lang="zh-CN" altLang="en-US" dirty="0"/>
          </a:p>
          <a:p>
            <a:pPr lvl="1"/>
            <a:r>
              <a:rPr kumimoji="1" lang="zh-CN" altLang="en-US" sz="1800" dirty="0"/>
              <a:t>简单的</a:t>
            </a:r>
            <a:r>
              <a:rPr kumimoji="1" lang="en-US" altLang="zh-CN" sz="1800" dirty="0"/>
              <a:t>API/</a:t>
            </a:r>
            <a:r>
              <a:rPr kumimoji="1" lang="zh-CN" altLang="en-US" sz="1800" dirty="0"/>
              <a:t>核心概念</a:t>
            </a:r>
            <a:endParaRPr lang="zh-CN" altLang="en-US" dirty="0"/>
          </a:p>
          <a:p>
            <a:pPr marL="205740" lvl="1" indent="0">
              <a:buNone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偏架构师关注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zh-CN" altLang="en-US" dirty="0"/>
              <a:t>开箱即用，生态集成常用框架</a:t>
            </a:r>
            <a:endParaRPr lang="zh-CN" altLang="en-US" dirty="0"/>
          </a:p>
          <a:p>
            <a:pPr lvl="1"/>
            <a:r>
              <a:rPr kumimoji="1" lang="zh-CN" altLang="en-US" dirty="0"/>
              <a:t>有问题反馈，解决支持</a:t>
            </a:r>
            <a:endParaRPr lang="zh-CN" altLang="en-US" dirty="0"/>
          </a:p>
          <a:p>
            <a:pPr lvl="1"/>
            <a:r>
              <a:rPr kumimoji="1" lang="zh-CN" altLang="en-US" dirty="0"/>
              <a:t>业务的扩展</a:t>
            </a:r>
            <a:r>
              <a:rPr kumimoji="1" lang="en-US" altLang="zh-CN" dirty="0"/>
              <a:t> / </a:t>
            </a:r>
            <a:r>
              <a:rPr kumimoji="1" lang="zh-CN" altLang="en-US" dirty="0"/>
              <a:t>插件化定制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依赖少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包小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40171C-9EF6-2E41-BF24-D911007289ED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 活跃稳定成熟</a:t>
            </a:r>
            <a:endParaRPr lang="zh-CN" altLang="en-US" dirty="0"/>
          </a:p>
          <a:p>
            <a:pPr lvl="1"/>
            <a:r>
              <a:rPr kumimoji="1" lang="zh-CN" altLang="en-US" sz="1800" dirty="0"/>
              <a:t>大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广泛应用背书</a:t>
            </a:r>
            <a:endParaRPr lang="zh-CN" altLang="en-US" sz="1800" dirty="0"/>
          </a:p>
          <a:p>
            <a:pPr lvl="1"/>
            <a:r>
              <a:rPr kumimoji="1" lang="zh-CN" altLang="en-US" dirty="0"/>
              <a:t>活跃发展</a:t>
            </a:r>
            <a:endParaRPr kumimoji="1" lang="en-US" altLang="zh-CN" dirty="0"/>
          </a:p>
          <a:p>
            <a:pPr lvl="1"/>
            <a:r>
              <a:rPr lang="zh-CN" altLang="en-US" dirty="0"/>
              <a:t>功能完整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优的工程质量</a:t>
            </a:r>
            <a:endParaRPr kumimoji="1" lang="en-US" altLang="zh-CN" dirty="0"/>
          </a:p>
          <a:p>
            <a:pPr lvl="2"/>
            <a:r>
              <a:rPr kumimoji="1" lang="zh-CN" altLang="en-US" sz="1600" dirty="0"/>
              <a:t>代码可读性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模块化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持续集成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测试覆盖率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版本升级兼容性</a:t>
            </a:r>
          </a:p>
          <a:p>
            <a:pPr lvl="2"/>
            <a:endParaRPr kumimoji="1" lang="zh-CN" altLang="en-US" sz="1600" dirty="0"/>
          </a:p>
          <a:p>
            <a:pPr lvl="2"/>
            <a:endParaRPr kumimoji="1" lang="zh-CN" altLang="en-US" sz="1600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61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494E2F2-48C2-7B49-AA65-D0F4C8ACAB38}"/>
              </a:ext>
            </a:extLst>
          </p:cNvPr>
          <p:cNvSpPr/>
          <p:nvPr/>
        </p:nvSpPr>
        <p:spPr>
          <a:xfrm>
            <a:off x="539552" y="457047"/>
            <a:ext cx="1008112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性能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C0853BD-5A14-A442-BAEC-732FE426D6C9}"/>
              </a:ext>
            </a:extLst>
          </p:cNvPr>
          <p:cNvSpPr/>
          <p:nvPr/>
        </p:nvSpPr>
        <p:spPr>
          <a:xfrm>
            <a:off x="1835696" y="457047"/>
            <a:ext cx="1008112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功能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97DAB0D-65A0-8748-B89A-B73ECAC8B0EB}"/>
              </a:ext>
            </a:extLst>
          </p:cNvPr>
          <p:cNvSpPr/>
          <p:nvPr/>
        </p:nvSpPr>
        <p:spPr>
          <a:xfrm>
            <a:off x="3491880" y="457047"/>
            <a:ext cx="1008112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使用方便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436670B-BDAA-2B46-BED2-5C5F1F16E735}"/>
              </a:ext>
            </a:extLst>
          </p:cNvPr>
          <p:cNvSpPr/>
          <p:nvPr/>
        </p:nvSpPr>
        <p:spPr>
          <a:xfrm>
            <a:off x="6465694" y="457047"/>
            <a:ext cx="1008112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稳定成熟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FCD958E-74D9-434D-8D1B-45D611F60517}"/>
              </a:ext>
            </a:extLst>
          </p:cNvPr>
          <p:cNvSpPr/>
          <p:nvPr/>
        </p:nvSpPr>
        <p:spPr>
          <a:xfrm>
            <a:off x="3504877" y="2093187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50" dirty="0"/>
              <a:t>(</a:t>
            </a:r>
            <a:r>
              <a:rPr kumimoji="1" lang="zh-CN" altLang="en-US" sz="1050" dirty="0"/>
              <a:t>使用</a:t>
            </a:r>
            <a:r>
              <a:rPr kumimoji="1" lang="en-US" altLang="zh-CN" sz="1050" dirty="0"/>
              <a:t>)</a:t>
            </a:r>
            <a:r>
              <a:rPr kumimoji="1" lang="zh-CN" altLang="en-US" sz="1050" dirty="0"/>
              <a:t>文档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E3E8BAA-5060-EE4A-BBFC-76E554249F64}"/>
              </a:ext>
            </a:extLst>
          </p:cNvPr>
          <p:cNvSpPr/>
          <p:nvPr/>
        </p:nvSpPr>
        <p:spPr>
          <a:xfrm>
            <a:off x="3491880" y="1021671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可快速运行</a:t>
            </a:r>
            <a:r>
              <a:rPr kumimoji="1" lang="en-US" altLang="zh-CN" sz="1050" dirty="0"/>
              <a:t>/</a:t>
            </a:r>
            <a:r>
              <a:rPr kumimoji="1" lang="zh-CN" altLang="en-US" sz="1050" dirty="0"/>
              <a:t>上手的</a:t>
            </a:r>
            <a:r>
              <a:rPr kumimoji="1" lang="en-US" altLang="zh-CN" sz="1050" dirty="0"/>
              <a:t>Demo</a:t>
            </a:r>
            <a:endParaRPr kumimoji="1" lang="zh-CN" altLang="en-US" sz="105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39829DA-CE8E-BE40-884F-AFA4D91C7DA9}"/>
              </a:ext>
            </a:extLst>
          </p:cNvPr>
          <p:cNvSpPr/>
          <p:nvPr/>
        </p:nvSpPr>
        <p:spPr>
          <a:xfrm>
            <a:off x="3488452" y="2609364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开箱即用</a:t>
            </a:r>
            <a:endParaRPr kumimoji="1" lang="en-US" altLang="zh-CN" sz="1050" dirty="0"/>
          </a:p>
          <a:p>
            <a:r>
              <a:rPr kumimoji="1" lang="zh-CN" altLang="en-US" sz="1050" dirty="0"/>
              <a:t>生态集成 常用框架</a:t>
            </a:r>
            <a:endParaRPr kumimoji="1" lang="en-US" altLang="zh-CN" sz="105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7158E82-BB4E-F84F-A63E-479E4CDB35CE}"/>
              </a:ext>
            </a:extLst>
          </p:cNvPr>
          <p:cNvSpPr/>
          <p:nvPr/>
        </p:nvSpPr>
        <p:spPr>
          <a:xfrm>
            <a:off x="3491880" y="1577010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简单的</a:t>
            </a:r>
            <a:r>
              <a:rPr kumimoji="1" lang="en-US" altLang="zh-CN" sz="1050" dirty="0"/>
              <a:t>API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BAAB46F-9D9F-4E43-8DB2-1C96614DFA31}"/>
              </a:ext>
            </a:extLst>
          </p:cNvPr>
          <p:cNvSpPr/>
          <p:nvPr/>
        </p:nvSpPr>
        <p:spPr>
          <a:xfrm>
            <a:off x="6465694" y="3125867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持续集成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B54F7E2-FBA3-D04E-BD4A-F9533BBC442E}"/>
              </a:ext>
            </a:extLst>
          </p:cNvPr>
          <p:cNvSpPr/>
          <p:nvPr/>
        </p:nvSpPr>
        <p:spPr>
          <a:xfrm>
            <a:off x="6465694" y="3651918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测试覆盖率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3C9CA50-0B33-2C40-A6F9-53A014424B4F}"/>
              </a:ext>
            </a:extLst>
          </p:cNvPr>
          <p:cNvSpPr/>
          <p:nvPr/>
        </p:nvSpPr>
        <p:spPr>
          <a:xfrm>
            <a:off x="3491880" y="3641718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业务的扩展</a:t>
            </a:r>
            <a:r>
              <a:rPr kumimoji="1" lang="en-US" altLang="zh-CN" sz="1050" dirty="0"/>
              <a:t>/</a:t>
            </a:r>
            <a:r>
              <a:rPr kumimoji="1" lang="zh-CN" altLang="en-US" sz="1050" dirty="0"/>
              <a:t>定制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47008E6-03A6-E44B-9B5C-7AC19EFA13CF}"/>
              </a:ext>
            </a:extLst>
          </p:cNvPr>
          <p:cNvSpPr/>
          <p:nvPr/>
        </p:nvSpPr>
        <p:spPr>
          <a:xfrm>
            <a:off x="5079288" y="4155926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兼容性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7027522-4F21-4B46-800C-8BC06A30F6D4}"/>
              </a:ext>
            </a:extLst>
          </p:cNvPr>
          <p:cNvSpPr/>
          <p:nvPr/>
        </p:nvSpPr>
        <p:spPr>
          <a:xfrm>
            <a:off x="6465694" y="1021671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大应用场景背书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4EB4902-AED5-AC47-A98D-D9B7CCA3CE09}"/>
              </a:ext>
            </a:extLst>
          </p:cNvPr>
          <p:cNvSpPr/>
          <p:nvPr/>
        </p:nvSpPr>
        <p:spPr>
          <a:xfrm>
            <a:off x="6465694" y="2073769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代码可读性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B8951A5-CD69-8044-9D49-59A1426E6921}"/>
              </a:ext>
            </a:extLst>
          </p:cNvPr>
          <p:cNvSpPr/>
          <p:nvPr/>
        </p:nvSpPr>
        <p:spPr>
          <a:xfrm>
            <a:off x="6465694" y="1547720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活跃发展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592EF38-7A94-B949-A730-06A46ED3D815}"/>
              </a:ext>
            </a:extLst>
          </p:cNvPr>
          <p:cNvSpPr/>
          <p:nvPr/>
        </p:nvSpPr>
        <p:spPr>
          <a:xfrm>
            <a:off x="1835696" y="1021671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解决了我的问题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6AAB681-5251-7241-84F9-563D70FB5EF3}"/>
              </a:ext>
            </a:extLst>
          </p:cNvPr>
          <p:cNvSpPr/>
          <p:nvPr/>
        </p:nvSpPr>
        <p:spPr>
          <a:xfrm>
            <a:off x="1835696" y="1547720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没有</a:t>
            </a:r>
            <a:endParaRPr kumimoji="1" lang="en-US" altLang="zh-CN" sz="1050" dirty="0"/>
          </a:p>
          <a:p>
            <a:r>
              <a:rPr kumimoji="1" lang="zh-CN" altLang="en-US" sz="1050" dirty="0"/>
              <a:t>其它产品解决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32DDA742-39EB-3B4C-851A-7698C5B55D17}"/>
              </a:ext>
            </a:extLst>
          </p:cNvPr>
          <p:cNvSpPr/>
          <p:nvPr/>
        </p:nvSpPr>
        <p:spPr>
          <a:xfrm>
            <a:off x="7905854" y="2068584"/>
            <a:ext cx="216024" cy="2015333"/>
          </a:xfrm>
          <a:prstGeom prst="rightBrace">
            <a:avLst>
              <a:gd name="adj1" fmla="val 4008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5FE47B-54A8-AB4A-8DA6-E44CEECFF6C1}"/>
              </a:ext>
            </a:extLst>
          </p:cNvPr>
          <p:cNvSpPr/>
          <p:nvPr/>
        </p:nvSpPr>
        <p:spPr>
          <a:xfrm>
            <a:off x="8121878" y="2525702"/>
            <a:ext cx="3385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现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质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量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C10A3051-6317-1B44-ACFD-154BA15169C2}"/>
              </a:ext>
            </a:extLst>
          </p:cNvPr>
          <p:cNvSpPr/>
          <p:nvPr/>
        </p:nvSpPr>
        <p:spPr>
          <a:xfrm>
            <a:off x="3491880" y="3125541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问题反馈</a:t>
            </a:r>
            <a:endParaRPr kumimoji="1" lang="en-US" altLang="zh-CN" sz="1050" dirty="0"/>
          </a:p>
          <a:p>
            <a:r>
              <a:rPr kumimoji="1" lang="zh-CN" altLang="en-US" sz="1050" dirty="0"/>
              <a:t>解决支持</a:t>
            </a:r>
            <a:endParaRPr kumimoji="1" lang="en-US" altLang="zh-CN" sz="1050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7C9AE614-4E10-9343-A140-E5A3DEF0DFBC}"/>
              </a:ext>
            </a:extLst>
          </p:cNvPr>
          <p:cNvSpPr/>
          <p:nvPr/>
        </p:nvSpPr>
        <p:spPr>
          <a:xfrm>
            <a:off x="6465694" y="2599818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模块化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6BC47687-4C3F-A94B-86A8-992CAD27DBC9}"/>
              </a:ext>
            </a:extLst>
          </p:cNvPr>
          <p:cNvSpPr/>
          <p:nvPr/>
        </p:nvSpPr>
        <p:spPr>
          <a:xfrm>
            <a:off x="3488452" y="4157892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依赖少</a:t>
            </a:r>
            <a:r>
              <a:rPr kumimoji="1" lang="en-US" altLang="zh-CN" sz="1050" dirty="0"/>
              <a:t>/</a:t>
            </a:r>
            <a:r>
              <a:rPr kumimoji="1" lang="zh-CN" altLang="en-US" sz="1050" dirty="0"/>
              <a:t>包小</a:t>
            </a:r>
          </a:p>
        </p:txBody>
      </p:sp>
    </p:spTree>
    <p:extLst>
      <p:ext uri="{BB962C8B-B14F-4D97-AF65-F5344CB8AC3E}">
        <p14:creationId xmlns:p14="http://schemas.microsoft.com/office/powerpoint/2010/main" val="280884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D079-9D42-2847-9ED0-19CB5FB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性能 </a:t>
            </a:r>
            <a:r>
              <a:rPr kumimoji="1" lang="en-US" altLang="zh-CN" dirty="0"/>
              <a:t>/</a:t>
            </a:r>
            <a:r>
              <a:rPr kumimoji="1" lang="zh-CN" altLang="en-US" dirty="0"/>
              <a:t> 功能：差异化，引起用户兴趣，拉新的抓手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A57C3-7D07-9445-B4BE-07530D002C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6536" y="849807"/>
            <a:ext cx="8229600" cy="370332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性能优势（差异化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成本）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 对比的性能报告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 </a:t>
            </a:r>
            <a:r>
              <a:rPr lang="zh-CN" altLang="en-US" dirty="0"/>
              <a:t>性能测试代码</a:t>
            </a:r>
            <a:r>
              <a:rPr lang="en-US" altLang="zh-CN" dirty="0"/>
              <a:t>/</a:t>
            </a:r>
            <a:r>
              <a:rPr lang="zh-CN" altLang="en-US" dirty="0"/>
              <a:t>工程</a:t>
            </a:r>
            <a:endParaRPr kumimoji="1" lang="en-US" altLang="zh-CN" dirty="0"/>
          </a:p>
          <a:p>
            <a:r>
              <a:rPr kumimoji="1" lang="zh-CN" altLang="en-US" dirty="0"/>
              <a:t>人无我有的功能</a:t>
            </a:r>
            <a:r>
              <a:rPr kumimoji="1" lang="en-US" altLang="zh-CN" dirty="0"/>
              <a:t>/</a:t>
            </a:r>
            <a:r>
              <a:rPr kumimoji="1" lang="zh-CN" altLang="en-US" dirty="0"/>
              <a:t>能力（差异化）（短期优势）</a:t>
            </a:r>
            <a:endParaRPr kumimoji="1" lang="en-US" altLang="zh-CN" dirty="0"/>
          </a:p>
          <a:p>
            <a:r>
              <a:rPr kumimoji="1" lang="zh-CN" altLang="en-US" dirty="0"/>
              <a:t>在不同的技术</a:t>
            </a:r>
            <a:r>
              <a:rPr kumimoji="1" lang="en-US" altLang="zh-CN" dirty="0"/>
              <a:t>/</a:t>
            </a:r>
            <a:r>
              <a:rPr kumimoji="1" lang="zh-CN" altLang="en-US" dirty="0"/>
              <a:t>社交网站等途径 宣传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差异化优势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在产品文档中，</a:t>
            </a:r>
            <a:br>
              <a:rPr kumimoji="1" lang="en-US" altLang="zh-CN" dirty="0"/>
            </a:br>
            <a:r>
              <a:rPr kumimoji="1" lang="zh-CN" altLang="en-US" dirty="0"/>
              <a:t>尽量靠前 直接地表达出来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新项目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开源启动期，会突出宣导的内容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引出用户的兴趣</a:t>
            </a:r>
            <a:endParaRPr kumimoji="1" lang="en-US" altLang="zh-CN" dirty="0"/>
          </a:p>
          <a:p>
            <a:r>
              <a:rPr kumimoji="1" lang="zh-CN" altLang="en-US" dirty="0"/>
              <a:t>拉新的常用抓手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6A55AE-C05B-1044-AB7F-0B9FD6E8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211710"/>
            <a:ext cx="3779912" cy="16870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632616-0B2E-EF42-A010-97F6ACF84121}"/>
              </a:ext>
            </a:extLst>
          </p:cNvPr>
          <p:cNvSpPr/>
          <p:nvPr/>
        </p:nvSpPr>
        <p:spPr>
          <a:xfrm>
            <a:off x="6858253" y="3898790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这个星球上最快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1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D079-9D42-2847-9ED0-19CB5FB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使用方便：成本，用户上手试用，留存的关键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A57C3-7D07-9445-B4BE-07530D002C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6536" y="912637"/>
            <a:ext cx="8229600" cy="417939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往往在文档介绍差异化、最基本核心功能之后，</a:t>
            </a:r>
            <a:br>
              <a:rPr kumimoji="1" lang="en-US" altLang="zh-CN" dirty="0"/>
            </a:br>
            <a:r>
              <a:rPr kumimoji="1" lang="zh-CN" altLang="en-US" dirty="0"/>
              <a:t>马上进入</a:t>
            </a:r>
            <a:endParaRPr kumimoji="1" lang="en-US" altLang="zh-CN" dirty="0"/>
          </a:p>
          <a:p>
            <a:r>
              <a:rPr kumimoji="1" lang="en-US" altLang="zh-CN" dirty="0"/>
              <a:t>Quick Start</a:t>
            </a:r>
            <a:r>
              <a:rPr kumimoji="1" lang="zh-CN" altLang="en-US" dirty="0"/>
              <a:t>，提供可运行</a:t>
            </a:r>
            <a:r>
              <a:rPr kumimoji="1" lang="en-US" altLang="zh-CN" dirty="0"/>
              <a:t>demo</a:t>
            </a:r>
          </a:p>
          <a:p>
            <a:pPr lvl="1"/>
            <a:r>
              <a:rPr kumimoji="1" lang="zh-CN" altLang="en-US" dirty="0"/>
              <a:t>用户喜欢能快速</a:t>
            </a:r>
            <a:r>
              <a:rPr kumimoji="1" lang="en-US" altLang="zh-CN" dirty="0"/>
              <a:t>Run</a:t>
            </a:r>
            <a:r>
              <a:rPr kumimoji="1" lang="zh-CN" altLang="en-US" dirty="0"/>
              <a:t>起来！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运行一个典型实际场景使用要非常简单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库</a:t>
            </a:r>
            <a:r>
              <a:rPr kumimoji="1" lang="en-US" altLang="zh-CN" dirty="0"/>
              <a:t>/</a:t>
            </a:r>
            <a:r>
              <a:rPr kumimoji="1" lang="zh-CN" altLang="en-US" dirty="0"/>
              <a:t>依赖发到中央仓库，用户能以最常规方式使用上</a:t>
            </a:r>
            <a:endParaRPr kumimoji="1" lang="en-US" altLang="zh-CN" dirty="0"/>
          </a:p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Guide/</a:t>
            </a:r>
            <a:r>
              <a:rPr kumimoji="1" lang="zh-CN" altLang="en-US" dirty="0"/>
              <a:t>使用文档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按业务场景说明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快速建立使用体感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开箱即用</a:t>
            </a:r>
            <a:r>
              <a:rPr kumimoji="1" lang="en-US" altLang="zh-CN" dirty="0"/>
              <a:t>/</a:t>
            </a:r>
            <a:r>
              <a:rPr kumimoji="1" lang="zh-CN" altLang="en-US" sz="2025" dirty="0"/>
              <a:t>生态集成</a:t>
            </a:r>
            <a:endParaRPr kumimoji="1" lang="en-US" altLang="zh-CN" sz="2025" dirty="0"/>
          </a:p>
          <a:p>
            <a:pPr lvl="1"/>
            <a:r>
              <a:rPr kumimoji="1" lang="zh-CN" altLang="en-US" sz="1800" dirty="0"/>
              <a:t>这点也可以是认为：让有业务体感的场景</a:t>
            </a:r>
            <a:r>
              <a:rPr kumimoji="1" lang="en-US" altLang="zh-CN" sz="1800" dirty="0"/>
              <a:t>/Demo</a:t>
            </a:r>
            <a:r>
              <a:rPr kumimoji="1" lang="zh-CN" altLang="en-US" sz="1800" dirty="0"/>
              <a:t> 能快速运行起来</a:t>
            </a:r>
            <a:endParaRPr kumimoji="1" lang="en-US" altLang="zh-CN" sz="2025" dirty="0"/>
          </a:p>
          <a:p>
            <a:r>
              <a:rPr kumimoji="1" lang="zh-CN" altLang="en-US" sz="2025" dirty="0"/>
              <a:t>用户反馈</a:t>
            </a:r>
          </a:p>
          <a:p>
            <a:pPr lvl="1"/>
            <a:r>
              <a:rPr kumimoji="1" lang="en-US" altLang="zh-CN" sz="1800" dirty="0"/>
              <a:t>Issue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 群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群的运营成本不低，引导以让群用户互相交流回答</a:t>
            </a:r>
            <a:endParaRPr kumimoji="1" lang="en-US" altLang="zh-CN" sz="1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B96625-3F0E-6B44-8A19-654516CC9BF9}"/>
              </a:ext>
            </a:extLst>
          </p:cNvPr>
          <p:cNvSpPr txBox="1">
            <a:spLocks/>
          </p:cNvSpPr>
          <p:nvPr/>
        </p:nvSpPr>
        <p:spPr>
          <a:xfrm>
            <a:off x="6623720" y="915566"/>
            <a:ext cx="2520280" cy="21602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72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71450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/>
              <a:t>使用方便</a:t>
            </a:r>
            <a:endParaRPr lang="zh-CN" altLang="en-US" sz="1200" dirty="0"/>
          </a:p>
          <a:p>
            <a:pPr lvl="1"/>
            <a:r>
              <a:rPr kumimoji="1" lang="zh-CN" altLang="en-US" sz="1100" dirty="0"/>
              <a:t>可快速运行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上手的</a:t>
            </a:r>
            <a:r>
              <a:rPr kumimoji="1" lang="en-US" altLang="zh-CN" sz="1100" dirty="0"/>
              <a:t>Demo</a:t>
            </a:r>
          </a:p>
          <a:p>
            <a:pPr lvl="1"/>
            <a:r>
              <a:rPr kumimoji="1" lang="en-US" altLang="zh-CN" sz="1100" dirty="0"/>
              <a:t>(</a:t>
            </a:r>
            <a:r>
              <a:rPr kumimoji="1" lang="zh-CN" altLang="en-US" sz="1100" dirty="0"/>
              <a:t>使用</a:t>
            </a:r>
            <a:r>
              <a:rPr kumimoji="1" lang="en-US" altLang="zh-CN" sz="1100" dirty="0"/>
              <a:t>)</a:t>
            </a:r>
            <a:r>
              <a:rPr kumimoji="1" lang="zh-CN" altLang="en-US" sz="1100" dirty="0"/>
              <a:t>文档</a:t>
            </a:r>
            <a:endParaRPr lang="zh-CN" altLang="en-US" sz="1100" dirty="0"/>
          </a:p>
          <a:p>
            <a:pPr lvl="1"/>
            <a:r>
              <a:rPr kumimoji="1" lang="zh-CN" altLang="en-US" sz="1100" dirty="0"/>
              <a:t>简单的</a:t>
            </a:r>
            <a:r>
              <a:rPr kumimoji="1" lang="en-US" altLang="zh-CN" sz="1100" dirty="0"/>
              <a:t>API /</a:t>
            </a:r>
            <a:r>
              <a:rPr kumimoji="1" lang="zh-CN" altLang="en-US" sz="1100" dirty="0"/>
              <a:t> 核心概念</a:t>
            </a:r>
            <a:endParaRPr lang="zh-CN" altLang="en-US" sz="1100" dirty="0"/>
          </a:p>
          <a:p>
            <a:pPr marL="205740" lvl="1" indent="0">
              <a:buFont typeface="Wingdings 3"/>
              <a:buNone/>
            </a:pPr>
            <a:r>
              <a:rPr kumimoji="1"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偏架构师关注</a:t>
            </a:r>
            <a:endParaRPr kumimoji="1" lang="en-US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zh-CN" altLang="en-US" sz="1100" dirty="0"/>
              <a:t>开箱即用，生态集成常用框架</a:t>
            </a:r>
            <a:endParaRPr lang="zh-CN" altLang="en-US" sz="1100" dirty="0"/>
          </a:p>
          <a:p>
            <a:pPr lvl="1"/>
            <a:r>
              <a:rPr kumimoji="1" lang="zh-CN" altLang="en-US" sz="1100" dirty="0"/>
              <a:t>有问题反馈，解决支持</a:t>
            </a:r>
            <a:endParaRPr lang="zh-CN" altLang="en-US" sz="1100" dirty="0"/>
          </a:p>
          <a:p>
            <a:pPr lvl="1"/>
            <a:r>
              <a:rPr kumimoji="1" lang="zh-CN" altLang="en-US" sz="1100" dirty="0"/>
              <a:t>业务的扩展</a:t>
            </a:r>
            <a:r>
              <a:rPr kumimoji="1" lang="en-US" altLang="zh-CN" sz="1100" dirty="0"/>
              <a:t> / </a:t>
            </a:r>
            <a:r>
              <a:rPr kumimoji="1" lang="zh-CN" altLang="en-US" sz="1100" dirty="0"/>
              <a:t>定制</a:t>
            </a:r>
            <a:endParaRPr lang="zh-CN" altLang="en-US" sz="1100" dirty="0"/>
          </a:p>
          <a:p>
            <a:pPr lvl="1"/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依赖少</a:t>
            </a:r>
            <a:r>
              <a: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包小</a:t>
            </a:r>
          </a:p>
        </p:txBody>
      </p:sp>
    </p:spTree>
    <p:extLst>
      <p:ext uri="{BB962C8B-B14F-4D97-AF65-F5344CB8AC3E}">
        <p14:creationId xmlns:p14="http://schemas.microsoft.com/office/powerpoint/2010/main" val="188086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D079-9D42-2847-9ED0-19CB5FB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活跃稳定成熟：专业，用户深入了解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流失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口碑传播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A57C3-7D07-9445-B4BE-07530D002C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6536" y="849806"/>
            <a:ext cx="8229600" cy="4293693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活跃发展：</a:t>
            </a:r>
            <a:endParaRPr kumimoji="1" lang="en-US" altLang="zh-CN" dirty="0"/>
          </a:p>
          <a:p>
            <a:r>
              <a:rPr kumimoji="1" lang="zh-CN" altLang="en-US" dirty="0"/>
              <a:t>持续定期发版！ （积累长期优势）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持续发版 可以保持主干地位，其它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自然会合过来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Git / GitHub</a:t>
            </a:r>
            <a:r>
              <a:rPr kumimoji="1" lang="zh-CN" altLang="en-US" dirty="0"/>
              <a:t> 要用 </a:t>
            </a:r>
            <a:r>
              <a:rPr kumimoji="1" lang="en-US" altLang="zh-CN" dirty="0"/>
              <a:t>Tag / Release</a:t>
            </a:r>
            <a:r>
              <a:rPr kumimoji="1" lang="zh-CN" altLang="en-US" dirty="0"/>
              <a:t>，</a:t>
            </a:r>
            <a:r>
              <a:rPr kumimoji="1" lang="zh-CN" altLang="en-US" dirty="0">
                <a:hlinkClick r:id="rId3"/>
              </a:rPr>
              <a:t>语义化版本</a:t>
            </a:r>
            <a:endParaRPr kumimoji="1" lang="en-US" altLang="zh-CN" dirty="0"/>
          </a:p>
          <a:p>
            <a:r>
              <a:rPr kumimoji="1" lang="zh-CN" altLang="en-US" dirty="0"/>
              <a:t>持续发版的来源：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常见使用场景的整合</a:t>
            </a:r>
            <a:r>
              <a:rPr kumimoji="1" lang="en-US" altLang="zh-CN" dirty="0"/>
              <a:t>/</a:t>
            </a:r>
            <a:r>
              <a:rPr kumimoji="1" lang="zh-CN" altLang="en-US" dirty="0"/>
              <a:t>集成、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</a:p>
          <a:p>
            <a:pPr lvl="1"/>
            <a:r>
              <a:rPr kumimoji="1" lang="zh-CN" altLang="en-US" dirty="0"/>
              <a:t>通过用户 问多的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使用不方便地方</a:t>
            </a:r>
            <a:r>
              <a:rPr kumimoji="1" lang="en-US" altLang="zh-CN" dirty="0"/>
              <a:t>/</a:t>
            </a:r>
            <a:r>
              <a:rPr kumimoji="1" lang="zh-CN" altLang="en-US" dirty="0"/>
              <a:t>优化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功能化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集成这个问题</a:t>
            </a:r>
            <a:r>
              <a:rPr kumimoji="1" lang="en-US" altLang="zh-CN" dirty="0"/>
              <a:t>/</a:t>
            </a:r>
            <a:r>
              <a:rPr kumimoji="1" lang="zh-CN" altLang="en-US" dirty="0"/>
              <a:t>场景对应的典型生态产品？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新的差异化亮点</a:t>
            </a:r>
            <a:endParaRPr kumimoji="1" lang="en-US" altLang="zh-CN" dirty="0"/>
          </a:p>
          <a:p>
            <a:r>
              <a:rPr kumimoji="1" lang="zh-CN" altLang="en-US" dirty="0"/>
              <a:t>三方的贡献者数量（关注、积极引导、尊重 用户成为贡献者）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前提：快速可靠的迭代反馈；期望做到：功能</a:t>
            </a:r>
            <a:r>
              <a:rPr kumimoji="1" lang="en-US" altLang="zh-CN" dirty="0"/>
              <a:t>/</a:t>
            </a:r>
            <a:r>
              <a:rPr kumimoji="1" lang="zh-CN" altLang="en-US" dirty="0"/>
              <a:t>优化</a:t>
            </a:r>
            <a:r>
              <a:rPr kumimoji="1" lang="en-US" altLang="zh-CN" dirty="0"/>
              <a:t>/Bug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  <a:r>
              <a:rPr kumimoji="1" lang="zh-CN" altLang="en-US" dirty="0"/>
              <a:t>，自动测试通过就发版。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足够的测试用例，并随着功能</a:t>
            </a:r>
            <a:r>
              <a:rPr kumimoji="1" lang="en-US" altLang="zh-CN" dirty="0"/>
              <a:t>/Bug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  <a:r>
              <a:rPr kumimoji="1" lang="zh-CN" altLang="en-US" dirty="0"/>
              <a:t>同步持续增加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工程质量</a:t>
            </a:r>
            <a:r>
              <a:rPr kumimoji="1" lang="zh-CN" altLang="en-US" sz="1400" dirty="0"/>
              <a:t>（如模块化、持续集成、测试覆盖）</a:t>
            </a:r>
            <a:r>
              <a:rPr kumimoji="1" lang="zh-CN" altLang="en-US" dirty="0"/>
              <a:t>，也是为了上面的目标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坚守项目质量 与 保持发版节奏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在文档中透出 线上应用</a:t>
            </a:r>
            <a:r>
              <a:rPr kumimoji="1" lang="en-US" altLang="zh-CN" dirty="0"/>
              <a:t>Case/</a:t>
            </a:r>
            <a:r>
              <a:rPr kumimoji="1" lang="zh-CN" altLang="en-US" dirty="0"/>
              <a:t>各厂用户列表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广泛用户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使用场景背书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DF426724-AFCD-CE47-B85B-27D3BD5EE028}"/>
              </a:ext>
            </a:extLst>
          </p:cNvPr>
          <p:cNvSpPr txBox="1">
            <a:spLocks/>
          </p:cNvSpPr>
          <p:nvPr/>
        </p:nvSpPr>
        <p:spPr>
          <a:xfrm>
            <a:off x="6876256" y="915566"/>
            <a:ext cx="2246289" cy="23042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05740" indent="-205740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72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71450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/>
              <a:t>活跃稳定成熟</a:t>
            </a:r>
            <a:endParaRPr lang="zh-CN" altLang="en-US" sz="1200" dirty="0"/>
          </a:p>
          <a:p>
            <a:pPr lvl="1"/>
            <a:r>
              <a:rPr kumimoji="1" lang="zh-CN" altLang="en-US" sz="1100" dirty="0"/>
              <a:t>大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广泛应用背书</a:t>
            </a:r>
            <a:endParaRPr lang="zh-CN" altLang="en-US" sz="1100" dirty="0"/>
          </a:p>
          <a:p>
            <a:pPr lvl="1"/>
            <a:r>
              <a:rPr kumimoji="1" lang="zh-CN" altLang="en-US" sz="1100" dirty="0"/>
              <a:t>活跃发展</a:t>
            </a:r>
            <a:endParaRPr kumimoji="1" lang="en-US" altLang="zh-CN" sz="1100" dirty="0"/>
          </a:p>
          <a:p>
            <a:pPr lvl="1"/>
            <a:r>
              <a:rPr lang="zh-CN" altLang="en-US" sz="1100" dirty="0"/>
              <a:t>功能完整</a:t>
            </a:r>
          </a:p>
          <a:p>
            <a:pPr lvl="1"/>
            <a:endParaRPr kumimoji="1" lang="en-US" altLang="zh-CN" sz="1100" dirty="0"/>
          </a:p>
          <a:p>
            <a:pPr lvl="1"/>
            <a:r>
              <a:rPr kumimoji="1" lang="zh-CN" altLang="en-US" sz="1100" dirty="0"/>
              <a:t>优的工程质量</a:t>
            </a:r>
            <a:endParaRPr kumimoji="1" lang="en-US" altLang="zh-CN" sz="1100" dirty="0"/>
          </a:p>
          <a:p>
            <a:pPr lvl="2"/>
            <a:r>
              <a:rPr kumimoji="1" lang="zh-CN" altLang="en-US" sz="1050" dirty="0"/>
              <a:t>代码可读性</a:t>
            </a:r>
            <a:endParaRPr kumimoji="1" lang="en-US" altLang="zh-CN" sz="1050" dirty="0"/>
          </a:p>
          <a:p>
            <a:pPr lvl="2"/>
            <a:r>
              <a:rPr kumimoji="1" lang="zh-CN" altLang="en-US" sz="1050" dirty="0"/>
              <a:t>模块化</a:t>
            </a:r>
            <a:endParaRPr kumimoji="1" lang="en-US" altLang="zh-CN" sz="1050" dirty="0"/>
          </a:p>
          <a:p>
            <a:pPr lvl="2"/>
            <a:r>
              <a:rPr kumimoji="1" lang="zh-CN" altLang="en-US" sz="1050" dirty="0"/>
              <a:t>持续集成</a:t>
            </a:r>
            <a:endParaRPr kumimoji="1" lang="en-US" altLang="zh-CN" sz="1050" dirty="0"/>
          </a:p>
          <a:p>
            <a:pPr lvl="2"/>
            <a:r>
              <a:rPr kumimoji="1" lang="zh-CN" altLang="en-US" sz="1050" dirty="0"/>
              <a:t>测试覆盖率</a:t>
            </a:r>
            <a:endParaRPr kumimoji="1" lang="en-US" altLang="zh-CN" sz="1050" dirty="0"/>
          </a:p>
          <a:p>
            <a:pPr lvl="2"/>
            <a:r>
              <a:rPr kumimoji="1" lang="zh-CN" altLang="en-US" sz="1050" dirty="0"/>
              <a:t>版本升级兼容性</a:t>
            </a:r>
          </a:p>
        </p:txBody>
      </p:sp>
    </p:spTree>
    <p:extLst>
      <p:ext uri="{BB962C8B-B14F-4D97-AF65-F5344CB8AC3E}">
        <p14:creationId xmlns:p14="http://schemas.microsoft.com/office/powerpoint/2010/main" val="2908110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" id="{22509980-8B7B-2046-91C4-2AA5B9F93A28}" vid="{9F624C87-12F9-7F4D-9E34-95FAD4F1C26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</Template>
  <TotalTime>2203</TotalTime>
  <Words>1517</Words>
  <Application>Microsoft Macintosh PowerPoint</Application>
  <PresentationFormat>全屏显示(16:9)</PresentationFormat>
  <Paragraphs>254</Paragraphs>
  <Slides>16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</vt:lpstr>
      <vt:lpstr>等线 Light</vt:lpstr>
      <vt:lpstr>Calibri</vt:lpstr>
      <vt:lpstr>Helvetica</vt:lpstr>
      <vt:lpstr>Wingdings</vt:lpstr>
      <vt:lpstr>Wingdings 3</vt:lpstr>
      <vt:lpstr>s</vt:lpstr>
      <vt:lpstr>开源漫游者指南</vt:lpstr>
      <vt:lpstr>大纲</vt:lpstr>
      <vt:lpstr>0. 做开源的环境是怎样的？（vs 内部做产品）</vt:lpstr>
      <vt:lpstr>1. 用户为什么    用      或         不用   一个(开源)产品？</vt:lpstr>
      <vt:lpstr>2. 用户的关注方面</vt:lpstr>
      <vt:lpstr>PowerPoint 演示文稿</vt:lpstr>
      <vt:lpstr>2.1 性能 / 功能：差异化，引起用户兴趣，拉新的抓手</vt:lpstr>
      <vt:lpstr>2.2 使用方便：成本，用户上手试用，留存的关键</vt:lpstr>
      <vt:lpstr>2.3 活跃稳定成熟：专业，用户深入了解 =&gt; 流失 vs. 口碑传播</vt:lpstr>
      <vt:lpstr>3. 关于文档内容</vt:lpstr>
      <vt:lpstr>关键总结（面向一般产品用户）</vt:lpstr>
      <vt:lpstr>4. 关于维护 项目贡献者（vs 一般产品用户）</vt:lpstr>
      <vt:lpstr>5. 开源的一些量化KPI</vt:lpstr>
      <vt:lpstr>关于开源 还有很多……</vt:lpstr>
      <vt:lpstr>PowerPoint 演示文稿</vt:lpstr>
      <vt:lpstr>一些资料</vt:lpstr>
    </vt:vector>
  </TitlesOfParts>
  <Company>oldratlee.com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API设计</dc:title>
  <dc:creator>Jerry Lee;oldratlee@gmail.com</dc:creator>
  <cp:lastModifiedBy>Microsoft Office User</cp:lastModifiedBy>
  <cp:revision>324</cp:revision>
  <dcterms:created xsi:type="dcterms:W3CDTF">2012-07-08T05:28:09Z</dcterms:created>
  <dcterms:modified xsi:type="dcterms:W3CDTF">2021-07-16T09:16:30Z</dcterms:modified>
</cp:coreProperties>
</file>