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76" r:id="rId3"/>
    <p:sldId id="279" r:id="rId4"/>
    <p:sldId id="278" r:id="rId5"/>
    <p:sldId id="277" r:id="rId6"/>
    <p:sldId id="273" r:id="rId7"/>
    <p:sldId id="265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90418"/>
  </p:normalViewPr>
  <p:slideViewPr>
    <p:cSldViewPr snapToGrid="0" snapToObjects="1">
      <p:cViewPr varScale="1">
        <p:scale>
          <a:sx n="140" d="100"/>
          <a:sy n="14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-4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D35D0-C3C2-F242-A53E-63E271CD0ED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1315-C8E9-524E-B05E-D146E32A40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21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组件图源自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《Feedback Control of Dynamic Systems》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单字符变量命名源自</a:t>
            </a:r>
            <a:r>
              <a:rPr lang="en-US" altLang="zh-CN" dirty="0"/>
              <a:t>《Feedback Control for Computer Systems》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E1315-C8E9-524E-B05E-D146E32A403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74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组件图源自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《Feedback Control of Dynamic Systems》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单字符变量命名源自</a:t>
            </a:r>
            <a:r>
              <a:rPr lang="en-US" altLang="zh-CN" dirty="0"/>
              <a:t>《Feedback Control for Computer Systems》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E1315-C8E9-524E-B05E-D146E32A403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21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图源自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《Feedback Control of Dynamic Systems》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E1315-C8E9-524E-B05E-D146E32A403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44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E1315-C8E9-524E-B05E-D146E32A403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6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 b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01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4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5128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二级</a:t>
            </a:r>
          </a:p>
          <a:p>
            <a:pPr lvl="2" eaLnBrk="1" latinLnBrk="0" hangingPunct="1"/>
            <a:r>
              <a:rPr lang="zh-CN" altLang="en-US" dirty="0"/>
              <a:t>三级</a:t>
            </a:r>
          </a:p>
          <a:p>
            <a:pPr lvl="3" eaLnBrk="1" latinLnBrk="0" hangingPunct="1"/>
            <a:r>
              <a:rPr lang="zh-CN" altLang="en-US" dirty="0"/>
              <a:t>四级</a:t>
            </a:r>
          </a:p>
          <a:p>
            <a:pPr lvl="4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134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94698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699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1597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01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2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2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二级</a:t>
            </a:r>
          </a:p>
          <a:p>
            <a:pPr lvl="2" eaLnBrk="1" latinLnBrk="0" hangingPunct="1"/>
            <a:r>
              <a:rPr lang="zh-CN" altLang="en-US" dirty="0"/>
              <a:t>三级</a:t>
            </a:r>
          </a:p>
          <a:p>
            <a:pPr lvl="3" eaLnBrk="1" latinLnBrk="0" hangingPunct="1"/>
            <a:r>
              <a:rPr lang="zh-CN" altLang="en-US" dirty="0"/>
              <a:t>四级</a:t>
            </a:r>
          </a:p>
          <a:p>
            <a:pPr lvl="4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48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52455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E615D17E-9452-CF42-9EB8-B83D8781B5C2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56428A3A-89CC-6641-935C-43DEBB6CB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79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0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j-cs"/>
        </a:defRPr>
      </a:lvl1pPr>
    </p:titleStyle>
    <p:bodyStyle>
      <a:lvl1pPr marL="274313" indent="-274313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1pPr>
      <a:lvl2pPr marL="548626" indent="-274313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2pPr>
      <a:lvl3pPr marL="822939" indent="-22859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3pPr>
      <a:lvl4pPr marL="1097253" indent="-22859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4pPr>
      <a:lvl5pPr marL="1371566" indent="-22859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5pPr>
      <a:lvl6pPr marL="1645879" indent="-182875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182875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182875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dratle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edback" TargetMode="External"/><Relationship Id="rId3" Type="http://schemas.openxmlformats.org/officeDocument/2006/relationships/hyperlink" Target="https://book.douban.com/subject/26413088/" TargetMode="External"/><Relationship Id="rId7" Type="http://schemas.openxmlformats.org/officeDocument/2006/relationships/hyperlink" Target="https://en.wikipedia.org/wiki/Control_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ID_controller" TargetMode="External"/><Relationship Id="rId5" Type="http://schemas.openxmlformats.org/officeDocument/2006/relationships/hyperlink" Target="https://www.douban.com/doulist/121356171/" TargetMode="External"/><Relationship Id="rId10" Type="http://schemas.openxmlformats.org/officeDocument/2006/relationships/image" Target="../media/image3.tiff"/><Relationship Id="rId4" Type="http://schemas.openxmlformats.org/officeDocument/2006/relationships/hyperlink" Target="https://book.douban.com/subject/33426596/" TargetMode="External"/><Relationship Id="rId9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FDAE4-B8C4-E040-AF7E-ED6B342BE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关于控制系统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5C861-5425-5C49-B663-D20204DAF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sz="2400" dirty="0"/>
              <a:t> </a:t>
            </a:r>
            <a:r>
              <a:rPr kumimoji="1" lang="zh-CN" altLang="en-US" sz="2400" dirty="0"/>
              <a:t>李鼎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哲良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@</a:t>
            </a:r>
            <a:r>
              <a:rPr kumimoji="1" lang="en-US" altLang="zh-CN" sz="2400" dirty="0">
                <a:hlinkClick r:id="rId2"/>
              </a:rPr>
              <a:t>oldratlee</a:t>
            </a:r>
            <a:endParaRPr kumimoji="1" lang="en-US" altLang="zh-CN" sz="2400" dirty="0"/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2020-08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2019-11</a:t>
            </a:r>
          </a:p>
        </p:txBody>
      </p:sp>
    </p:spTree>
    <p:extLst>
      <p:ext uri="{BB962C8B-B14F-4D97-AF65-F5344CB8AC3E}">
        <p14:creationId xmlns:p14="http://schemas.microsoft.com/office/powerpoint/2010/main" val="16844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72A6109-A309-6C4F-825E-C4EB35141B6B}"/>
              </a:ext>
            </a:extLst>
          </p:cNvPr>
          <p:cNvSpPr/>
          <p:nvPr/>
        </p:nvSpPr>
        <p:spPr>
          <a:xfrm>
            <a:off x="2424278" y="2305482"/>
            <a:ext cx="820832" cy="634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控制器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Controller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0C4FC-B187-0F49-A0B7-89F174A372A3}"/>
              </a:ext>
            </a:extLst>
          </p:cNvPr>
          <p:cNvSpPr/>
          <p:nvPr/>
        </p:nvSpPr>
        <p:spPr>
          <a:xfrm>
            <a:off x="5096234" y="3307883"/>
            <a:ext cx="922866" cy="63499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传感器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Sensor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6B4528E-51A6-A441-81A8-D6A35B29DDEB}"/>
              </a:ext>
            </a:extLst>
          </p:cNvPr>
          <p:cNvSpPr/>
          <p:nvPr/>
        </p:nvSpPr>
        <p:spPr>
          <a:xfrm>
            <a:off x="4128800" y="2306181"/>
            <a:ext cx="702000" cy="6336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滤波器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Filter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9E07553-6EFA-B04D-A774-B9A34C63DB9C}"/>
              </a:ext>
            </a:extLst>
          </p:cNvPr>
          <p:cNvSpPr/>
          <p:nvPr/>
        </p:nvSpPr>
        <p:spPr>
          <a:xfrm>
            <a:off x="1304993" y="2305482"/>
            <a:ext cx="702000" cy="6336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滤波器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Filter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07A9AC-90CE-9947-BA75-D9C32ADF5758}"/>
              </a:ext>
            </a:extLst>
          </p:cNvPr>
          <p:cNvSpPr/>
          <p:nvPr/>
        </p:nvSpPr>
        <p:spPr>
          <a:xfrm>
            <a:off x="5485890" y="2127844"/>
            <a:ext cx="1891960" cy="969178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1DA66D5-2A95-D143-B8AB-F4D62F942ACB}"/>
              </a:ext>
            </a:extLst>
          </p:cNvPr>
          <p:cNvSpPr/>
          <p:nvPr/>
        </p:nvSpPr>
        <p:spPr>
          <a:xfrm>
            <a:off x="5611796" y="2305482"/>
            <a:ext cx="752450" cy="634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执行器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Actuator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2B3255-6945-9C45-B316-8199227C692D}"/>
              </a:ext>
            </a:extLst>
          </p:cNvPr>
          <p:cNvSpPr/>
          <p:nvPr/>
        </p:nvSpPr>
        <p:spPr>
          <a:xfrm>
            <a:off x="6573026" y="2305482"/>
            <a:ext cx="703626" cy="634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过程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Process</a:t>
            </a:r>
            <a:endParaRPr kumimoji="1" lang="en-US" altLang="zh-CN" sz="12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4C9375-562D-B544-9CE5-085E309DAC92}"/>
              </a:ext>
            </a:extLst>
          </p:cNvPr>
          <p:cNvSpPr txBox="1"/>
          <p:nvPr/>
        </p:nvSpPr>
        <p:spPr>
          <a:xfrm>
            <a:off x="7363607" y="2172695"/>
            <a:ext cx="72167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输出 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Output</a:t>
            </a:r>
            <a:endParaRPr kumimoji="1"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D0C3DD-B3DE-7243-A7CA-69D4C156B397}"/>
              </a:ext>
            </a:extLst>
          </p:cNvPr>
          <p:cNvSpPr txBox="1"/>
          <p:nvPr/>
        </p:nvSpPr>
        <p:spPr>
          <a:xfrm>
            <a:off x="3176728" y="2172695"/>
            <a:ext cx="10294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控制信号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endParaRPr kumimoji="1" lang="en-US" altLang="zh-CN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Control Signal</a:t>
            </a:r>
            <a:endParaRPr kumimoji="1" lang="en-US" altLang="zh-CN" sz="1050" b="1" dirty="0">
              <a:solidFill>
                <a:srgbClr val="0070C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CF480E-3129-BC4D-9FDB-D38FAB1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基本反馈控制系统的组件图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FBC51A-4898-2040-AFAD-46A68CA7AD20}"/>
              </a:ext>
            </a:extLst>
          </p:cNvPr>
          <p:cNvSpPr txBox="1"/>
          <p:nvPr/>
        </p:nvSpPr>
        <p:spPr>
          <a:xfrm>
            <a:off x="439099" y="2011113"/>
            <a:ext cx="8755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参考值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Reference</a:t>
            </a: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Setpoint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EE2A18-20DE-E743-BED1-EF46C28A6B00}"/>
              </a:ext>
            </a:extLst>
          </p:cNvPr>
          <p:cNvSpPr txBox="1"/>
          <p:nvPr/>
        </p:nvSpPr>
        <p:spPr>
          <a:xfrm>
            <a:off x="2128310" y="2329176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EC4BD3-5346-B44F-A612-FBA4CB1159B3}"/>
              </a:ext>
            </a:extLst>
          </p:cNvPr>
          <p:cNvSpPr txBox="1"/>
          <p:nvPr/>
        </p:nvSpPr>
        <p:spPr>
          <a:xfrm>
            <a:off x="2543026" y="2886829"/>
            <a:ext cx="301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80EFAB-1A52-5541-8E6D-CEECE7718552}"/>
              </a:ext>
            </a:extLst>
          </p:cNvPr>
          <p:cNvSpPr txBox="1"/>
          <p:nvPr/>
        </p:nvSpPr>
        <p:spPr>
          <a:xfrm>
            <a:off x="1113083" y="2974274"/>
            <a:ext cx="1083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转化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修整信号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22A95F8-520A-274B-98B8-5275556733A5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H="1" flipV="1">
            <a:off x="5557667" y="3942882"/>
            <a:ext cx="1" cy="2121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5010D-EB85-C44B-BFF9-8F9B9870637B}"/>
              </a:ext>
            </a:extLst>
          </p:cNvPr>
          <p:cNvSpPr txBox="1"/>
          <p:nvPr/>
        </p:nvSpPr>
        <p:spPr>
          <a:xfrm>
            <a:off x="4970823" y="4155001"/>
            <a:ext cx="117369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传感器噪音</a:t>
            </a:r>
            <a:r>
              <a:rPr kumimoji="1"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5417E1-3208-6E45-A318-C6523CE14D4C}"/>
              </a:ext>
            </a:extLst>
          </p:cNvPr>
          <p:cNvSpPr txBox="1"/>
          <p:nvPr/>
        </p:nvSpPr>
        <p:spPr>
          <a:xfrm>
            <a:off x="4410988" y="5361881"/>
            <a:ext cx="3990195" cy="1151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kumimoji="1" lang="zh-CN" altLang="en-US" sz="1200" dirty="0"/>
              <a:t>对于我们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软件系统</a:t>
            </a:r>
            <a:r>
              <a:rPr kumimoji="1" lang="zh-CN" altLang="en-US" sz="1200" dirty="0"/>
              <a:t>中实现的控制系统：</a:t>
            </a:r>
            <a:endParaRPr kumimoji="1" lang="en-US" altLang="zh-CN" sz="1200" dirty="0"/>
          </a:p>
          <a:p>
            <a:pPr marL="136525" indent="-1365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因为是数字信号，抗传输噪音</a:t>
            </a:r>
            <a:r>
              <a:rPr kumimoji="1" lang="zh-CN" altLang="en-US" sz="1100" dirty="0">
                <a:latin typeface="+mn-ea"/>
              </a:rPr>
              <a:t>没有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传感器噪音</a:t>
            </a:r>
            <a:r>
              <a:rPr kumimoji="1" lang="zh-CN" altLang="en-US" sz="1100" dirty="0">
                <a:latin typeface="+mn-ea"/>
              </a:rPr>
              <a:t>，</a:t>
            </a:r>
            <a:br>
              <a:rPr kumimoji="1" lang="en-US" altLang="zh-CN" sz="1100" dirty="0">
                <a:latin typeface="+mn-ea"/>
              </a:rPr>
            </a:br>
            <a:r>
              <a:rPr kumimoji="1" lang="zh-CN" altLang="en-US" sz="1100" dirty="0">
                <a:latin typeface="+mn-ea"/>
              </a:rPr>
              <a:t>所以</a:t>
            </a:r>
            <a:r>
              <a:rPr kumimoji="1" lang="zh-CN" altLang="en-US" sz="1100" dirty="0"/>
              <a:t>不需要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对传感的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滤波器</a:t>
            </a:r>
            <a:r>
              <a:rPr kumimoji="1" lang="zh-CN" altLang="en-US" sz="1100" dirty="0">
                <a:latin typeface="+mn-ea"/>
              </a:rPr>
              <a:t>。</a:t>
            </a:r>
            <a:endParaRPr kumimoji="1" lang="en-US" altLang="zh-CN" sz="1100" dirty="0"/>
          </a:p>
          <a:p>
            <a:pPr marL="136525" indent="-1365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因为软件系统中指标是现成的，往往不需要去关注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传感器</a:t>
            </a:r>
            <a:r>
              <a:rPr kumimoji="1" lang="zh-CN" altLang="en-US" sz="1100" dirty="0"/>
              <a:t>，</a:t>
            </a:r>
            <a:br>
              <a:rPr kumimoji="1" lang="en-US" altLang="zh-CN" sz="1100" dirty="0"/>
            </a:br>
            <a:r>
              <a:rPr kumimoji="1" lang="zh-CN" altLang="en-US" sz="1100" dirty="0"/>
              <a:t>所以直接说成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做成 指标数据收集 就好了。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854E37-240F-044C-A336-E0ECE044FFDE}"/>
              </a:ext>
            </a:extLst>
          </p:cNvPr>
          <p:cNvSpPr txBox="1"/>
          <p:nvPr/>
        </p:nvSpPr>
        <p:spPr>
          <a:xfrm>
            <a:off x="449061" y="5102964"/>
            <a:ext cx="3852337" cy="141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kumimoji="1" lang="zh-CN" altLang="en-US" sz="1200" b="1" dirty="0">
                <a:solidFill>
                  <a:srgbClr val="C00000"/>
                </a:solidFill>
              </a:rPr>
              <a:t>核心</a:t>
            </a:r>
            <a:r>
              <a:rPr kumimoji="1" lang="zh-CN" altLang="en-US" sz="1200" b="1" dirty="0"/>
              <a:t>信号</a:t>
            </a:r>
            <a:r>
              <a:rPr kumimoji="1" lang="zh-CN" altLang="en-US" sz="1200" dirty="0"/>
              <a:t>：</a:t>
            </a:r>
            <a:endParaRPr kumimoji="1" lang="en-US" altLang="zh-CN" sz="1200" dirty="0"/>
          </a:p>
          <a:p>
            <a:pPr marL="223838" indent="-1238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>
                <a:solidFill>
                  <a:srgbClr val="0070C0"/>
                </a:solidFill>
              </a:rPr>
              <a:t>输出</a:t>
            </a:r>
            <a:endParaRPr kumimoji="1" lang="en-US" altLang="zh-CN" sz="1100" b="1" dirty="0">
              <a:solidFill>
                <a:srgbClr val="0070C0"/>
              </a:solidFill>
            </a:endParaRPr>
          </a:p>
          <a:p>
            <a:pPr marL="223838" indent="-1238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>
                <a:solidFill>
                  <a:srgbClr val="0070C0"/>
                </a:solidFill>
              </a:rPr>
              <a:t>参考值</a:t>
            </a:r>
            <a:endParaRPr kumimoji="1" lang="en-US" altLang="zh-CN" sz="1100" b="1" dirty="0">
              <a:solidFill>
                <a:srgbClr val="0070C0"/>
              </a:solidFill>
            </a:endParaRPr>
          </a:p>
          <a:p>
            <a:pPr marL="223838" indent="-1238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>
                <a:solidFill>
                  <a:srgbClr val="0070C0"/>
                </a:solidFill>
              </a:rPr>
              <a:t>控制信号、输入</a:t>
            </a:r>
            <a:br>
              <a:rPr kumimoji="1" lang="en-US" altLang="zh-CN" sz="1100" b="1" dirty="0">
                <a:solidFill>
                  <a:srgbClr val="0070C0"/>
                </a:solidFill>
              </a:rPr>
            </a:br>
            <a:r>
              <a:rPr kumimoji="1" lang="zh-CN" altLang="en-US" sz="1100" dirty="0"/>
              <a:t>控制信号是面向执行器设计的，与输出指标</a:t>
            </a:r>
            <a:r>
              <a:rPr kumimoji="1" lang="zh-CN" altLang="en-US" sz="1100" b="1" dirty="0"/>
              <a:t>不同</a:t>
            </a:r>
            <a:r>
              <a:rPr kumimoji="1" lang="zh-CN" altLang="en-US" sz="1100" dirty="0"/>
              <a:t>。</a:t>
            </a:r>
            <a:endParaRPr kumimoji="1" lang="en-US" altLang="zh-CN" sz="11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kumimoji="1"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梳理</a:t>
            </a:r>
            <a:r>
              <a:rPr kumimoji="1"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kumimoji="1"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定义</a:t>
            </a:r>
            <a:r>
              <a:rPr kumimoji="1" lang="zh-CN" altLang="en-US" sz="1200" dirty="0"/>
              <a:t>这些信号是</a:t>
            </a:r>
            <a:r>
              <a:rPr kumimoji="1" lang="zh-CN" altLang="en-US" sz="1200" b="1" dirty="0"/>
              <a:t>控制系统设计</a:t>
            </a:r>
            <a:r>
              <a:rPr kumimoji="1" lang="zh-CN" altLang="en-US" sz="1200" dirty="0"/>
              <a:t>的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基本信息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/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关键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B54DD9-E1C1-614D-83C3-261E03BF0C9B}"/>
              </a:ext>
            </a:extLst>
          </p:cNvPr>
          <p:cNvSpPr txBox="1"/>
          <p:nvPr/>
        </p:nvSpPr>
        <p:spPr>
          <a:xfrm>
            <a:off x="8512246" y="1276263"/>
            <a:ext cx="3446456" cy="537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  <a:spcAft>
                <a:spcPts val="500"/>
              </a:spcAft>
            </a:pPr>
            <a:r>
              <a:rPr kumimoji="1" lang="zh-CN" altLang="en-US" sz="1200" dirty="0"/>
              <a:t>以 </a:t>
            </a:r>
            <a:r>
              <a:rPr kumimoji="1" lang="zh-CN" altLang="en-US" sz="1200" b="1" dirty="0">
                <a:solidFill>
                  <a:srgbClr val="0070C0"/>
                </a:solidFill>
              </a:rPr>
              <a:t>房子的恒温控制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zh-CN" altLang="en-US" sz="1200" b="1" dirty="0">
                <a:solidFill>
                  <a:srgbClr val="0070C0"/>
                </a:solidFill>
              </a:rPr>
              <a:t>空调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r>
              <a:rPr kumimoji="1" lang="zh-CN" altLang="en-US" sz="1200" b="1" dirty="0">
                <a:solidFill>
                  <a:srgbClr val="0070C0"/>
                </a:solidFill>
              </a:rPr>
              <a:t> </a:t>
            </a:r>
            <a:r>
              <a:rPr kumimoji="1" lang="zh-CN" altLang="en-US" sz="1200" dirty="0"/>
              <a:t>为例 说明概念：</a:t>
            </a:r>
            <a:endParaRPr kumimoji="1" lang="en-US" altLang="zh-CN" sz="12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过程</a:t>
            </a:r>
            <a:r>
              <a:rPr kumimoji="1" lang="zh-CN" altLang="en-US" sz="1100" dirty="0"/>
              <a:t>，也称为 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受控对象</a:t>
            </a:r>
            <a:endParaRPr kumimoji="1" lang="en-US" altLang="zh-CN" sz="11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要温控的房子。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所以 控制 也会说成</a:t>
            </a:r>
            <a:r>
              <a:rPr kumimoji="1" lang="en-US" altLang="zh-CN" sz="1100" dirty="0"/>
              <a:t>『</a:t>
            </a:r>
            <a:r>
              <a:rPr kumimoji="1" lang="zh-CN" altLang="en-US" sz="1100" dirty="0"/>
              <a:t>过程控制</a:t>
            </a:r>
            <a:r>
              <a:rPr kumimoji="1" lang="en-US" altLang="zh-CN" sz="1100" dirty="0"/>
              <a:t>』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输出</a:t>
            </a:r>
            <a:r>
              <a:rPr kumimoji="1" lang="zh-CN" altLang="en-US" sz="1100" dirty="0"/>
              <a:t>，也称为 </a:t>
            </a:r>
            <a:r>
              <a:rPr kumimoji="1" lang="zh-CN" altLang="en-US" sz="1100" b="1" dirty="0"/>
              <a:t>过程输出、过程变量</a:t>
            </a:r>
            <a:r>
              <a:rPr kumimoji="1" lang="zh-CN" altLang="en-US" sz="1100" dirty="0"/>
              <a:t>、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受控变量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房子的温度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参考值</a:t>
            </a:r>
            <a:r>
              <a:rPr kumimoji="1" lang="zh-CN" altLang="en-US" sz="1100" dirty="0"/>
              <a:t>，也会说成 </a:t>
            </a:r>
            <a:r>
              <a:rPr kumimoji="1" lang="zh-CN" altLang="en-US" sz="1100" b="1" dirty="0"/>
              <a:t>设定点</a:t>
            </a:r>
            <a:r>
              <a:rPr kumimoji="1" lang="en-US" altLang="zh-CN" sz="1100" b="1" dirty="0"/>
              <a:t>/setpoint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过程输出的控制目标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空调设定的温度，比如</a:t>
            </a:r>
            <a:r>
              <a:rPr kumimoji="1" lang="en-US" altLang="zh-CN" sz="1100" dirty="0"/>
              <a:t>30</a:t>
            </a:r>
            <a:r>
              <a:rPr kumimoji="1" lang="zh-CN" altLang="en-US" sz="1100" dirty="0"/>
              <a:t>度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执行器</a:t>
            </a:r>
            <a:r>
              <a:rPr kumimoji="1" lang="zh-CN" altLang="en-US" sz="1100" dirty="0"/>
              <a:t>，用于调整过程输出的设备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空调的加热器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装置</a:t>
            </a:r>
            <a:r>
              <a:rPr kumimoji="1" lang="zh-CN" altLang="en-US" sz="1100" dirty="0"/>
              <a:t>， 也会说成 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受控系统</a:t>
            </a:r>
            <a:endParaRPr kumimoji="1" lang="en-US" altLang="zh-CN" sz="11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即 过程 </a:t>
            </a:r>
            <a:r>
              <a:rPr kumimoji="1" lang="en-US" altLang="zh-CN" sz="1100" b="1" dirty="0"/>
              <a:t>+</a:t>
            </a:r>
            <a:r>
              <a:rPr kumimoji="1" lang="zh-CN" altLang="en-US" sz="1100" dirty="0"/>
              <a:t> 执行器，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者构成了一个</a:t>
            </a:r>
            <a:br>
              <a:rPr kumimoji="1" lang="en-US" altLang="zh-CN" sz="1100" dirty="0"/>
            </a:br>
            <a:r>
              <a:rPr kumimoji="1" lang="zh-CN" altLang="en-US" sz="1100" dirty="0"/>
              <a:t>有输入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输出 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受控</a:t>
            </a:r>
            <a:r>
              <a:rPr kumimoji="1" lang="en-US" altLang="zh-CN" sz="1100" dirty="0"/>
              <a:t>&amp;</a:t>
            </a:r>
            <a:r>
              <a:rPr kumimoji="1" lang="zh-CN" altLang="en-US" sz="1100" dirty="0"/>
              <a:t>可观察</a:t>
            </a:r>
            <a:r>
              <a:rPr kumimoji="1" lang="en-US" altLang="zh-CN" sz="1100" dirty="0"/>
              <a:t>)</a:t>
            </a:r>
            <a:r>
              <a:rPr kumimoji="1" lang="zh-CN" altLang="en-US" sz="1100" dirty="0"/>
              <a:t> 的</a:t>
            </a:r>
            <a:r>
              <a:rPr kumimoji="1" lang="en-US" altLang="zh-CN" sz="1100" dirty="0"/>
              <a:t> </a:t>
            </a:r>
            <a:r>
              <a:rPr kumimoji="1" lang="zh-CN" altLang="en-US" sz="1100" b="1" dirty="0">
                <a:solidFill>
                  <a:srgbClr val="0070C0"/>
                </a:solidFill>
              </a:rPr>
              <a:t>黑箱</a:t>
            </a:r>
            <a:r>
              <a:rPr kumimoji="1" lang="zh-CN" altLang="en-US" sz="1100" dirty="0">
                <a:solidFill>
                  <a:srgbClr val="0070C0"/>
                </a:solidFill>
              </a:rPr>
              <a:t>对象</a:t>
            </a:r>
            <a:endParaRPr kumimoji="1" lang="en-US" altLang="zh-CN" sz="1100" dirty="0">
              <a:solidFill>
                <a:srgbClr val="0070C0"/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注意 有的资料中 装置 </a:t>
            </a:r>
            <a:r>
              <a:rPr kumimoji="1" lang="zh-CN" altLang="en-US" sz="1100" dirty="0">
                <a:solidFill>
                  <a:srgbClr val="C00000"/>
                </a:solidFill>
              </a:rPr>
              <a:t>单指</a:t>
            </a:r>
            <a:r>
              <a:rPr kumimoji="1" lang="zh-CN" altLang="en-US" sz="1100" dirty="0"/>
              <a:t> </a:t>
            </a:r>
            <a:r>
              <a:rPr kumimoji="1" lang="zh-CN" altLang="en-US" sz="1100" b="1" dirty="0"/>
              <a:t>过程</a:t>
            </a:r>
            <a:endParaRPr kumimoji="1" lang="en-US" altLang="zh-CN" sz="1100" b="1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输入</a:t>
            </a:r>
            <a:r>
              <a:rPr kumimoji="1" lang="en-US" altLang="zh-CN" sz="1100" b="1" dirty="0"/>
              <a:t>(</a:t>
            </a:r>
            <a:r>
              <a:rPr kumimoji="1" lang="zh-CN" altLang="en-US" sz="1100" b="1" dirty="0"/>
              <a:t>变量</a:t>
            </a:r>
            <a:r>
              <a:rPr kumimoji="1" lang="en-US" altLang="zh-CN" sz="1100" b="1" dirty="0"/>
              <a:t>)</a:t>
            </a:r>
            <a:r>
              <a:rPr kumimoji="1" lang="zh-CN" altLang="en-US" sz="1100" b="1" dirty="0"/>
              <a:t> </a:t>
            </a:r>
            <a:r>
              <a:rPr kumimoji="1" lang="zh-CN" altLang="en-US" sz="1100" dirty="0"/>
              <a:t>，也称为 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控制变量</a:t>
            </a:r>
            <a:endParaRPr kumimoji="1" lang="en-US" altLang="zh-CN" sz="11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即</a:t>
            </a:r>
            <a:r>
              <a:rPr kumimoji="1" lang="en-US" altLang="zh-CN" sz="1100" dirty="0"/>
              <a:t> </a:t>
            </a:r>
            <a:r>
              <a:rPr kumimoji="1" lang="zh-CN" altLang="en-US" sz="1100" dirty="0"/>
              <a:t>装置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执行器的输入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空调加热器状态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启动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停止</a:t>
            </a:r>
            <a:r>
              <a:rPr kumimoji="1" lang="en-US" altLang="zh-CN" sz="1100" dirty="0"/>
              <a:t>)</a:t>
            </a:r>
            <a:r>
              <a:rPr kumimoji="1" lang="zh-CN" altLang="en-US" sz="1100" dirty="0"/>
              <a:t>、功率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干扰</a:t>
            </a:r>
            <a:r>
              <a:rPr kumimoji="1" lang="zh-CN" altLang="en-US" sz="1100" dirty="0"/>
              <a:t>，执行器之外对过程输出的影响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如房子的热量流失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控制器</a:t>
            </a:r>
            <a:r>
              <a:rPr kumimoji="1" lang="zh-CN" altLang="en-US" sz="1100" dirty="0"/>
              <a:t>，执行控制逻辑的组件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注意 平时大家说的控制器可能包含</a:t>
            </a:r>
            <a:r>
              <a:rPr kumimoji="1" lang="zh-CN" altLang="en-US" sz="1100" dirty="0">
                <a:solidFill>
                  <a:srgbClr val="C00000"/>
                </a:solidFill>
              </a:rPr>
              <a:t>更多</a:t>
            </a:r>
            <a:r>
              <a:rPr kumimoji="1" lang="zh-CN" altLang="en-US" sz="1100" b="1" dirty="0"/>
              <a:t>组件</a:t>
            </a:r>
            <a:r>
              <a:rPr kumimoji="1" lang="zh-CN" altLang="en-US" sz="1100" dirty="0"/>
              <a:t>，</a:t>
            </a:r>
            <a:br>
              <a:rPr kumimoji="1" lang="zh-CN" altLang="en-US" sz="1100" dirty="0"/>
            </a:br>
            <a:r>
              <a:rPr kumimoji="1" lang="zh-CN" altLang="en-US" sz="1100" dirty="0"/>
              <a:t>比如还包含了传感器、执行器组件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如空调</a:t>
            </a:r>
            <a:r>
              <a:rPr kumimoji="1" lang="en-US" altLang="zh-CN" sz="1100" dirty="0"/>
              <a:t>)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控制信号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即 控制器的输出信号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注意 有的资料中 控制信号 </a:t>
            </a:r>
            <a:r>
              <a:rPr kumimoji="1" lang="zh-CN" altLang="en-US" sz="1100" dirty="0">
                <a:solidFill>
                  <a:srgbClr val="C00000"/>
                </a:solidFill>
              </a:rPr>
              <a:t>即指</a:t>
            </a:r>
            <a:r>
              <a:rPr kumimoji="1" lang="zh-CN" altLang="en-US" sz="1100" dirty="0"/>
              <a:t> </a:t>
            </a:r>
            <a:r>
              <a:rPr kumimoji="1" lang="zh-CN" altLang="en-US" sz="1100" b="1" dirty="0"/>
              <a:t>输入</a:t>
            </a:r>
            <a:endParaRPr kumimoji="1" lang="en-US" altLang="zh-CN" sz="1100" b="1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当没有控制信号的滤波时，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者是同一信号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486A2B-6629-0C4F-ADBE-05DA70E920E9}"/>
              </a:ext>
            </a:extLst>
          </p:cNvPr>
          <p:cNvSpPr txBox="1"/>
          <p:nvPr/>
        </p:nvSpPr>
        <p:spPr>
          <a:xfrm>
            <a:off x="3385150" y="3165503"/>
            <a:ext cx="11833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控制器输入 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Controller Input</a:t>
            </a:r>
            <a:endParaRPr kumimoji="1" lang="en-US" altLang="zh-CN" sz="1050" b="1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0B41B5-D4BF-F04C-9F19-362A1AE4491A}"/>
              </a:ext>
            </a:extLst>
          </p:cNvPr>
          <p:cNvSpPr txBox="1"/>
          <p:nvPr/>
        </p:nvSpPr>
        <p:spPr>
          <a:xfrm>
            <a:off x="1892615" y="1763991"/>
            <a:ext cx="140134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误差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endParaRPr kumimoji="1" lang="en-US" altLang="zh-CN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Tracking</a:t>
            </a:r>
            <a:r>
              <a:rPr kumimoji="1" lang="zh-CN" altLang="en-US" sz="1050" dirty="0">
                <a:solidFill>
                  <a:srgbClr val="0070C0"/>
                </a:solidFill>
              </a:rPr>
              <a:t> </a:t>
            </a:r>
            <a:r>
              <a:rPr kumimoji="1" lang="en-US" altLang="zh-CN" sz="1050" dirty="0">
                <a:solidFill>
                  <a:srgbClr val="0070C0"/>
                </a:solidFill>
              </a:rPr>
              <a:t>Error</a:t>
            </a:r>
            <a:endParaRPr kumimoji="1" lang="en-US" altLang="zh-CN" sz="1050" b="1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D312BE-3DF3-8C4E-8C9F-DDEF99C45136}"/>
              </a:ext>
            </a:extLst>
          </p:cNvPr>
          <p:cNvSpPr txBox="1"/>
          <p:nvPr/>
        </p:nvSpPr>
        <p:spPr>
          <a:xfrm>
            <a:off x="397318" y="4079625"/>
            <a:ext cx="3262432" cy="29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注：括号中的是，信号的典型单字符变量命名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01CEC83-1F1A-FE4F-99F7-B33839D6B5F8}"/>
              </a:ext>
            </a:extLst>
          </p:cNvPr>
          <p:cNvSpPr txBox="1"/>
          <p:nvPr/>
        </p:nvSpPr>
        <p:spPr>
          <a:xfrm>
            <a:off x="4824615" y="2172695"/>
            <a:ext cx="67999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输入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endParaRPr kumimoji="1" lang="en-US" altLang="zh-CN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4A8EF8-DC90-A94E-B71A-00EB980C1286}"/>
              </a:ext>
            </a:extLst>
          </p:cNvPr>
          <p:cNvSpPr txBox="1"/>
          <p:nvPr/>
        </p:nvSpPr>
        <p:spPr>
          <a:xfrm>
            <a:off x="5458791" y="1673443"/>
            <a:ext cx="4924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accent5">
                    <a:lumMod val="50000"/>
                  </a:schemeClr>
                </a:solidFill>
              </a:rPr>
              <a:t>装置</a:t>
            </a:r>
            <a:endParaRPr kumimoji="1" lang="en-US" altLang="zh-CN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050" dirty="0">
                <a:solidFill>
                  <a:schemeClr val="accent5">
                    <a:lumMod val="50000"/>
                  </a:schemeClr>
                </a:solidFill>
              </a:rPr>
              <a:t>Plant</a:t>
            </a:r>
            <a:endParaRPr kumimoji="1"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9D3D7CB-760D-4D4A-9805-A4EEEB113644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6924839" y="2001856"/>
            <a:ext cx="2" cy="30362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340FFD-4783-AF40-AD05-DBC437D29883}"/>
              </a:ext>
            </a:extLst>
          </p:cNvPr>
          <p:cNvSpPr txBox="1"/>
          <p:nvPr/>
        </p:nvSpPr>
        <p:spPr>
          <a:xfrm>
            <a:off x="6488664" y="1578663"/>
            <a:ext cx="87235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干扰</a:t>
            </a:r>
            <a:r>
              <a:rPr kumimoji="1"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1"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Disturbance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B75D7E4-283E-AE47-BE03-4B74999D2FB0}"/>
              </a:ext>
            </a:extLst>
          </p:cNvPr>
          <p:cNvCxnSpPr>
            <a:cxnSpLocks/>
          </p:cNvCxnSpPr>
          <p:nvPr/>
        </p:nvCxnSpPr>
        <p:spPr>
          <a:xfrm>
            <a:off x="7276652" y="2622981"/>
            <a:ext cx="783164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E2C30E3-E75B-AE46-9AFD-680FAD457844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3245110" y="2622981"/>
            <a:ext cx="88369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7CA08E93-5FF8-0649-B656-BD8CB774986C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6019101" y="2622041"/>
            <a:ext cx="1940625" cy="1003341"/>
          </a:xfrm>
          <a:prstGeom prst="bentConnector3">
            <a:avLst>
              <a:gd name="adj1" fmla="val 118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21180AD-92D5-2E48-ACD9-20AF58154E9E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2006993" y="2622282"/>
            <a:ext cx="417285" cy="7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A061461-3F34-7940-83F3-DFA86D07CDAD}"/>
              </a:ext>
            </a:extLst>
          </p:cNvPr>
          <p:cNvCxnSpPr>
            <a:cxnSpLocks/>
            <a:stCxn id="12" idx="1"/>
            <a:endCxn id="4" idx="2"/>
          </p:cNvCxnSpPr>
          <p:nvPr/>
        </p:nvCxnSpPr>
        <p:spPr>
          <a:xfrm rot="10800000">
            <a:off x="2834694" y="2940481"/>
            <a:ext cx="2261540" cy="6849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9D777A9-B6AC-964E-9752-299384CBCB7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9061" y="2622282"/>
            <a:ext cx="85593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682BB82-2EA6-4548-9575-BB3740AF04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4246" y="2622982"/>
            <a:ext cx="20878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DB815C8-7DD1-054F-9258-C823EDD46F68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4830800" y="2622981"/>
            <a:ext cx="780996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8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F480E-3129-BC4D-9FDB-D38FAB1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基本反馈系统的组件图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FBC51A-4898-2040-AFAD-46A68CA7AD20}"/>
              </a:ext>
            </a:extLst>
          </p:cNvPr>
          <p:cNvSpPr txBox="1"/>
          <p:nvPr/>
        </p:nvSpPr>
        <p:spPr>
          <a:xfrm>
            <a:off x="207660" y="2142360"/>
            <a:ext cx="13276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参考值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Reference/Setpoint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07A9AC-90CE-9947-BA75-D9C32ADF5758}"/>
              </a:ext>
            </a:extLst>
          </p:cNvPr>
          <p:cNvSpPr/>
          <p:nvPr/>
        </p:nvSpPr>
        <p:spPr>
          <a:xfrm>
            <a:off x="4815185" y="2100480"/>
            <a:ext cx="2442566" cy="969178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72A6109-A309-6C4F-825E-C4EB35141B6B}"/>
              </a:ext>
            </a:extLst>
          </p:cNvPr>
          <p:cNvSpPr/>
          <p:nvPr/>
        </p:nvSpPr>
        <p:spPr>
          <a:xfrm>
            <a:off x="3012837" y="2275909"/>
            <a:ext cx="922866" cy="634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控制器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Controller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1DA66D5-2A95-D143-B8AB-F4D62F942ACB}"/>
              </a:ext>
            </a:extLst>
          </p:cNvPr>
          <p:cNvSpPr/>
          <p:nvPr/>
        </p:nvSpPr>
        <p:spPr>
          <a:xfrm>
            <a:off x="4955257" y="2275910"/>
            <a:ext cx="922866" cy="634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执行器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Actuator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2B3255-6945-9C45-B316-8199227C692D}"/>
              </a:ext>
            </a:extLst>
          </p:cNvPr>
          <p:cNvSpPr/>
          <p:nvPr/>
        </p:nvSpPr>
        <p:spPr>
          <a:xfrm>
            <a:off x="6193352" y="2275909"/>
            <a:ext cx="922866" cy="634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过程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Process</a:t>
            </a:r>
            <a:endParaRPr kumimoji="1" lang="en-US" altLang="zh-CN" sz="1200" dirty="0">
              <a:latin typeface="+mn-ea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E2C30E3-E75B-AE46-9AFD-680FAD4578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5703" y="2593409"/>
            <a:ext cx="1019554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682BB82-2EA6-4548-9575-BB3740AF04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8123" y="2593409"/>
            <a:ext cx="31522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C4A8EF8-DC90-A94E-B71A-00EB980C1286}"/>
              </a:ext>
            </a:extLst>
          </p:cNvPr>
          <p:cNvSpPr txBox="1"/>
          <p:nvPr/>
        </p:nvSpPr>
        <p:spPr>
          <a:xfrm>
            <a:off x="4704882" y="1683412"/>
            <a:ext cx="4924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accent5">
                    <a:lumMod val="50000"/>
                  </a:schemeClr>
                </a:solidFill>
              </a:rPr>
              <a:t>装置</a:t>
            </a:r>
            <a:endParaRPr kumimoji="1" lang="en-US" altLang="zh-CN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050" dirty="0">
                <a:solidFill>
                  <a:schemeClr val="accent5">
                    <a:lumMod val="50000"/>
                  </a:schemeClr>
                </a:solidFill>
              </a:rPr>
              <a:t>Plant</a:t>
            </a:r>
            <a:endParaRPr kumimoji="1"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B75D7E4-283E-AE47-BE03-4B74999D2FB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16218" y="2593409"/>
            <a:ext cx="9154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4C9375-562D-B544-9CE5-085E309DAC92}"/>
              </a:ext>
            </a:extLst>
          </p:cNvPr>
          <p:cNvSpPr txBox="1"/>
          <p:nvPr/>
        </p:nvSpPr>
        <p:spPr>
          <a:xfrm>
            <a:off x="7278764" y="2142360"/>
            <a:ext cx="71526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输出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Output</a:t>
            </a:r>
            <a:endParaRPr kumimoji="1"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0C4FC-B187-0F49-A0B7-89F174A372A3}"/>
              </a:ext>
            </a:extLst>
          </p:cNvPr>
          <p:cNvSpPr/>
          <p:nvPr/>
        </p:nvSpPr>
        <p:spPr>
          <a:xfrm>
            <a:off x="5635764" y="3253019"/>
            <a:ext cx="922866" cy="63499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传感器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Sensor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7CA08E93-5FF8-0649-B656-BD8CB77498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8631" y="2593640"/>
            <a:ext cx="1077767" cy="980054"/>
          </a:xfrm>
          <a:prstGeom prst="bentConnector3">
            <a:avLst>
              <a:gd name="adj1" fmla="val -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7D49BB7-140F-B842-B034-D762FEFC0E34}"/>
              </a:ext>
            </a:extLst>
          </p:cNvPr>
          <p:cNvSpPr/>
          <p:nvPr/>
        </p:nvSpPr>
        <p:spPr>
          <a:xfrm>
            <a:off x="1440650" y="2275909"/>
            <a:ext cx="1020128" cy="63499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输入滤波器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Filter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21180AD-92D5-2E48-ACD9-20AF58154E9E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460778" y="2593409"/>
            <a:ext cx="55205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9D3D7CB-760D-4D4A-9805-A4EEEB113644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6654785" y="2002741"/>
            <a:ext cx="3" cy="2731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340FFD-4783-AF40-AD05-DBC437D29883}"/>
              </a:ext>
            </a:extLst>
          </p:cNvPr>
          <p:cNvSpPr txBox="1"/>
          <p:nvPr/>
        </p:nvSpPr>
        <p:spPr>
          <a:xfrm>
            <a:off x="6201779" y="1556465"/>
            <a:ext cx="906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干扰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Disturbance</a:t>
            </a: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A061461-3F34-7940-83F3-DFA86D07CDAD}"/>
              </a:ext>
            </a:extLst>
          </p:cNvPr>
          <p:cNvCxnSpPr>
            <a:cxnSpLocks/>
            <a:stCxn id="12" idx="1"/>
            <a:endCxn id="4" idx="2"/>
          </p:cNvCxnSpPr>
          <p:nvPr/>
        </p:nvCxnSpPr>
        <p:spPr>
          <a:xfrm rot="10800000">
            <a:off x="3474270" y="2910909"/>
            <a:ext cx="2161494" cy="6596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8EE2A18-20DE-E743-BED1-EF46C28A6B00}"/>
              </a:ext>
            </a:extLst>
          </p:cNvPr>
          <p:cNvSpPr txBox="1"/>
          <p:nvPr/>
        </p:nvSpPr>
        <p:spPr>
          <a:xfrm>
            <a:off x="2666019" y="230861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EC4BD3-5346-B44F-A612-FBA4CB1159B3}"/>
              </a:ext>
            </a:extLst>
          </p:cNvPr>
          <p:cNvSpPr txBox="1"/>
          <p:nvPr/>
        </p:nvSpPr>
        <p:spPr>
          <a:xfrm>
            <a:off x="3204107" y="287496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9D777A9-B6AC-964E-9752-299384CBCB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9874" y="2593409"/>
            <a:ext cx="82077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280EFAB-1A52-5541-8E6D-CEECE7718552}"/>
              </a:ext>
            </a:extLst>
          </p:cNvPr>
          <p:cNvSpPr txBox="1"/>
          <p:nvPr/>
        </p:nvSpPr>
        <p:spPr>
          <a:xfrm>
            <a:off x="1407481" y="2946910"/>
            <a:ext cx="1083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转化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修整信号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22A95F8-520A-274B-98B8-5275556733A5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H="1" flipV="1">
            <a:off x="6097197" y="3888018"/>
            <a:ext cx="1" cy="2121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5010D-EB85-C44B-BFF9-8F9B9870637B}"/>
              </a:ext>
            </a:extLst>
          </p:cNvPr>
          <p:cNvSpPr txBox="1"/>
          <p:nvPr/>
        </p:nvSpPr>
        <p:spPr>
          <a:xfrm>
            <a:off x="5510353" y="4100137"/>
            <a:ext cx="117369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传感器噪音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5417E1-3208-6E45-A318-C6523CE14D4C}"/>
              </a:ext>
            </a:extLst>
          </p:cNvPr>
          <p:cNvSpPr txBox="1"/>
          <p:nvPr/>
        </p:nvSpPr>
        <p:spPr>
          <a:xfrm>
            <a:off x="4575580" y="5361881"/>
            <a:ext cx="4025461" cy="1151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kumimoji="1" lang="zh-CN" altLang="en-US" sz="1200" dirty="0"/>
              <a:t>对于我们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软件系统</a:t>
            </a:r>
            <a:r>
              <a:rPr kumimoji="1" lang="zh-CN" altLang="en-US" sz="1200" dirty="0"/>
              <a:t>中实现的控制系统：</a:t>
            </a:r>
            <a:endParaRPr kumimoji="1" lang="en-US" altLang="zh-CN" sz="1200" dirty="0"/>
          </a:p>
          <a:p>
            <a:pPr marL="136525" indent="-1365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因为是数字信号，往往抗噪音不需要对信号做修整或过滤，</a:t>
            </a:r>
            <a:br>
              <a:rPr kumimoji="1" lang="en-US" altLang="zh-CN" sz="1100" dirty="0"/>
            </a:br>
            <a:r>
              <a:rPr kumimoji="1" lang="zh-CN" altLang="en-US" sz="1100" dirty="0"/>
              <a:t>所以 往往不需要有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输入滤波器</a:t>
            </a:r>
            <a:r>
              <a:rPr kumimoji="1" lang="zh-CN" altLang="en-US" sz="1100" dirty="0">
                <a:latin typeface="+mn-ea"/>
              </a:rPr>
              <a:t>，也没有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传感器噪音</a:t>
            </a:r>
            <a:r>
              <a:rPr kumimoji="1" lang="zh-CN" altLang="en-US" sz="1100" dirty="0">
                <a:latin typeface="+mn-ea"/>
              </a:rPr>
              <a:t>。</a:t>
            </a:r>
            <a:endParaRPr kumimoji="1" lang="en-US" altLang="zh-CN" sz="1100" dirty="0"/>
          </a:p>
          <a:p>
            <a:pPr marL="136525" indent="-1365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因为软件系统的指标现成，往往不需要去专门关注</a:t>
            </a:r>
            <a:r>
              <a:rPr kumimoji="1"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传感器</a:t>
            </a:r>
            <a:r>
              <a:rPr kumimoji="1" lang="zh-CN" altLang="en-US" sz="1100" dirty="0"/>
              <a:t>，</a:t>
            </a:r>
            <a:br>
              <a:rPr kumimoji="1" lang="en-US" altLang="zh-CN" sz="1100" dirty="0"/>
            </a:br>
            <a:r>
              <a:rPr kumimoji="1" lang="zh-CN" altLang="en-US" sz="1100" dirty="0"/>
              <a:t>所以直接说成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做成 指标数据收集 就好了。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854E37-240F-044C-A336-E0ECE044FFDE}"/>
              </a:ext>
            </a:extLst>
          </p:cNvPr>
          <p:cNvSpPr txBox="1"/>
          <p:nvPr/>
        </p:nvSpPr>
        <p:spPr>
          <a:xfrm>
            <a:off x="485637" y="5102964"/>
            <a:ext cx="4019049" cy="141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kumimoji="1" lang="zh-CN" altLang="en-US" sz="1200" b="1" dirty="0">
                <a:solidFill>
                  <a:srgbClr val="C00000"/>
                </a:solidFill>
              </a:rPr>
              <a:t>核心</a:t>
            </a:r>
            <a:r>
              <a:rPr kumimoji="1" lang="zh-CN" altLang="en-US" sz="1200" b="1" dirty="0"/>
              <a:t>信号</a:t>
            </a:r>
            <a:r>
              <a:rPr kumimoji="1" lang="en-US" altLang="zh-CN" sz="1200" b="1" dirty="0"/>
              <a:t>/</a:t>
            </a:r>
            <a:r>
              <a:rPr kumimoji="1" lang="zh-CN" altLang="en-US" sz="1200" b="1" dirty="0"/>
              <a:t>数据</a:t>
            </a:r>
            <a:r>
              <a:rPr kumimoji="1" lang="zh-CN" altLang="en-US" sz="1200" dirty="0"/>
              <a:t>：</a:t>
            </a:r>
            <a:endParaRPr kumimoji="1" lang="en-US" altLang="zh-CN" sz="1200" dirty="0"/>
          </a:p>
          <a:p>
            <a:pPr marL="223838" indent="-1238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>
                <a:solidFill>
                  <a:srgbClr val="0070C0"/>
                </a:solidFill>
              </a:rPr>
              <a:t>输出</a:t>
            </a:r>
            <a:endParaRPr kumimoji="1" lang="en-US" altLang="zh-CN" sz="1100" b="1" dirty="0">
              <a:solidFill>
                <a:srgbClr val="0070C0"/>
              </a:solidFill>
            </a:endParaRPr>
          </a:p>
          <a:p>
            <a:pPr marL="223838" indent="-1238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>
                <a:solidFill>
                  <a:srgbClr val="0070C0"/>
                </a:solidFill>
              </a:rPr>
              <a:t>参考值</a:t>
            </a:r>
            <a:endParaRPr kumimoji="1" lang="en-US" altLang="zh-CN" sz="1100" b="1" dirty="0">
              <a:solidFill>
                <a:srgbClr val="0070C0"/>
              </a:solidFill>
            </a:endParaRPr>
          </a:p>
          <a:p>
            <a:pPr marL="223838" indent="-1238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>
                <a:solidFill>
                  <a:srgbClr val="0070C0"/>
                </a:solidFill>
              </a:rPr>
              <a:t>控制信号</a:t>
            </a:r>
            <a:br>
              <a:rPr kumimoji="1" lang="en-US" altLang="zh-CN" sz="1100" b="1" dirty="0">
                <a:solidFill>
                  <a:srgbClr val="0070C0"/>
                </a:solidFill>
              </a:rPr>
            </a:br>
            <a:r>
              <a:rPr kumimoji="1" lang="zh-CN" altLang="en-US" sz="1100" dirty="0"/>
              <a:t>控制信号是面向执行器设计的，与输出指标</a:t>
            </a:r>
            <a:r>
              <a:rPr kumimoji="1" lang="zh-CN" altLang="en-US" sz="1100" b="1" dirty="0"/>
              <a:t>不同</a:t>
            </a:r>
            <a:r>
              <a:rPr kumimoji="1" lang="zh-CN" altLang="en-US" sz="1100" dirty="0"/>
              <a:t>。</a:t>
            </a:r>
            <a:endParaRPr kumimoji="1" lang="en-US" altLang="zh-CN" sz="11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kumimoji="1"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梳理</a:t>
            </a:r>
            <a:r>
              <a:rPr kumimoji="1"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kumimoji="1"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定义</a:t>
            </a:r>
            <a:r>
              <a:rPr kumimoji="1" lang="zh-CN" altLang="en-US" sz="1200" dirty="0"/>
              <a:t>这些信号 是 控制系统设计 的 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关键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/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基本信息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B54DD9-E1C1-614D-83C3-261E03BF0C9B}"/>
              </a:ext>
            </a:extLst>
          </p:cNvPr>
          <p:cNvSpPr txBox="1"/>
          <p:nvPr/>
        </p:nvSpPr>
        <p:spPr>
          <a:xfrm>
            <a:off x="8420179" y="1285407"/>
            <a:ext cx="3217547" cy="4383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  <a:spcAft>
                <a:spcPts val="300"/>
              </a:spcAft>
            </a:pPr>
            <a:r>
              <a:rPr kumimoji="1" lang="zh-CN" altLang="en-US" sz="1200" dirty="0"/>
              <a:t>以 </a:t>
            </a:r>
            <a:r>
              <a:rPr kumimoji="1" lang="zh-CN" altLang="en-US" sz="1200" b="1" dirty="0">
                <a:solidFill>
                  <a:srgbClr val="0070C0"/>
                </a:solidFill>
              </a:rPr>
              <a:t>房子的恒温控制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zh-CN" altLang="en-US" sz="1200" b="1" dirty="0">
                <a:solidFill>
                  <a:srgbClr val="0070C0"/>
                </a:solidFill>
              </a:rPr>
              <a:t>空调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r>
              <a:rPr kumimoji="1" lang="zh-CN" altLang="en-US" sz="1200" b="1" dirty="0">
                <a:solidFill>
                  <a:srgbClr val="0070C0"/>
                </a:solidFill>
              </a:rPr>
              <a:t> </a:t>
            </a:r>
            <a:r>
              <a:rPr kumimoji="1" lang="zh-CN" altLang="en-US" sz="1200" dirty="0"/>
              <a:t>为例 说明概念：</a:t>
            </a:r>
            <a:endParaRPr kumimoji="1" lang="en-US" altLang="zh-CN" sz="12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过程</a:t>
            </a:r>
            <a:r>
              <a:rPr kumimoji="1" lang="zh-CN" altLang="en-US" sz="1100" dirty="0"/>
              <a:t>，也称为 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受控对象</a:t>
            </a:r>
            <a:endParaRPr kumimoji="1" lang="en-US" altLang="zh-CN" sz="11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要温控的房子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输出</a:t>
            </a:r>
            <a:r>
              <a:rPr kumimoji="1" lang="zh-CN" altLang="en-US" sz="1100" dirty="0"/>
              <a:t>，也称为 </a:t>
            </a:r>
            <a:r>
              <a:rPr kumimoji="1" lang="zh-CN" altLang="en-US" sz="1100" b="1" dirty="0"/>
              <a:t>过程输出、过程变量</a:t>
            </a:r>
            <a:r>
              <a:rPr kumimoji="1" lang="zh-CN" altLang="en-US" sz="1100" dirty="0"/>
              <a:t>、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受控变量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房子的温度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参考值</a:t>
            </a:r>
            <a:r>
              <a:rPr kumimoji="1" lang="zh-CN" altLang="en-US" sz="1100" dirty="0"/>
              <a:t>，也会说成 </a:t>
            </a:r>
            <a:r>
              <a:rPr kumimoji="1" lang="zh-CN" altLang="en-US" sz="1100" b="1" dirty="0"/>
              <a:t>设定点</a:t>
            </a:r>
            <a:r>
              <a:rPr kumimoji="1" lang="en-US" altLang="zh-CN" sz="1100" b="1" dirty="0"/>
              <a:t>/setpoint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过程输出的控制目标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空调设定的温度，比如</a:t>
            </a:r>
            <a:r>
              <a:rPr kumimoji="1" lang="en-US" altLang="zh-CN" sz="1100" dirty="0"/>
              <a:t>30</a:t>
            </a:r>
            <a:r>
              <a:rPr kumimoji="1" lang="zh-CN" altLang="en-US" sz="1100" dirty="0"/>
              <a:t>度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执行器</a:t>
            </a:r>
            <a:r>
              <a:rPr kumimoji="1" lang="zh-CN" altLang="en-US" sz="1100" dirty="0"/>
              <a:t>，调整过程输出的设备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空调的加热器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装置</a:t>
            </a:r>
            <a:r>
              <a:rPr kumimoji="1" lang="zh-CN" altLang="en-US" sz="1100" dirty="0"/>
              <a:t>， 也会说成 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受控系统</a:t>
            </a:r>
            <a:endParaRPr kumimoji="1" lang="en-US" altLang="zh-CN" sz="11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即是 过程 </a:t>
            </a:r>
            <a:r>
              <a:rPr kumimoji="1" lang="en-US" altLang="zh-CN" sz="1100" b="1" dirty="0"/>
              <a:t>+</a:t>
            </a:r>
            <a:r>
              <a:rPr kumimoji="1" lang="zh-CN" altLang="en-US" sz="1100" dirty="0"/>
              <a:t> 执行器 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者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注意 有的资料中 装置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受控系统 </a:t>
            </a:r>
            <a:r>
              <a:rPr kumimoji="1" lang="zh-CN" altLang="en-US" sz="1100" dirty="0">
                <a:solidFill>
                  <a:srgbClr val="C00000"/>
                </a:solidFill>
              </a:rPr>
              <a:t>单指</a:t>
            </a:r>
            <a:r>
              <a:rPr kumimoji="1" lang="zh-CN" altLang="en-US" sz="1100" dirty="0"/>
              <a:t> 过程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控制信号</a:t>
            </a:r>
            <a:r>
              <a:rPr kumimoji="1" lang="zh-CN" altLang="en-US" sz="1100" dirty="0"/>
              <a:t>，也称为 </a:t>
            </a:r>
            <a:r>
              <a:rPr kumimoji="1" lang="zh-CN" altLang="en-US" sz="1100" b="1" dirty="0"/>
              <a:t>输入</a:t>
            </a:r>
            <a:r>
              <a:rPr kumimoji="1" lang="en-US" altLang="zh-CN" sz="1100" b="1" dirty="0"/>
              <a:t>(</a:t>
            </a:r>
            <a:r>
              <a:rPr kumimoji="1" lang="zh-CN" altLang="en-US" sz="1100" b="1" dirty="0"/>
              <a:t>变量</a:t>
            </a:r>
            <a:r>
              <a:rPr kumimoji="1" lang="en-US" altLang="zh-CN" sz="1100" b="1" dirty="0"/>
              <a:t>)</a:t>
            </a:r>
            <a:r>
              <a:rPr kumimoji="1" lang="zh-CN" altLang="en-US" sz="1100" dirty="0"/>
              <a:t>、</a:t>
            </a:r>
            <a:r>
              <a:rPr kumimoji="1" lang="zh-CN" altLang="en-US" sz="1100" b="1" dirty="0">
                <a:solidFill>
                  <a:schemeClr val="accent5">
                    <a:lumMod val="75000"/>
                  </a:schemeClr>
                </a:solidFill>
              </a:rPr>
              <a:t>控制变量</a:t>
            </a:r>
            <a:endParaRPr kumimoji="1" lang="en-US" altLang="zh-CN" sz="11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即</a:t>
            </a:r>
            <a:r>
              <a:rPr kumimoji="1" lang="en-US" altLang="zh-CN" sz="1100" dirty="0"/>
              <a:t> </a:t>
            </a:r>
            <a:r>
              <a:rPr kumimoji="1" lang="zh-CN" altLang="en-US" sz="1100" dirty="0"/>
              <a:t>装置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执行器的输入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加热器的功率、状态（启动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停止）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干扰</a:t>
            </a:r>
            <a:r>
              <a:rPr kumimoji="1" lang="zh-CN" altLang="en-US" sz="1100" dirty="0"/>
              <a:t>，执行器之外对过程输出的影响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对应 如房子的热量流失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控制器</a:t>
            </a:r>
            <a:r>
              <a:rPr kumimoji="1" lang="zh-CN" altLang="en-US" sz="1100" dirty="0"/>
              <a:t>，完成控制逻辑</a:t>
            </a:r>
            <a:endParaRPr kumimoji="1" lang="en-US" altLang="zh-CN" sz="1100" dirty="0"/>
          </a:p>
          <a:p>
            <a:pPr marL="360000" lvl="1" indent="-1440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平时大家说的控制器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空调</a:t>
            </a:r>
            <a:r>
              <a:rPr kumimoji="1" lang="en-US" altLang="zh-CN" sz="1100" dirty="0"/>
              <a:t>) </a:t>
            </a:r>
            <a:r>
              <a:rPr kumimoji="1" lang="zh-CN" altLang="en-US" sz="1100" dirty="0"/>
              <a:t>会比较大，</a:t>
            </a:r>
            <a:br>
              <a:rPr kumimoji="1" lang="zh-CN" altLang="en-US" sz="1100" dirty="0"/>
            </a:br>
            <a:r>
              <a:rPr kumimoji="1" lang="zh-CN" altLang="en-US" sz="1100" dirty="0"/>
              <a:t>可能包含了传感器、执行器组件</a:t>
            </a:r>
            <a:endParaRPr kumimoji="1" lang="en-US" altLang="zh-CN" sz="1100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kumimoji="1" lang="zh-CN" altLang="en-US" sz="11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D0C3DD-B3DE-7243-A7CA-69D4C156B397}"/>
              </a:ext>
            </a:extLst>
          </p:cNvPr>
          <p:cNvSpPr txBox="1"/>
          <p:nvPr/>
        </p:nvSpPr>
        <p:spPr>
          <a:xfrm>
            <a:off x="3877049" y="2145331"/>
            <a:ext cx="10294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控制信号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endParaRPr kumimoji="1" lang="en-US" altLang="zh-CN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Control Signal</a:t>
            </a:r>
            <a:endParaRPr kumimoji="1" lang="en-US" altLang="zh-CN" sz="1050" b="1" dirty="0">
              <a:solidFill>
                <a:srgbClr val="0070C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486A2B-6629-0C4F-ADBE-05DA70E920E9}"/>
              </a:ext>
            </a:extLst>
          </p:cNvPr>
          <p:cNvSpPr txBox="1"/>
          <p:nvPr/>
        </p:nvSpPr>
        <p:spPr>
          <a:xfrm>
            <a:off x="4466712" y="3293519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0070C0"/>
                </a:solidFill>
              </a:rPr>
              <a:t>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0B41B5-D4BF-F04C-9F19-362A1AE4491A}"/>
              </a:ext>
            </a:extLst>
          </p:cNvPr>
          <p:cNvSpPr txBox="1"/>
          <p:nvPr/>
        </p:nvSpPr>
        <p:spPr>
          <a:xfrm>
            <a:off x="2162120" y="1789640"/>
            <a:ext cx="140134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0070C0"/>
                </a:solidFill>
              </a:rPr>
              <a:t>误差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1" lang="en-US" altLang="zh-CN" sz="1200" b="1" dirty="0">
                <a:solidFill>
                  <a:srgbClr val="0070C0"/>
                </a:solidFill>
              </a:rPr>
              <a:t>)</a:t>
            </a:r>
            <a:endParaRPr kumimoji="1" lang="en-US" altLang="zh-CN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050" dirty="0">
                <a:solidFill>
                  <a:srgbClr val="0070C0"/>
                </a:solidFill>
              </a:rPr>
              <a:t>Tracking</a:t>
            </a:r>
            <a:r>
              <a:rPr kumimoji="1" lang="zh-CN" altLang="en-US" sz="1050" dirty="0">
                <a:solidFill>
                  <a:srgbClr val="0070C0"/>
                </a:solidFill>
              </a:rPr>
              <a:t> </a:t>
            </a:r>
            <a:r>
              <a:rPr kumimoji="1" lang="en-US" altLang="zh-CN" sz="1050" dirty="0">
                <a:solidFill>
                  <a:srgbClr val="0070C0"/>
                </a:solidFill>
              </a:rPr>
              <a:t>Error</a:t>
            </a:r>
            <a:endParaRPr kumimoji="1" lang="en-US" altLang="zh-CN" sz="1050" b="1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D312BE-3DF3-8C4E-8C9F-DDEF99C45136}"/>
              </a:ext>
            </a:extLst>
          </p:cNvPr>
          <p:cNvSpPr txBox="1"/>
          <p:nvPr/>
        </p:nvSpPr>
        <p:spPr>
          <a:xfrm>
            <a:off x="650229" y="4004721"/>
            <a:ext cx="3262432" cy="29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注：括号中的是，信号的典型单字符变量命名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A6C8-1B3E-B74D-B879-8640221B96F1}"/>
              </a:ext>
            </a:extLst>
          </p:cNvPr>
          <p:cNvSpPr txBox="1">
            <a:spLocks/>
          </p:cNvSpPr>
          <p:nvPr/>
        </p:nvSpPr>
        <p:spPr>
          <a:xfrm>
            <a:off x="668707" y="330201"/>
            <a:ext cx="8941635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components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a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basic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feedback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control</a:t>
            </a:r>
            <a:r>
              <a:rPr kumimoji="1" lang="zh-CN" alt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dirty="0">
                <a:latin typeface="Dubai" panose="020B0503030403030204" pitchFamily="34" charset="-78"/>
                <a:cs typeface="Dubai" panose="020B0503030403030204" pitchFamily="34" charset="-78"/>
              </a:rPr>
              <a:t>system</a:t>
            </a:r>
            <a:endParaRPr kumimoji="1"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B8B78B6-F6D3-5A48-87DF-AA9A4A8763E3}"/>
              </a:ext>
            </a:extLst>
          </p:cNvPr>
          <p:cNvGrpSpPr/>
          <p:nvPr/>
        </p:nvGrpSpPr>
        <p:grpSpPr>
          <a:xfrm>
            <a:off x="723593" y="1053248"/>
            <a:ext cx="8831863" cy="2776654"/>
            <a:chOff x="693699" y="1053248"/>
            <a:chExt cx="8831863" cy="277665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FD068A-5398-0C4E-80BF-DB6572A776E7}"/>
                </a:ext>
              </a:extLst>
            </p:cNvPr>
            <p:cNvSpPr txBox="1"/>
            <p:nvPr/>
          </p:nvSpPr>
          <p:spPr>
            <a:xfrm>
              <a:off x="693699" y="1357732"/>
              <a:ext cx="1208985" cy="60016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Setpoint</a:t>
              </a:r>
            </a:p>
            <a:p>
              <a:pPr algn="ctr"/>
              <a:r>
                <a:rPr kumimoji="1" lang="en-US" altLang="zh-CN" sz="1050" b="1" dirty="0">
                  <a:solidFill>
                    <a:srgbClr val="0070C0"/>
                  </a:solidFill>
                </a:rPr>
                <a:t>(aka. Reference)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8EEE51-34FA-4942-9488-26B855EA4471}"/>
                </a:ext>
              </a:extLst>
            </p:cNvPr>
            <p:cNvSpPr txBox="1"/>
            <p:nvPr/>
          </p:nvSpPr>
          <p:spPr>
            <a:xfrm>
              <a:off x="8302150" y="1373121"/>
              <a:ext cx="1223412" cy="58477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Process Output</a:t>
              </a:r>
            </a:p>
            <a:p>
              <a:pPr algn="ctr"/>
              <a:r>
                <a:rPr kumimoji="1" lang="en-US" altLang="zh-CN" sz="1000" b="1" dirty="0">
                  <a:solidFill>
                    <a:srgbClr val="0070C0"/>
                  </a:solidFill>
                </a:rPr>
                <a:t>(Process Variable)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 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dirty="0">
                <a:solidFill>
                  <a:srgbClr val="0070C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152C53-7D4D-484E-85AB-DFEFCBFD8B1D}"/>
                </a:ext>
              </a:extLst>
            </p:cNvPr>
            <p:cNvSpPr/>
            <p:nvPr/>
          </p:nvSpPr>
          <p:spPr>
            <a:xfrm>
              <a:off x="6208777" y="1548817"/>
              <a:ext cx="2139695" cy="878684"/>
            </a:xfrm>
            <a:prstGeom prst="rect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A88CB383-648F-3D40-8038-83015D17C358}"/>
                </a:ext>
              </a:extLst>
            </p:cNvPr>
            <p:cNvSpPr/>
            <p:nvPr/>
          </p:nvSpPr>
          <p:spPr>
            <a:xfrm>
              <a:off x="2953058" y="1709125"/>
              <a:ext cx="882000" cy="54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+mn-ea"/>
                </a:rPr>
                <a:t>Controller</a:t>
              </a:r>
              <a:endParaRPr kumimoji="1" lang="zh-CN" altLang="en-US" sz="1100" b="1" dirty="0">
                <a:latin typeface="+mn-ea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8C8C763D-16C2-D348-BAD8-37772F99D207}"/>
                </a:ext>
              </a:extLst>
            </p:cNvPr>
            <p:cNvSpPr/>
            <p:nvPr/>
          </p:nvSpPr>
          <p:spPr>
            <a:xfrm>
              <a:off x="6323624" y="1709125"/>
              <a:ext cx="882000" cy="54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+mn-ea"/>
                </a:rPr>
                <a:t>Actuator</a:t>
              </a:r>
              <a:endParaRPr kumimoji="1" lang="zh-CN" altLang="en-US" sz="1100" b="1" dirty="0">
                <a:latin typeface="+mn-ea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389AF751-B0B4-DF46-995B-51E13DDFCB20}"/>
                </a:ext>
              </a:extLst>
            </p:cNvPr>
            <p:cNvSpPr/>
            <p:nvPr/>
          </p:nvSpPr>
          <p:spPr>
            <a:xfrm>
              <a:off x="7392006" y="1709125"/>
              <a:ext cx="882000" cy="54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+mn-ea"/>
                </a:rPr>
                <a:t>Process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2D3B9F4F-BCD4-1542-9EE6-FC7F3857CBB6}"/>
                </a:ext>
              </a:extLst>
            </p:cNvPr>
            <p:cNvCxnSpPr>
              <a:cxnSpLocks/>
              <a:stCxn id="7" idx="3"/>
              <a:endCxn id="29" idx="1"/>
            </p:cNvCxnSpPr>
            <p:nvPr/>
          </p:nvCxnSpPr>
          <p:spPr>
            <a:xfrm>
              <a:off x="3835058" y="1979125"/>
              <a:ext cx="94755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6CC0937-AF15-C74E-872D-6E771E611EE1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205624" y="1979125"/>
              <a:ext cx="18638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F19A4E-BDF4-B647-B52F-1FDC8E51CDF3}"/>
                </a:ext>
              </a:extLst>
            </p:cNvPr>
            <p:cNvSpPr txBox="1"/>
            <p:nvPr/>
          </p:nvSpPr>
          <p:spPr>
            <a:xfrm>
              <a:off x="6153208" y="1248007"/>
              <a:ext cx="5100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Plant</a:t>
              </a:r>
              <a:endParaRPr kumimoji="1" lang="zh-CN" altLang="en-US" sz="11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AA59E094-E5B8-744B-9A5B-C94BEE45A04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274006" y="1979125"/>
              <a:ext cx="118766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78557F98-9AFC-144B-A2D6-B5E02702994C}"/>
                </a:ext>
              </a:extLst>
            </p:cNvPr>
            <p:cNvSpPr/>
            <p:nvPr/>
          </p:nvSpPr>
          <p:spPr>
            <a:xfrm>
              <a:off x="5568305" y="2629731"/>
              <a:ext cx="684000" cy="54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Filter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(Sensor)</a:t>
              </a:r>
              <a:endParaRPr kumimoji="1"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A72D02AE-9E23-C146-80DD-5B47B6236790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rot="10800000" flipV="1">
              <a:off x="6252305" y="1977509"/>
              <a:ext cx="2673202" cy="922221"/>
            </a:xfrm>
            <a:prstGeom prst="bentConnector3">
              <a:avLst>
                <a:gd name="adj1" fmla="val 131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DAA5AFD2-269A-614A-A009-53E9CF0BAAE6}"/>
                </a:ext>
              </a:extLst>
            </p:cNvPr>
            <p:cNvSpPr/>
            <p:nvPr/>
          </p:nvSpPr>
          <p:spPr>
            <a:xfrm>
              <a:off x="1874193" y="1709125"/>
              <a:ext cx="684000" cy="54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Filter</a:t>
              </a:r>
              <a:endParaRPr kumimoji="1"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AE791500-E81B-4645-AC51-EECB22F0D562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>
              <a:off x="2558193" y="1979125"/>
              <a:ext cx="39486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78CF9697-1209-8A4A-9643-5A97D2BA3ED6}"/>
                </a:ext>
              </a:extLst>
            </p:cNvPr>
            <p:cNvCxnSpPr>
              <a:cxnSpLocks/>
              <a:stCxn id="19" idx="2"/>
              <a:endCxn id="9" idx="0"/>
            </p:cNvCxnSpPr>
            <p:nvPr/>
          </p:nvCxnSpPr>
          <p:spPr>
            <a:xfrm>
              <a:off x="7833006" y="1468746"/>
              <a:ext cx="0" cy="24037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D3EAD12-5143-C34B-ACB7-D9E9DDA66140}"/>
                </a:ext>
              </a:extLst>
            </p:cNvPr>
            <p:cNvSpPr txBox="1"/>
            <p:nvPr/>
          </p:nvSpPr>
          <p:spPr>
            <a:xfrm>
              <a:off x="7357555" y="1053248"/>
              <a:ext cx="9509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Disturbance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kumimoji="1"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8D16C485-5FEF-FB4B-AE38-6A7141C284B0}"/>
                </a:ext>
              </a:extLst>
            </p:cNvPr>
            <p:cNvCxnSpPr>
              <a:cxnSpLocks/>
              <a:stCxn id="14" idx="1"/>
              <a:endCxn id="7" idx="2"/>
            </p:cNvCxnSpPr>
            <p:nvPr/>
          </p:nvCxnSpPr>
          <p:spPr>
            <a:xfrm rot="10800000">
              <a:off x="3394059" y="2249125"/>
              <a:ext cx="2174247" cy="650606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5F95489-0B12-4B40-B8F9-95191238571C}"/>
                </a:ext>
              </a:extLst>
            </p:cNvPr>
            <p:cNvSpPr txBox="1"/>
            <p:nvPr/>
          </p:nvSpPr>
          <p:spPr>
            <a:xfrm>
              <a:off x="2674570" y="1670001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kumimoji="1" b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8DC4F2-5277-8B43-A139-80394B878A12}"/>
                </a:ext>
              </a:extLst>
            </p:cNvPr>
            <p:cNvSpPr txBox="1"/>
            <p:nvPr/>
          </p:nvSpPr>
          <p:spPr>
            <a:xfrm>
              <a:off x="3163795" y="22463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D892DDFA-CCAD-414C-A9EC-23BB8CF8F88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10578" y="1979125"/>
              <a:ext cx="11636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699C16A-586C-A742-8933-B8010239B438}"/>
                </a:ext>
              </a:extLst>
            </p:cNvPr>
            <p:cNvCxnSpPr>
              <a:cxnSpLocks/>
              <a:stCxn id="25" idx="0"/>
              <a:endCxn id="14" idx="2"/>
            </p:cNvCxnSpPr>
            <p:nvPr/>
          </p:nvCxnSpPr>
          <p:spPr>
            <a:xfrm flipH="1" flipV="1">
              <a:off x="5910305" y="3169731"/>
              <a:ext cx="1" cy="22928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1D171F-2DFA-C14D-9053-C4090FF05F29}"/>
                </a:ext>
              </a:extLst>
            </p:cNvPr>
            <p:cNvSpPr txBox="1"/>
            <p:nvPr/>
          </p:nvSpPr>
          <p:spPr>
            <a:xfrm>
              <a:off x="5295265" y="3399015"/>
              <a:ext cx="12300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r>
                <a:rPr kumimoji="1"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Noise</a:t>
              </a:r>
            </a:p>
            <a:p>
              <a:pPr algn="ctr"/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22FF41-BC55-2B4E-BA2F-ADE28C1BF9CD}"/>
                </a:ext>
              </a:extLst>
            </p:cNvPr>
            <p:cNvSpPr txBox="1"/>
            <p:nvPr/>
          </p:nvSpPr>
          <p:spPr>
            <a:xfrm>
              <a:off x="3755225" y="1527009"/>
              <a:ext cx="1095172" cy="43088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Control Signal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 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B6A1FAA-665C-6145-8537-8E105EAA57C7}"/>
                </a:ext>
              </a:extLst>
            </p:cNvPr>
            <p:cNvSpPr txBox="1"/>
            <p:nvPr/>
          </p:nvSpPr>
          <p:spPr>
            <a:xfrm>
              <a:off x="3892811" y="2446285"/>
              <a:ext cx="1210588" cy="43088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Controller Input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6DA7E2E-2EC0-3A43-BD36-563F0E337D55}"/>
                </a:ext>
              </a:extLst>
            </p:cNvPr>
            <p:cNvSpPr txBox="1"/>
            <p:nvPr/>
          </p:nvSpPr>
          <p:spPr>
            <a:xfrm>
              <a:off x="2533977" y="1117256"/>
              <a:ext cx="1088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Tracking</a:t>
              </a:r>
              <a:r>
                <a:rPr kumimoji="1" lang="zh-CN" altLang="en-US" sz="1100" b="1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Error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ABDD483D-5188-CC4F-A88B-42AAB0C10A46}"/>
                </a:ext>
              </a:extLst>
            </p:cNvPr>
            <p:cNvSpPr/>
            <p:nvPr/>
          </p:nvSpPr>
          <p:spPr>
            <a:xfrm>
              <a:off x="4782609" y="1709125"/>
              <a:ext cx="684000" cy="54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Filter</a:t>
              </a:r>
              <a:endParaRPr kumimoji="1"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4DF4EC5-BD2C-4C4F-8C8D-0E730FA3867A}"/>
                </a:ext>
              </a:extLst>
            </p:cNvPr>
            <p:cNvCxnSpPr>
              <a:cxnSpLocks/>
              <a:stCxn id="29" idx="3"/>
              <a:endCxn id="8" idx="1"/>
            </p:cNvCxnSpPr>
            <p:nvPr/>
          </p:nvCxnSpPr>
          <p:spPr>
            <a:xfrm>
              <a:off x="5466609" y="1979125"/>
              <a:ext cx="8570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79BAADE-EF15-C142-884A-F5C3EEB382E3}"/>
                </a:ext>
              </a:extLst>
            </p:cNvPr>
            <p:cNvSpPr txBox="1"/>
            <p:nvPr/>
          </p:nvSpPr>
          <p:spPr>
            <a:xfrm>
              <a:off x="5353024" y="1527009"/>
              <a:ext cx="928459" cy="43088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 Plant Input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9830CEF-79F0-3E4A-BFB1-6B93917AB895}"/>
              </a:ext>
            </a:extLst>
          </p:cNvPr>
          <p:cNvCxnSpPr>
            <a:cxnSpLocks/>
          </p:cNvCxnSpPr>
          <p:nvPr/>
        </p:nvCxnSpPr>
        <p:spPr>
          <a:xfrm>
            <a:off x="668704" y="849352"/>
            <a:ext cx="894164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7E214F9-F9F4-0245-AFE4-AD8E797360F4}"/>
              </a:ext>
            </a:extLst>
          </p:cNvPr>
          <p:cNvSpPr txBox="1"/>
          <p:nvPr/>
        </p:nvSpPr>
        <p:spPr>
          <a:xfrm>
            <a:off x="4294581" y="553449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English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1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F480E-3129-BC4D-9FDB-D38FAB1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kumimoji="1" lang="zh-CN" altLang="en-US" b="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components</a:t>
            </a:r>
            <a:r>
              <a:rPr kumimoji="1" lang="zh-CN" altLang="en-US" b="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kumimoji="1" lang="zh-CN" altLang="en-US" b="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a</a:t>
            </a:r>
            <a:r>
              <a:rPr kumimoji="1" lang="zh-CN" altLang="en-US" b="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basic</a:t>
            </a:r>
            <a:r>
              <a:rPr kumimoji="1" lang="zh-CN" altLang="en-US" b="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feedback</a:t>
            </a:r>
            <a:r>
              <a:rPr kumimoji="1" lang="zh-CN" altLang="en-US" b="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kumimoji="1" lang="en-US" altLang="zh-CN" b="0" dirty="0">
                <a:latin typeface="Dubai" panose="020B0503030403030204" pitchFamily="34" charset="-78"/>
                <a:cs typeface="Dubai" panose="020B0503030403030204" pitchFamily="34" charset="-78"/>
              </a:rPr>
              <a:t>system</a:t>
            </a:r>
            <a:endParaRPr kumimoji="1" lang="zh-CN" altLang="en-US" b="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BE1D710-BC5D-604F-A47B-8FCBBBC193F4}"/>
              </a:ext>
            </a:extLst>
          </p:cNvPr>
          <p:cNvGrpSpPr/>
          <p:nvPr/>
        </p:nvGrpSpPr>
        <p:grpSpPr>
          <a:xfrm>
            <a:off x="774586" y="1312332"/>
            <a:ext cx="9263040" cy="2506793"/>
            <a:chOff x="799987" y="1388532"/>
            <a:chExt cx="9263040" cy="250679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DFBC51A-4898-2040-AFAD-46A68CA7AD20}"/>
                </a:ext>
              </a:extLst>
            </p:cNvPr>
            <p:cNvSpPr txBox="1"/>
            <p:nvPr/>
          </p:nvSpPr>
          <p:spPr>
            <a:xfrm>
              <a:off x="799987" y="1743195"/>
              <a:ext cx="8611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Reference</a:t>
              </a:r>
              <a:r>
                <a:rPr kumimoji="1" lang="zh-CN" altLang="en-US" sz="1100" b="1" dirty="0">
                  <a:solidFill>
                    <a:srgbClr val="0070C0"/>
                  </a:solidFill>
                </a:rPr>
                <a:t> </a:t>
              </a:r>
              <a:endParaRPr kumimoji="1" lang="en-US" altLang="zh-CN" sz="1100" b="1" dirty="0">
                <a:solidFill>
                  <a:srgbClr val="0070C0"/>
                </a:solidFill>
              </a:endParaRP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4C9375-562D-B544-9CE5-085E309DAC92}"/>
                </a:ext>
              </a:extLst>
            </p:cNvPr>
            <p:cNvSpPr txBox="1"/>
            <p:nvPr/>
          </p:nvSpPr>
          <p:spPr>
            <a:xfrm>
              <a:off x="8839615" y="1588228"/>
              <a:ext cx="1223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Process Output</a:t>
              </a:r>
            </a:p>
            <a:p>
              <a:pPr algn="ctr"/>
              <a:r>
                <a:rPr kumimoji="1" lang="en-US" altLang="zh-CN" sz="1000" b="1" dirty="0">
                  <a:solidFill>
                    <a:srgbClr val="0070C0"/>
                  </a:solidFill>
                </a:rPr>
                <a:t>(Process Variable)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 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dirty="0">
                <a:solidFill>
                  <a:srgbClr val="0070C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07A9AC-90CE-9947-BA75-D9C32ADF5758}"/>
                </a:ext>
              </a:extLst>
            </p:cNvPr>
            <p:cNvSpPr/>
            <p:nvPr/>
          </p:nvSpPr>
          <p:spPr>
            <a:xfrm>
              <a:off x="6452346" y="1783517"/>
              <a:ext cx="2418712" cy="878684"/>
            </a:xfrm>
            <a:prstGeom prst="rect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672A6109-A309-6C4F-825E-C4EB35141B6B}"/>
                </a:ext>
              </a:extLst>
            </p:cNvPr>
            <p:cNvSpPr/>
            <p:nvPr/>
          </p:nvSpPr>
          <p:spPr>
            <a:xfrm>
              <a:off x="3207060" y="1943825"/>
              <a:ext cx="941435" cy="54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+mn-ea"/>
                </a:rPr>
                <a:t>Controller</a:t>
              </a:r>
              <a:endParaRPr kumimoji="1" lang="zh-CN" altLang="en-US" sz="1100" b="1" dirty="0">
                <a:latin typeface="+mn-ea"/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41DA66D5-2A95-D143-B8AB-F4D62F942ACB}"/>
                </a:ext>
              </a:extLst>
            </p:cNvPr>
            <p:cNvSpPr/>
            <p:nvPr/>
          </p:nvSpPr>
          <p:spPr>
            <a:xfrm>
              <a:off x="6605058" y="1943825"/>
              <a:ext cx="941435" cy="54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+mn-ea"/>
                </a:rPr>
                <a:t>Actuator</a:t>
              </a:r>
              <a:endParaRPr kumimoji="1" lang="zh-CN" altLang="en-US" sz="1100" b="1" dirty="0">
                <a:latin typeface="+mn-ea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C2B3255-6945-9C45-B316-8199227C692D}"/>
                </a:ext>
              </a:extLst>
            </p:cNvPr>
            <p:cNvSpPr/>
            <p:nvPr/>
          </p:nvSpPr>
          <p:spPr>
            <a:xfrm>
              <a:off x="7790025" y="1943825"/>
              <a:ext cx="941435" cy="54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latin typeface="+mn-ea"/>
                </a:rPr>
                <a:t>Process</a:t>
              </a: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FE2C30E3-E75B-AE46-9AFD-680FAD457844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4148495" y="2213825"/>
              <a:ext cx="100698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682BB82-2EA6-4548-9575-BB3740AF042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546493" y="2213825"/>
              <a:ext cx="24353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C4A8EF8-DC90-A94E-B71A-00EB980C1286}"/>
                </a:ext>
              </a:extLst>
            </p:cNvPr>
            <p:cNvSpPr txBox="1"/>
            <p:nvPr/>
          </p:nvSpPr>
          <p:spPr>
            <a:xfrm>
              <a:off x="6324913" y="1500995"/>
              <a:ext cx="5100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Plant</a:t>
              </a:r>
              <a:endParaRPr kumimoji="1" lang="zh-CN" altLang="en-US" sz="11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B75D7E4-283E-AE47-BE03-4B74999D2FB0}"/>
                </a:ext>
              </a:extLst>
            </p:cNvPr>
            <p:cNvCxnSpPr>
              <a:cxnSpLocks/>
            </p:cNvCxnSpPr>
            <p:nvPr/>
          </p:nvCxnSpPr>
          <p:spPr>
            <a:xfrm>
              <a:off x="8731460" y="2183372"/>
              <a:ext cx="102219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B40C4FC-B187-0F49-A0B7-89F174A372A3}"/>
                </a:ext>
              </a:extLst>
            </p:cNvPr>
            <p:cNvSpPr/>
            <p:nvPr/>
          </p:nvSpPr>
          <p:spPr>
            <a:xfrm>
              <a:off x="6006473" y="2864431"/>
              <a:ext cx="882595" cy="54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Filter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(Sensor)</a:t>
              </a:r>
              <a:endParaRPr kumimoji="1"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3" name="肘形连接符 12">
              <a:extLst>
                <a:ext uri="{FF2B5EF4-FFF2-40B4-BE49-F238E27FC236}">
                  <a16:creationId xmlns:a16="http://schemas.microsoft.com/office/drawing/2014/main" id="{7CA08E93-5FF8-0649-B656-BD8CB774986C}"/>
                </a:ext>
              </a:extLst>
            </p:cNvPr>
            <p:cNvCxnSpPr>
              <a:cxnSpLocks/>
              <a:stCxn id="11" idx="2"/>
              <a:endCxn id="12" idx="3"/>
            </p:cNvCxnSpPr>
            <p:nvPr/>
          </p:nvCxnSpPr>
          <p:spPr>
            <a:xfrm rot="5400000">
              <a:off x="7689481" y="1372591"/>
              <a:ext cx="961428" cy="2562253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B7D49BB7-140F-B842-B034-D762FEFC0E34}"/>
                </a:ext>
              </a:extLst>
            </p:cNvPr>
            <p:cNvSpPr/>
            <p:nvPr/>
          </p:nvSpPr>
          <p:spPr>
            <a:xfrm>
              <a:off x="1685113" y="1943825"/>
              <a:ext cx="882595" cy="54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Filter</a:t>
              </a:r>
              <a:endParaRPr kumimoji="1"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21180AD-92D5-2E48-ACD9-20AF58154E9E}"/>
                </a:ext>
              </a:extLst>
            </p:cNvPr>
            <p:cNvCxnSpPr>
              <a:cxnSpLocks/>
              <a:stCxn id="16" idx="3"/>
              <a:endCxn id="4" idx="1"/>
            </p:cNvCxnSpPr>
            <p:nvPr/>
          </p:nvCxnSpPr>
          <p:spPr>
            <a:xfrm>
              <a:off x="2567708" y="2213825"/>
              <a:ext cx="63935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59D3D7CB-760D-4D4A-9805-A4EEEB113644}"/>
                </a:ext>
              </a:extLst>
            </p:cNvPr>
            <p:cNvCxnSpPr>
              <a:cxnSpLocks/>
              <a:stCxn id="19" idx="2"/>
              <a:endCxn id="6" idx="0"/>
            </p:cNvCxnSpPr>
            <p:nvPr/>
          </p:nvCxnSpPr>
          <p:spPr>
            <a:xfrm>
              <a:off x="8260743" y="1650142"/>
              <a:ext cx="0" cy="29368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9340FFD-4783-AF40-AD05-DBC437D29883}"/>
                </a:ext>
              </a:extLst>
            </p:cNvPr>
            <p:cNvSpPr txBox="1"/>
            <p:nvPr/>
          </p:nvSpPr>
          <p:spPr>
            <a:xfrm>
              <a:off x="7807734" y="1388532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Disturbance</a:t>
              </a:r>
              <a:endPara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FA061461-3F34-7940-83F3-DFA86D07CDAD}"/>
                </a:ext>
              </a:extLst>
            </p:cNvPr>
            <p:cNvCxnSpPr>
              <a:cxnSpLocks/>
              <a:stCxn id="12" idx="1"/>
              <a:endCxn id="4" idx="2"/>
            </p:cNvCxnSpPr>
            <p:nvPr/>
          </p:nvCxnSpPr>
          <p:spPr>
            <a:xfrm rot="10800000">
              <a:off x="3677779" y="2483825"/>
              <a:ext cx="2328695" cy="650606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8EE2A18-20DE-E743-BED1-EF46C28A6B00}"/>
                </a:ext>
              </a:extLst>
            </p:cNvPr>
            <p:cNvSpPr txBox="1"/>
            <p:nvPr/>
          </p:nvSpPr>
          <p:spPr>
            <a:xfrm>
              <a:off x="2910815" y="1904701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kumimoji="1" b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EC4BD3-5346-B44F-A612-FBA4CB1159B3}"/>
                </a:ext>
              </a:extLst>
            </p:cNvPr>
            <p:cNvSpPr txBox="1"/>
            <p:nvPr/>
          </p:nvSpPr>
          <p:spPr>
            <a:xfrm>
              <a:off x="3462186" y="256981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89D777A9-B6AC-964E-9752-299384CBCB71}"/>
                </a:ext>
              </a:extLst>
            </p:cNvPr>
            <p:cNvCxnSpPr>
              <a:cxnSpLocks/>
            </p:cNvCxnSpPr>
            <p:nvPr/>
          </p:nvCxnSpPr>
          <p:spPr>
            <a:xfrm>
              <a:off x="799987" y="2182447"/>
              <a:ext cx="88512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122A95F8-520A-274B-98B8-5275556733A5}"/>
                </a:ext>
              </a:extLst>
            </p:cNvPr>
            <p:cNvCxnSpPr>
              <a:cxnSpLocks/>
              <a:stCxn id="27" idx="0"/>
              <a:endCxn id="12" idx="2"/>
            </p:cNvCxnSpPr>
            <p:nvPr/>
          </p:nvCxnSpPr>
          <p:spPr>
            <a:xfrm flipV="1">
              <a:off x="6447771" y="3404431"/>
              <a:ext cx="0" cy="22928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E5010D-EB85-C44B-BFF9-8F9B9870637B}"/>
                </a:ext>
              </a:extLst>
            </p:cNvPr>
            <p:cNvSpPr txBox="1"/>
            <p:nvPr/>
          </p:nvSpPr>
          <p:spPr>
            <a:xfrm>
              <a:off x="5832730" y="3633715"/>
              <a:ext cx="12300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Sensor</a:t>
              </a:r>
              <a:r>
                <a:rPr kumimoji="1"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1"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Noise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DD0C3DD-B3DE-7243-A7CA-69D4C156B397}"/>
                </a:ext>
              </a:extLst>
            </p:cNvPr>
            <p:cNvSpPr txBox="1"/>
            <p:nvPr/>
          </p:nvSpPr>
          <p:spPr>
            <a:xfrm>
              <a:off x="4118954" y="1743195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Control Signal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 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E486A2B-6629-0C4F-ADBE-05DA70E920E9}"/>
                </a:ext>
              </a:extLst>
            </p:cNvPr>
            <p:cNvSpPr txBox="1"/>
            <p:nvPr/>
          </p:nvSpPr>
          <p:spPr>
            <a:xfrm>
              <a:off x="4748549" y="2873009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90B41B5-D4BF-F04C-9F19-362A1AE4491A}"/>
                </a:ext>
              </a:extLst>
            </p:cNvPr>
            <p:cNvSpPr txBox="1"/>
            <p:nvPr/>
          </p:nvSpPr>
          <p:spPr>
            <a:xfrm>
              <a:off x="2394786" y="1476732"/>
              <a:ext cx="1088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Tracking</a:t>
              </a:r>
              <a:r>
                <a:rPr kumimoji="1" lang="zh-CN" altLang="en-US" sz="1100" b="1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Error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kumimoji="1" lang="zh-CN" alt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34610716-1C6B-164B-9522-BA91DBC17F67}"/>
                </a:ext>
              </a:extLst>
            </p:cNvPr>
            <p:cNvSpPr/>
            <p:nvPr/>
          </p:nvSpPr>
          <p:spPr>
            <a:xfrm>
              <a:off x="5155482" y="1943825"/>
              <a:ext cx="882595" cy="54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Filter</a:t>
              </a:r>
              <a:endParaRPr kumimoji="1"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7B27E4A4-B330-6D4F-AE61-25B22C94E888}"/>
                </a:ext>
              </a:extLst>
            </p:cNvPr>
            <p:cNvCxnSpPr>
              <a:cxnSpLocks/>
              <a:stCxn id="45" idx="3"/>
              <a:endCxn id="5" idx="1"/>
            </p:cNvCxnSpPr>
            <p:nvPr/>
          </p:nvCxnSpPr>
          <p:spPr>
            <a:xfrm>
              <a:off x="6038077" y="2213825"/>
              <a:ext cx="56698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D5E8F08-45E4-5943-BCB4-1E0BD8C0F779}"/>
                </a:ext>
              </a:extLst>
            </p:cNvPr>
            <p:cNvSpPr txBox="1"/>
            <p:nvPr/>
          </p:nvSpPr>
          <p:spPr>
            <a:xfrm>
              <a:off x="6066750" y="1949274"/>
              <a:ext cx="3930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70C0"/>
                  </a:solidFill>
                </a:rPr>
                <a:t> (</a:t>
              </a:r>
              <a:r>
                <a:rPr kumimoji="1" lang="en-US" altLang="zh-CN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kumimoji="1" lang="en-US" altLang="zh-CN" sz="1100" b="1" dirty="0">
                  <a:solidFill>
                    <a:srgbClr val="0070C0"/>
                  </a:solidFill>
                </a:rPr>
                <a:t>)</a:t>
              </a:r>
              <a:endPara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2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3412050-F92E-8A46-A34B-2F55A4A5ED55}"/>
              </a:ext>
            </a:extLst>
          </p:cNvPr>
          <p:cNvSpPr/>
          <p:nvPr/>
        </p:nvSpPr>
        <p:spPr>
          <a:xfrm>
            <a:off x="3554227" y="2117580"/>
            <a:ext cx="2135373" cy="969178"/>
          </a:xfrm>
          <a:prstGeom prst="rect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FBC51A-4898-2040-AFAD-46A68CA7AD20}"/>
              </a:ext>
            </a:extLst>
          </p:cNvPr>
          <p:cNvSpPr txBox="1"/>
          <p:nvPr/>
        </p:nvSpPr>
        <p:spPr>
          <a:xfrm>
            <a:off x="1156337" y="2155626"/>
            <a:ext cx="7857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/>
              <a:t>参考值</a:t>
            </a:r>
            <a:endParaRPr kumimoji="1" lang="en-US" altLang="zh-CN" sz="1200" b="1" dirty="0"/>
          </a:p>
          <a:p>
            <a:pPr algn="ctr"/>
            <a:r>
              <a:rPr kumimoji="1" lang="en-US" altLang="zh-CN" sz="1050" dirty="0"/>
              <a:t>Reference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D0C3DD-B3DE-7243-A7CA-69D4C156B397}"/>
              </a:ext>
            </a:extLst>
          </p:cNvPr>
          <p:cNvSpPr txBox="1"/>
          <p:nvPr/>
        </p:nvSpPr>
        <p:spPr>
          <a:xfrm>
            <a:off x="5646078" y="23218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/>
              <a:t>控制信号</a:t>
            </a:r>
            <a:endParaRPr kumimoji="1" lang="en-US" altLang="zh-CN" sz="12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CF480E-3129-BC4D-9FDB-D38FAB1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基本反馈系统的组件图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07A9AC-90CE-9947-BA75-D9C32ADF5758}"/>
              </a:ext>
            </a:extLst>
          </p:cNvPr>
          <p:cNvSpPr/>
          <p:nvPr/>
        </p:nvSpPr>
        <p:spPr>
          <a:xfrm>
            <a:off x="6370108" y="2113746"/>
            <a:ext cx="2697692" cy="969178"/>
          </a:xfrm>
          <a:prstGeom prst="rect">
            <a:avLst/>
          </a:pr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72A6109-A309-6C4F-825E-C4EB35141B6B}"/>
              </a:ext>
            </a:extLst>
          </p:cNvPr>
          <p:cNvSpPr/>
          <p:nvPr/>
        </p:nvSpPr>
        <p:spPr>
          <a:xfrm>
            <a:off x="4667251" y="2289175"/>
            <a:ext cx="922866" cy="634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控制器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Controller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1DA66D5-2A95-D143-B8AB-F4D62F942ACB}"/>
              </a:ext>
            </a:extLst>
          </p:cNvPr>
          <p:cNvSpPr/>
          <p:nvPr/>
        </p:nvSpPr>
        <p:spPr>
          <a:xfrm>
            <a:off x="6577014" y="2289176"/>
            <a:ext cx="922866" cy="634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执行器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Actuator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2B3255-6945-9C45-B316-8199227C692D}"/>
              </a:ext>
            </a:extLst>
          </p:cNvPr>
          <p:cNvSpPr/>
          <p:nvPr/>
        </p:nvSpPr>
        <p:spPr>
          <a:xfrm>
            <a:off x="7972427" y="2289175"/>
            <a:ext cx="922866" cy="634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latin typeface="+mn-ea"/>
              </a:rPr>
              <a:t>过程</a:t>
            </a:r>
            <a:endParaRPr kumimoji="1" lang="en-US" altLang="zh-CN" sz="1200" b="1" dirty="0">
              <a:latin typeface="+mn-ea"/>
            </a:endParaRPr>
          </a:p>
          <a:p>
            <a:pPr algn="ctr"/>
            <a:r>
              <a:rPr kumimoji="1" lang="en-US" altLang="zh-CN" sz="1050" dirty="0">
                <a:latin typeface="+mn-ea"/>
              </a:rPr>
              <a:t>Process</a:t>
            </a:r>
            <a:endParaRPr kumimoji="1" lang="en-US" altLang="zh-CN" sz="1200" dirty="0">
              <a:latin typeface="+mn-ea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E2C30E3-E75B-AE46-9AFD-680FAD4578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90117" y="2606675"/>
            <a:ext cx="98689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682BB82-2EA6-4548-9575-BB3740AF04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499880" y="2606675"/>
            <a:ext cx="47254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C4A8EF8-DC90-A94E-B71A-00EB980C1286}"/>
              </a:ext>
            </a:extLst>
          </p:cNvPr>
          <p:cNvSpPr txBox="1"/>
          <p:nvPr/>
        </p:nvSpPr>
        <p:spPr>
          <a:xfrm>
            <a:off x="6391955" y="1664020"/>
            <a:ext cx="4924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accent5">
                    <a:lumMod val="50000"/>
                  </a:schemeClr>
                </a:solidFill>
              </a:rPr>
              <a:t>装置</a:t>
            </a:r>
            <a:endParaRPr kumimoji="1" lang="en-US" altLang="zh-CN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050" dirty="0">
                <a:solidFill>
                  <a:schemeClr val="accent5">
                    <a:lumMod val="50000"/>
                  </a:schemeClr>
                </a:solidFill>
              </a:rPr>
              <a:t>Plant</a:t>
            </a:r>
            <a:endParaRPr kumimoji="1"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B75D7E4-283E-AE47-BE03-4B74999D2FB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895293" y="2606675"/>
            <a:ext cx="915457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4C9375-562D-B544-9CE5-085E309DAC92}"/>
              </a:ext>
            </a:extLst>
          </p:cNvPr>
          <p:cNvSpPr txBox="1"/>
          <p:nvPr/>
        </p:nvSpPr>
        <p:spPr>
          <a:xfrm>
            <a:off x="9107532" y="2155626"/>
            <a:ext cx="6158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/>
              <a:t>输出</a:t>
            </a:r>
            <a:endParaRPr kumimoji="1" lang="en-US" altLang="zh-CN" sz="1200" b="1" dirty="0"/>
          </a:p>
          <a:p>
            <a:pPr algn="ctr"/>
            <a:r>
              <a:rPr kumimoji="1" lang="en-US" altLang="zh-CN" sz="1050" dirty="0"/>
              <a:t>Output</a:t>
            </a:r>
            <a:endParaRPr kumimoji="1" lang="en-US" altLang="zh-CN" sz="12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40C4FC-B187-0F49-A0B7-89F174A372A3}"/>
              </a:ext>
            </a:extLst>
          </p:cNvPr>
          <p:cNvSpPr/>
          <p:nvPr/>
        </p:nvSpPr>
        <p:spPr>
          <a:xfrm>
            <a:off x="7257521" y="3335111"/>
            <a:ext cx="922866" cy="63499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传感器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Sensor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7CA08E93-5FF8-0649-B656-BD8CB774986C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272574" y="2509715"/>
            <a:ext cx="1050709" cy="12350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E7C1A7F-01B1-C848-9B40-3028AC581EA9}"/>
              </a:ext>
            </a:extLst>
          </p:cNvPr>
          <p:cNvSpPr/>
          <p:nvPr/>
        </p:nvSpPr>
        <p:spPr>
          <a:xfrm>
            <a:off x="3682839" y="2304404"/>
            <a:ext cx="604540" cy="60454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Arial" panose="020B0604020202020204" pitchFamily="34" charset="0"/>
              </a:rPr>
              <a:t>∑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Baskerville" panose="02020502070401020303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40EF87A-0C94-FC42-A3FF-364DFEE937A9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>
            <a:off x="4287379" y="2606674"/>
            <a:ext cx="379872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7D49BB7-140F-B842-B034-D762FEFC0E34}"/>
              </a:ext>
            </a:extLst>
          </p:cNvPr>
          <p:cNvSpPr/>
          <p:nvPr/>
        </p:nvSpPr>
        <p:spPr>
          <a:xfrm>
            <a:off x="1982953" y="2289175"/>
            <a:ext cx="1020128" cy="63499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输入滤波器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Filter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21180AD-92D5-2E48-ACD9-20AF58154E9E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 flipV="1">
            <a:off x="3003081" y="2606674"/>
            <a:ext cx="67975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9D3D7CB-760D-4D4A-9805-A4EEEB113644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8433860" y="1957014"/>
            <a:ext cx="3" cy="3321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340FFD-4783-AF40-AD05-DBC437D29883}"/>
              </a:ext>
            </a:extLst>
          </p:cNvPr>
          <p:cNvSpPr txBox="1"/>
          <p:nvPr/>
        </p:nvSpPr>
        <p:spPr>
          <a:xfrm>
            <a:off x="7980854" y="1510738"/>
            <a:ext cx="906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b="1" dirty="0"/>
              <a:t>干扰</a:t>
            </a:r>
            <a:endParaRPr kumimoji="1" lang="en-US" altLang="zh-CN" sz="1200" b="1" dirty="0"/>
          </a:p>
          <a:p>
            <a:pPr algn="ctr"/>
            <a:r>
              <a:rPr kumimoji="1" lang="en-US" altLang="zh-CN" sz="1050" dirty="0"/>
              <a:t>Disturbance</a:t>
            </a: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A061461-3F34-7940-83F3-DFA86D07CDAD}"/>
              </a:ext>
            </a:extLst>
          </p:cNvPr>
          <p:cNvCxnSpPr>
            <a:cxnSpLocks/>
            <a:stCxn id="12" idx="1"/>
            <a:endCxn id="14" idx="4"/>
          </p:cNvCxnSpPr>
          <p:nvPr/>
        </p:nvCxnSpPr>
        <p:spPr>
          <a:xfrm rot="10800000">
            <a:off x="3985109" y="2908945"/>
            <a:ext cx="3272412" cy="74366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8EE2A18-20DE-E743-BED1-EF46C28A6B00}"/>
              </a:ext>
            </a:extLst>
          </p:cNvPr>
          <p:cNvSpPr txBox="1"/>
          <p:nvPr/>
        </p:nvSpPr>
        <p:spPr>
          <a:xfrm>
            <a:off x="3195958" y="232188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EC4BD3-5346-B44F-A612-FBA4CB1159B3}"/>
              </a:ext>
            </a:extLst>
          </p:cNvPr>
          <p:cNvSpPr txBox="1"/>
          <p:nvPr/>
        </p:nvSpPr>
        <p:spPr>
          <a:xfrm>
            <a:off x="3742299" y="304860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9D777A9-B6AC-964E-9752-299384CBCB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162177" y="2606675"/>
            <a:ext cx="82077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280EFAB-1A52-5541-8E6D-CEECE7718552}"/>
              </a:ext>
            </a:extLst>
          </p:cNvPr>
          <p:cNvSpPr txBox="1"/>
          <p:nvPr/>
        </p:nvSpPr>
        <p:spPr>
          <a:xfrm>
            <a:off x="1949784" y="3019169"/>
            <a:ext cx="1083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转化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修整信号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22A95F8-520A-274B-98B8-5275556733A5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H="1" flipV="1">
            <a:off x="7718954" y="3970110"/>
            <a:ext cx="1" cy="2514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5010D-EB85-C44B-BFF9-8F9B9870637B}"/>
              </a:ext>
            </a:extLst>
          </p:cNvPr>
          <p:cNvSpPr txBox="1"/>
          <p:nvPr/>
        </p:nvSpPr>
        <p:spPr>
          <a:xfrm>
            <a:off x="7132110" y="4221557"/>
            <a:ext cx="117369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传感器噪音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5417E1-3208-6E45-A318-C6523CE14D4C}"/>
              </a:ext>
            </a:extLst>
          </p:cNvPr>
          <p:cNvSpPr txBox="1"/>
          <p:nvPr/>
        </p:nvSpPr>
        <p:spPr>
          <a:xfrm>
            <a:off x="1140993" y="5243509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b="1" dirty="0"/>
              <a:t>加法器</a:t>
            </a:r>
            <a:r>
              <a:rPr kumimoji="1" lang="zh-CN" altLang="en-US" sz="1200" dirty="0"/>
              <a:t> 可以看作 </a:t>
            </a:r>
            <a:r>
              <a:rPr kumimoji="1" lang="zh-CN" altLang="en-US" sz="1200" b="1" dirty="0"/>
              <a:t>控制器</a:t>
            </a:r>
            <a:r>
              <a:rPr kumimoji="1" lang="zh-CN" altLang="en-US" sz="1200" dirty="0"/>
              <a:t>的一部分。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B17F6CBC-376E-DE44-8D01-1A03016DFCCE}"/>
              </a:ext>
            </a:extLst>
          </p:cNvPr>
          <p:cNvCxnSpPr>
            <a:cxnSpLocks/>
          </p:cNvCxnSpPr>
          <p:nvPr/>
        </p:nvCxnSpPr>
        <p:spPr>
          <a:xfrm>
            <a:off x="609600" y="5022803"/>
            <a:ext cx="10972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6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8AFC92-C79D-A446-B851-51AB60370529}"/>
              </a:ext>
            </a:extLst>
          </p:cNvPr>
          <p:cNvSpPr txBox="1"/>
          <p:nvPr/>
        </p:nvSpPr>
        <p:spPr>
          <a:xfrm>
            <a:off x="4409479" y="2767281"/>
            <a:ext cx="337303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accent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Thanks</a:t>
            </a:r>
            <a:endParaRPr kumimoji="1" lang="zh-CN" altLang="en-US" sz="8000" b="1" dirty="0">
              <a:solidFill>
                <a:schemeClr val="accent1">
                  <a:lumMod val="75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723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9EF76-54D9-2847-9CD0-B9845F27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AA4FC-0CAD-4443-8DB8-DDAD946DEE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dirty="0"/>
              <a:t>《</a:t>
            </a:r>
            <a:r>
              <a:rPr kumimoji="1" lang="zh-CN" altLang="en-US" sz="2000" dirty="0">
                <a:hlinkClick r:id="rId3"/>
              </a:rPr>
              <a:t>自动控制原理与设计</a:t>
            </a:r>
            <a:r>
              <a:rPr kumimoji="1" lang="en-US" altLang="zh-CN" sz="2000" dirty="0"/>
              <a:t>》</a:t>
            </a:r>
            <a:br>
              <a:rPr kumimoji="1" lang="en-US" altLang="zh-CN" sz="2000" dirty="0"/>
            </a:br>
            <a:r>
              <a:rPr kumimoji="1" lang="en-US" altLang="zh-CN" sz="1800" i="1" dirty="0"/>
              <a:t>Feedback Control of Dynamic Systems</a:t>
            </a:r>
            <a:endParaRPr kumimoji="1" lang="en-US" altLang="zh-CN" sz="2000" dirty="0"/>
          </a:p>
          <a:p>
            <a:pPr>
              <a:lnSpc>
                <a:spcPct val="130000"/>
              </a:lnSpc>
            </a:pPr>
            <a:r>
              <a:rPr kumimoji="1" lang="en-US" altLang="zh-CN" sz="2000" dirty="0"/>
              <a:t>《</a:t>
            </a:r>
            <a:r>
              <a:rPr lang="zh-CN" altLang="en-US" sz="2000" dirty="0">
                <a:hlinkClick r:id="rId4"/>
              </a:rPr>
              <a:t>企业级编程与控制理论</a:t>
            </a:r>
            <a:r>
              <a:rPr kumimoji="1" lang="en-US" altLang="zh-CN" sz="2000" dirty="0"/>
              <a:t>》</a:t>
            </a:r>
            <a:br>
              <a:rPr kumimoji="1" lang="en-US" altLang="zh-CN" sz="2000" dirty="0"/>
            </a:br>
            <a:r>
              <a:rPr kumimoji="1" lang="en-US" altLang="zh-CN" sz="1800" i="1" dirty="0"/>
              <a:t>Feedback Control for Computer Systems : </a:t>
            </a:r>
            <a:br>
              <a:rPr kumimoji="1" lang="en-US" altLang="zh-CN" sz="1800" i="1" dirty="0"/>
            </a:br>
            <a:r>
              <a:rPr kumimoji="1" lang="en-US" altLang="zh-CN" sz="1800" i="1" dirty="0"/>
              <a:t>Introducing Control Theory to Enterprise Programmers</a:t>
            </a:r>
            <a:endParaRPr kumimoji="1" lang="en-US" altLang="zh-CN" sz="2000" dirty="0"/>
          </a:p>
          <a:p>
            <a:pPr>
              <a:lnSpc>
                <a:spcPct val="130000"/>
              </a:lnSpc>
            </a:pPr>
            <a:r>
              <a:rPr kumimoji="1" lang="en-US" altLang="zh-CN" sz="2000" dirty="0"/>
              <a:t>PS</a:t>
            </a:r>
            <a:r>
              <a:rPr kumimoji="1" lang="zh-CN" altLang="en-US" sz="2000" dirty="0"/>
              <a:t>  </a:t>
            </a:r>
            <a:r>
              <a:rPr kumimoji="1" lang="zh-CN" altLang="en-US" sz="2000" dirty="0">
                <a:hlinkClick r:id="rId5"/>
              </a:rPr>
              <a:t>自动控制 书单</a:t>
            </a:r>
            <a:endParaRPr kumimoji="1" lang="en-US" altLang="zh-CN" sz="2000" dirty="0"/>
          </a:p>
          <a:p>
            <a:pPr>
              <a:lnSpc>
                <a:spcPct val="130000"/>
              </a:lnSpc>
              <a:spcBef>
                <a:spcPts val="2500"/>
              </a:spcBef>
            </a:pPr>
            <a:r>
              <a:rPr kumimoji="1" lang="en-US" altLang="zh-CN" sz="2000" dirty="0"/>
              <a:t>Wikipedia</a:t>
            </a:r>
          </a:p>
          <a:p>
            <a:pPr lvl="1">
              <a:lnSpc>
                <a:spcPct val="130000"/>
              </a:lnSpc>
            </a:pPr>
            <a:r>
              <a:rPr kumimoji="1" lang="en-US" altLang="zh-CN" sz="1700" dirty="0"/>
              <a:t>PID controller</a:t>
            </a:r>
            <a:r>
              <a:rPr kumimoji="1" lang="en-US" altLang="zh-CN" sz="1100" dirty="0"/>
              <a:t> </a:t>
            </a:r>
            <a:r>
              <a:rPr kumimoji="1" lang="en-US" altLang="zh-CN" sz="1200" dirty="0">
                <a:hlinkClick r:id="rId6"/>
              </a:rPr>
              <a:t>https://en.wikipedia.org/wiki/PID_controller</a:t>
            </a:r>
            <a:endParaRPr kumimoji="1" lang="en-US" altLang="zh-CN" sz="1200" dirty="0"/>
          </a:p>
          <a:p>
            <a:pPr lvl="1">
              <a:lnSpc>
                <a:spcPct val="130000"/>
              </a:lnSpc>
            </a:pPr>
            <a:r>
              <a:rPr kumimoji="1" lang="en-US" altLang="zh-CN" sz="1700" dirty="0"/>
              <a:t>Control system </a:t>
            </a:r>
            <a:r>
              <a:rPr kumimoji="1" lang="en-US" altLang="zh-CN" sz="1200" dirty="0">
                <a:hlinkClick r:id="rId7"/>
              </a:rPr>
              <a:t>https://en.wikipedia.org/wiki/Control_system</a:t>
            </a:r>
            <a:endParaRPr kumimoji="1" lang="en-US" altLang="zh-CN" sz="1200" dirty="0"/>
          </a:p>
          <a:p>
            <a:pPr lvl="1">
              <a:lnSpc>
                <a:spcPct val="130000"/>
              </a:lnSpc>
            </a:pPr>
            <a:r>
              <a:rPr kumimoji="1" lang="en-US" altLang="zh-CN" sz="1700" dirty="0"/>
              <a:t>Feedback</a:t>
            </a:r>
            <a:r>
              <a:rPr kumimoji="1" lang="en-US" altLang="zh-CN" sz="1100" dirty="0"/>
              <a:t> </a:t>
            </a:r>
            <a:r>
              <a:rPr kumimoji="1" lang="en-US" altLang="zh-CN" sz="1200" dirty="0">
                <a:hlinkClick r:id="rId8"/>
              </a:rPr>
              <a:t>https://en.wikipedia.org/wiki/Feedback</a:t>
            </a:r>
            <a:endParaRPr kumimoji="1" lang="en-US" altLang="zh-CN" sz="1200" dirty="0"/>
          </a:p>
          <a:p>
            <a:pPr>
              <a:lnSpc>
                <a:spcPct val="130000"/>
              </a:lnSpc>
            </a:pPr>
            <a:endParaRPr kumimoji="1" lang="en-US" altLang="zh-CN" sz="2000" dirty="0"/>
          </a:p>
          <a:p>
            <a:pPr>
              <a:lnSpc>
                <a:spcPct val="130000"/>
              </a:lnSpc>
            </a:pP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492CE7-BF7B-3545-9A93-B179910DD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6252" y="3115798"/>
            <a:ext cx="1955332" cy="1955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FEE797-5A2F-8042-9D9F-5B633FE5FC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5316" y="1219200"/>
            <a:ext cx="1306068" cy="18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3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" id="{22509980-8B7B-2046-91C4-2AA5B9F93A28}" vid="{9F624C87-12F9-7F4D-9E34-95FAD4F1C26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41024</TotalTime>
  <Words>1163</Words>
  <Application>Microsoft Macintosh PowerPoint</Application>
  <PresentationFormat>宽屏</PresentationFormat>
  <Paragraphs>232</Paragraphs>
  <Slides>8</Slides>
  <Notes>4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</vt:lpstr>
      <vt:lpstr>Arial</vt:lpstr>
      <vt:lpstr>Baskerville</vt:lpstr>
      <vt:lpstr>Consolas</vt:lpstr>
      <vt:lpstr>Dubai</vt:lpstr>
      <vt:lpstr>Verdana</vt:lpstr>
      <vt:lpstr>Wingdings</vt:lpstr>
      <vt:lpstr>Wingdings 3</vt:lpstr>
      <vt:lpstr>s</vt:lpstr>
      <vt:lpstr>关于控制系统</vt:lpstr>
      <vt:lpstr>基本反馈控制系统的组件图</vt:lpstr>
      <vt:lpstr>基本反馈系统的组件图</vt:lpstr>
      <vt:lpstr>PowerPoint 演示文稿</vt:lpstr>
      <vt:lpstr>The components of a basic feedback system</vt:lpstr>
      <vt:lpstr>基本反馈系统的组件图</vt:lpstr>
      <vt:lpstr>PowerPoint 演示文稿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基础架构&amp;网络团队 S2规划与关键</dc:title>
  <dc:creator>Lee Jerry</dc:creator>
  <cp:lastModifiedBy>Microsoft Office User</cp:lastModifiedBy>
  <cp:revision>487</cp:revision>
  <dcterms:created xsi:type="dcterms:W3CDTF">2019-11-19T09:31:13Z</dcterms:created>
  <dcterms:modified xsi:type="dcterms:W3CDTF">2021-02-10T12:06:13Z</dcterms:modified>
</cp:coreProperties>
</file>