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  <p:sldMasterId id="2147483680" r:id="rId3"/>
    <p:sldMasterId id="2147483710" r:id="rId4"/>
  </p:sldMasterIdLst>
  <p:notesMasterIdLst>
    <p:notesMasterId r:id="rId42"/>
  </p:notesMasterIdLst>
  <p:sldIdLst>
    <p:sldId id="256" r:id="rId5"/>
    <p:sldId id="257" r:id="rId6"/>
    <p:sldId id="274" r:id="rId7"/>
    <p:sldId id="275" r:id="rId8"/>
    <p:sldId id="272" r:id="rId9"/>
    <p:sldId id="260" r:id="rId10"/>
    <p:sldId id="276" r:id="rId11"/>
    <p:sldId id="273" r:id="rId12"/>
    <p:sldId id="261" r:id="rId13"/>
    <p:sldId id="277" r:id="rId14"/>
    <p:sldId id="262" r:id="rId15"/>
    <p:sldId id="263" r:id="rId16"/>
    <p:sldId id="264" r:id="rId17"/>
    <p:sldId id="278" r:id="rId18"/>
    <p:sldId id="280" r:id="rId19"/>
    <p:sldId id="265" r:id="rId20"/>
    <p:sldId id="281" r:id="rId21"/>
    <p:sldId id="282" r:id="rId22"/>
    <p:sldId id="266" r:id="rId23"/>
    <p:sldId id="283" r:id="rId24"/>
    <p:sldId id="284" r:id="rId25"/>
    <p:sldId id="285" r:id="rId26"/>
    <p:sldId id="286" r:id="rId27"/>
    <p:sldId id="287" r:id="rId28"/>
    <p:sldId id="289" r:id="rId29"/>
    <p:sldId id="290" r:id="rId30"/>
    <p:sldId id="292" r:id="rId31"/>
    <p:sldId id="293" r:id="rId32"/>
    <p:sldId id="294" r:id="rId33"/>
    <p:sldId id="271" r:id="rId34"/>
    <p:sldId id="295" r:id="rId35"/>
    <p:sldId id="296" r:id="rId36"/>
    <p:sldId id="297" r:id="rId37"/>
    <p:sldId id="298" r:id="rId38"/>
    <p:sldId id="299" r:id="rId39"/>
    <p:sldId id="300" r:id="rId40"/>
    <p:sldId id="30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EC850C3-7731-4D56-B49E-F3F186DBF0C0}">
          <p14:sldIdLst>
            <p14:sldId id="256"/>
            <p14:sldId id="257"/>
            <p14:sldId id="274"/>
            <p14:sldId id="275"/>
            <p14:sldId id="272"/>
            <p14:sldId id="260"/>
            <p14:sldId id="276"/>
            <p14:sldId id="273"/>
            <p14:sldId id="261"/>
            <p14:sldId id="277"/>
            <p14:sldId id="262"/>
            <p14:sldId id="263"/>
            <p14:sldId id="264"/>
            <p14:sldId id="278"/>
            <p14:sldId id="280"/>
            <p14:sldId id="265"/>
            <p14:sldId id="281"/>
            <p14:sldId id="282"/>
            <p14:sldId id="266"/>
            <p14:sldId id="283"/>
            <p14:sldId id="284"/>
            <p14:sldId id="285"/>
            <p14:sldId id="286"/>
            <p14:sldId id="287"/>
            <p14:sldId id="289"/>
            <p14:sldId id="290"/>
            <p14:sldId id="292"/>
            <p14:sldId id="293"/>
            <p14:sldId id="294"/>
            <p14:sldId id="271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3FD71-D14C-4DBC-B57C-9F65FD2ECBA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FA487-CD66-4D99-B732-13D157AF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9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2CF2AA-34FA-48D9-B650-0ACDEF310C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9780" y="1429385"/>
            <a:ext cx="3386213" cy="4555416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23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65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52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64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578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93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647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28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989368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1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30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70B7A-63B5-3EFC-71BB-534FFCA9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EF1187-BA2D-AEC1-9DBD-FD67529A6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2C969-7581-901E-54EC-2160367A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247D-92DB-4308-A574-414ABCE62F8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C701F-3E9A-44FC-FF8A-9A69AA5C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1D57C-346F-D4F5-C6F9-67AAB190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2026-2749-416D-A082-B9E034463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56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36C8D-E093-B83D-CEFF-B00E8869C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09FD41-64AC-4E5E-9E4F-6DBE6652A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5B29B-35C1-FC52-5E8C-85D251BD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2F13-1B63-48A1-9756-D3DE36347E65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C3C3F0-6810-DC16-3575-0453A784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2904-BF61-38AB-282E-F84ABE05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3197-F9CA-450C-A392-13C479D63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2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487F8-B855-1FA9-DEAC-F852A82C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5FD4D-7E45-4B05-1687-EA511EFC4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E1851-644F-DBC6-35EF-05F873D8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2F13-1B63-48A1-9756-D3DE36347E65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49041-50FD-027D-7CFC-D31F294C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34408-B0E2-2CD6-9AC4-2842F895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3197-F9CA-450C-A392-13C479D63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229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451EC-D80B-239F-8CF7-01126EAF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B6464-02E4-F322-187C-0EC9B0B74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C38F0-70D4-14F3-793B-7FA63D9C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2F13-1B63-48A1-9756-D3DE36347E65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06151-C563-3971-E52E-50C0D0DA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C3EA9-DA49-8558-F466-80F7965C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3197-F9CA-450C-A392-13C479D63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1916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1E943-231A-6DB9-E457-BB9B7740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9C907-BC33-5AF8-67A1-1C74D0C85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ED8942-65C8-EF97-ECC7-CC69FF8B0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0ADDEA-536D-A918-874A-8FBC37B8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2F13-1B63-48A1-9756-D3DE36347E65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3A3007-FE49-4BD8-F8B1-D9DFF4E0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D8B14-FB3E-E839-AB60-A882D135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3197-F9CA-450C-A392-13C479D63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159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FDEB4-4E49-6A5C-26AF-60C5BAAB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0BBA0-55F4-CD94-7E7E-8B6C47994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2E1CF3-0EC7-55A0-25B0-54C06C3B3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0B2B1-F3BC-AFF4-C2F5-8D249BCD8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5EF6BB-8AA1-A69B-3361-48078A2BB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6E6406-A6D0-1FF0-D2A2-1C9FA390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2F13-1B63-48A1-9756-D3DE36347E65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F3C577-55F3-9C19-B995-4763438B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F8359E-12C7-046B-E75F-4C3BD5FD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3197-F9CA-450C-A392-13C479D63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332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55168-9465-91CB-5CA1-F093FFC6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73970-4194-C7AD-FD10-25619754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2F13-1B63-48A1-9756-D3DE36347E65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2E217-E46E-1CB3-3DE9-AA765119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DFB48-7B37-9462-E699-44D3DA7D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3197-F9CA-450C-A392-13C479D63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587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FF517B-326A-3F2F-A7F4-6B16F33D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2F13-1B63-48A1-9756-D3DE36347E65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9A023D-3D6F-E02B-56FC-8B2E3C2D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0A6BD7-1314-71E9-26FD-D2D8ABE1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3197-F9CA-450C-A392-13C479D63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15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1E39E-0DC9-9458-29E7-AC640B32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26CF0A-0B2A-19C8-9C36-E88B02344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737269-4AF0-7CAB-ADFE-AFD1F5179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2F4E65-C435-4B71-810E-7A24B1B6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2F13-1B63-48A1-9756-D3DE36347E65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09226-C6FA-F642-7AF4-AD977E90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9BF0B9-366E-AAA4-0359-70F03739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3197-F9CA-450C-A392-13C479D63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1889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BAE76-D0BB-99FB-F75A-10A8F9D1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9AA33F-2B23-3259-A6EB-BA9910859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79DA5-0A90-9D78-2948-93D8F0DCC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0F149-7CA8-CDB3-01F4-796A559B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2F13-1B63-48A1-9756-D3DE36347E65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E01D8-7851-265D-44AC-C7EC815A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36953-19D2-7E64-4D8B-D13DA921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3197-F9CA-450C-A392-13C479D63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9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47267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F0BCE-6923-685D-56B0-443EB27B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60062-744A-74C0-9CC4-D968DDB2B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80FF2-60B3-8A98-A9C8-6B4C5426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2F13-1B63-48A1-9756-D3DE36347E65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566B0-4C25-185F-245F-07987D57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3C90-96CE-EF96-94F7-3E27395F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3197-F9CA-450C-A392-13C479D63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89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2E6CED-DA83-4D45-D114-367ECB782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CA1CCD-A598-E72A-6209-282A25C74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C15EE-EC9B-0278-BD8A-871F2652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2F13-1B63-48A1-9756-D3DE36347E65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4C5F2-D116-F50B-4D28-07BD1F2B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E1859-A56F-D9F2-2F84-14B00B23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3197-F9CA-450C-A392-13C479D63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3409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1248914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0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EA64B-DF77-4367-B86B-F98960E71A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33719" y="1075015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E4F114-2799-4BEB-9B7A-C916C3AC03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3825" y="3986513"/>
            <a:ext cx="4874458" cy="649901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661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197E06-A177-446D-AA13-CE7B4EB4B8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1711" y="1256466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9F6E34-9EB2-4AE6-B278-795312FC28F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799" y="2415487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744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85171CE-8DD2-483A-A4B3-CE421F0E39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898988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CAB5A58-16E7-4059-8C12-7DE8D7C70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91807" y="1862191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1FAFC6-D6E4-4F07-B207-5075C8D403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70539" y="2825394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55110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35823C-FF05-4618-B8E6-A5237925F2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87098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B7D490-2E33-4F19-874A-DCD7B8B948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80176" y="3427516"/>
            <a:ext cx="3509816" cy="3430484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 dirty="0"/>
              <a:t>그림을 추가하려면 아이콘을 클릭하십시오</a:t>
            </a:r>
            <a:endParaRPr lang="en-ID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836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CBF080-5732-4A19-BEF8-6301B16DCC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46261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C0DD1C-6321-4E81-87A3-1E10A74FB1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62472" y="3105725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5310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A56E01ED-21C4-4762-B580-7195B0CF7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1905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46379E3D-7E2D-40A3-85D2-C58CFE4E43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9611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CEF89640-1C54-494F-938F-D56B632F9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1905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91FFF00-5E51-4EB8-A0D7-FAF063F9D0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9611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610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120402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56F4E96F-A292-47A0-84F3-41057C72C2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19415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3D85B5F-6AD3-4730-81CD-41344EAB13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77862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36B57733-EC4D-41D4-A4E6-656ED543EBB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47922" y="-1413227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0DE1DB7-3575-4A0C-AF98-F80B24D80B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347922" y="3641709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59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5DC7EA-252D-4C0C-8609-F87D5011CE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8568" y="0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FC2EAE-8775-4EFF-898C-F4704F880F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58568" y="2311154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7FB691-4D39-478E-9592-3CFE0DB6730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58568" y="4622312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9437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91EF937-72C9-44FA-A7AE-223ECBF143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1531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72FB2A-3C02-4858-A97B-3518908BB9B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6624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7F50742-E545-448D-A10E-4A68071AA3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1618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3C95E8-2A05-40AD-AF3B-DC379BF7C4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9430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878B9B-BFA5-41D3-9E22-6A155A30DA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425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91CC54A-4AA9-4D68-A25D-73B26405A91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517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BF17874-32C9-488E-95CE-0BB24BDEFC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4512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4AAA50-23AD-45C3-8A80-A2CCB436FD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6537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066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27182C-9D0B-410F-9F3E-FFA7FF2898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2129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76A97D-1E85-4BF0-AD27-FE9D67E320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1333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93035D-1588-48A2-A9FA-8C22F3795C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2129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FE19FC-015A-4AA2-BCC7-DE6DB5B80E5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333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059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4">
            <a:extLst>
              <a:ext uri="{FF2B5EF4-FFF2-40B4-BE49-F238E27FC236}">
                <a16:creationId xmlns:a16="http://schemas.microsoft.com/office/drawing/2014/main" id="{7BAE8305-3CA0-4E72-A2B0-D5C6A34C8B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7803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87F37F1C-086D-454A-8E7E-BEEB515B35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1354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69A69662-5465-44DE-A6B8-AC82141E0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6B8942C5-5A95-472B-9D9D-22AD12D70A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1354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4D60BC0E-012B-4569-A765-BAD6FC32A0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7803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D489F4EE-77DA-4EAC-A0B4-BB5F9F582D9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31354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1333337-6732-49A9-9D10-7303F9216E44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8164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47CAD1-6C0B-425F-A749-1EDB85ACE1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5572749" cy="7923916"/>
          </a:xfrm>
          <a:custGeom>
            <a:avLst/>
            <a:gdLst>
              <a:gd name="connsiteX0" fmla="*/ 5572749 w 5572749"/>
              <a:gd name="connsiteY0" fmla="*/ 5097916 h 7923916"/>
              <a:gd name="connsiteX1" fmla="*/ 5572749 w 5572749"/>
              <a:gd name="connsiteY1" fmla="*/ 7467391 h 7923916"/>
              <a:gd name="connsiteX2" fmla="*/ 2883551 w 5572749"/>
              <a:gd name="connsiteY2" fmla="*/ 7923916 h 7923916"/>
              <a:gd name="connsiteX3" fmla="*/ 2883551 w 5572749"/>
              <a:gd name="connsiteY3" fmla="*/ 5554442 h 7923916"/>
              <a:gd name="connsiteX4" fmla="*/ 2689198 w 5572749"/>
              <a:gd name="connsiteY4" fmla="*/ 5097916 h 7923916"/>
              <a:gd name="connsiteX5" fmla="*/ 2689198 w 5572749"/>
              <a:gd name="connsiteY5" fmla="*/ 7467391 h 7923916"/>
              <a:gd name="connsiteX6" fmla="*/ 0 w 5572749"/>
              <a:gd name="connsiteY6" fmla="*/ 7923916 h 7923916"/>
              <a:gd name="connsiteX7" fmla="*/ 0 w 5572749"/>
              <a:gd name="connsiteY7" fmla="*/ 5554442 h 7923916"/>
              <a:gd name="connsiteX8" fmla="*/ 2689198 w 5572749"/>
              <a:gd name="connsiteY8" fmla="*/ 2543388 h 7923916"/>
              <a:gd name="connsiteX9" fmla="*/ 2689198 w 5572749"/>
              <a:gd name="connsiteY9" fmla="*/ 4912862 h 7923916"/>
              <a:gd name="connsiteX10" fmla="*/ 0 w 5572749"/>
              <a:gd name="connsiteY10" fmla="*/ 5369387 h 7923916"/>
              <a:gd name="connsiteX11" fmla="*/ 0 w 5572749"/>
              <a:gd name="connsiteY11" fmla="*/ 2999913 h 7923916"/>
              <a:gd name="connsiteX12" fmla="*/ 5572749 w 5572749"/>
              <a:gd name="connsiteY12" fmla="*/ 2543387 h 7923916"/>
              <a:gd name="connsiteX13" fmla="*/ 5572749 w 5572749"/>
              <a:gd name="connsiteY13" fmla="*/ 4912862 h 7923916"/>
              <a:gd name="connsiteX14" fmla="*/ 2883551 w 5572749"/>
              <a:gd name="connsiteY14" fmla="*/ 5369387 h 7923916"/>
              <a:gd name="connsiteX15" fmla="*/ 2883551 w 5572749"/>
              <a:gd name="connsiteY15" fmla="*/ 2999913 h 7923916"/>
              <a:gd name="connsiteX16" fmla="*/ 2689198 w 5572749"/>
              <a:gd name="connsiteY16" fmla="*/ 1 h 7923916"/>
              <a:gd name="connsiteX17" fmla="*/ 2689198 w 5572749"/>
              <a:gd name="connsiteY17" fmla="*/ 2369475 h 7923916"/>
              <a:gd name="connsiteX18" fmla="*/ 0 w 5572749"/>
              <a:gd name="connsiteY18" fmla="*/ 2826000 h 7923916"/>
              <a:gd name="connsiteX19" fmla="*/ 0 w 5572749"/>
              <a:gd name="connsiteY19" fmla="*/ 456526 h 7923916"/>
              <a:gd name="connsiteX20" fmla="*/ 5572749 w 5572749"/>
              <a:gd name="connsiteY20" fmla="*/ 0 h 7923916"/>
              <a:gd name="connsiteX21" fmla="*/ 5572749 w 5572749"/>
              <a:gd name="connsiteY21" fmla="*/ 2369475 h 7923916"/>
              <a:gd name="connsiteX22" fmla="*/ 2883551 w 5572749"/>
              <a:gd name="connsiteY22" fmla="*/ 2826000 h 7923916"/>
              <a:gd name="connsiteX23" fmla="*/ 2883551 w 5572749"/>
              <a:gd name="connsiteY23" fmla="*/ 456526 h 792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72749" h="7923916">
                <a:moveTo>
                  <a:pt x="5572749" y="5097916"/>
                </a:moveTo>
                <a:lnTo>
                  <a:pt x="5572749" y="7467391"/>
                </a:lnTo>
                <a:lnTo>
                  <a:pt x="2883551" y="7923916"/>
                </a:lnTo>
                <a:lnTo>
                  <a:pt x="2883551" y="5554442"/>
                </a:lnTo>
                <a:close/>
                <a:moveTo>
                  <a:pt x="2689198" y="5097916"/>
                </a:moveTo>
                <a:lnTo>
                  <a:pt x="2689198" y="7467391"/>
                </a:lnTo>
                <a:lnTo>
                  <a:pt x="0" y="7923916"/>
                </a:lnTo>
                <a:lnTo>
                  <a:pt x="0" y="5554442"/>
                </a:lnTo>
                <a:close/>
                <a:moveTo>
                  <a:pt x="2689198" y="2543388"/>
                </a:moveTo>
                <a:lnTo>
                  <a:pt x="2689198" y="4912862"/>
                </a:lnTo>
                <a:lnTo>
                  <a:pt x="0" y="5369387"/>
                </a:lnTo>
                <a:lnTo>
                  <a:pt x="0" y="2999913"/>
                </a:lnTo>
                <a:close/>
                <a:moveTo>
                  <a:pt x="5572749" y="2543387"/>
                </a:moveTo>
                <a:lnTo>
                  <a:pt x="5572749" y="4912862"/>
                </a:lnTo>
                <a:lnTo>
                  <a:pt x="2883551" y="5369387"/>
                </a:lnTo>
                <a:lnTo>
                  <a:pt x="2883551" y="2999913"/>
                </a:lnTo>
                <a:close/>
                <a:moveTo>
                  <a:pt x="2689198" y="1"/>
                </a:moveTo>
                <a:lnTo>
                  <a:pt x="2689198" y="2369475"/>
                </a:lnTo>
                <a:lnTo>
                  <a:pt x="0" y="2826000"/>
                </a:lnTo>
                <a:lnTo>
                  <a:pt x="0" y="456526"/>
                </a:lnTo>
                <a:close/>
                <a:moveTo>
                  <a:pt x="5572749" y="0"/>
                </a:moveTo>
                <a:lnTo>
                  <a:pt x="5572749" y="2369475"/>
                </a:lnTo>
                <a:lnTo>
                  <a:pt x="2883551" y="2826000"/>
                </a:lnTo>
                <a:lnTo>
                  <a:pt x="2883551" y="4565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D12857A-FA01-4F15-BFC4-268862B00096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5689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958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D31C7-F7EE-05A8-4C3D-F380A5E79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D211F6-E722-CE92-61FF-FBFC50DF4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CD250-FB7F-925A-FBD8-19F27399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3DBC-DE2E-41B9-BAEB-078F60CA907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B6C85-13C7-A693-6CAE-CD9B23F5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DD479-6EE1-4A8D-6BED-B95E3642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5745-D1C4-4470-97B6-8AFD7252A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6677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5C753-D427-FC89-F434-520EEAF4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62848-665C-7422-8082-0A8E26BE6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B59F5-2A11-5BBF-39F1-9E47D4DA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3DBC-DE2E-41B9-BAEB-078F60CA907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7ECD5-3463-03E1-7448-F7571869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7ADE5-819C-A5BA-1677-6A922772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5745-D1C4-4470-97B6-8AFD7252A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6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9308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0F847-BDCC-F722-7AB9-286307C0D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A400D2-4611-95BC-30BB-E6426C3EC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3617E-4DFA-0BCC-8167-3EB241E6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3DBC-DE2E-41B9-BAEB-078F60CA907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8D351-48CE-954B-3653-B480A2B8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DBD51-71D9-BEAB-357D-AD405B9B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5745-D1C4-4470-97B6-8AFD7252A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4571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E8295-53D3-626B-549C-18444BA4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EA841-AF40-5811-4D13-6A09C1131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80AADC-026E-9AD2-92E9-821CC6B11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6F7E1A-2EDA-F661-1995-DB1078FD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3DBC-DE2E-41B9-BAEB-078F60CA907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1ED1A3-6684-161E-4A12-AFB152AF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78683A-85FC-CF22-C7EE-5412DAFC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5745-D1C4-4470-97B6-8AFD7252A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2981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3FE68-9E3A-4226-94C5-38B7CDB7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BC6CC4-E716-6856-3EFD-0CA12DF4B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B0AD0-03DF-AB98-4689-45DD80539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61F4F7-F8D6-E39A-E872-79B4C8EE2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FFB268-76E7-CF9D-7414-0FA699300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2B1EBB-1295-F3E6-F32E-68886EB7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3DBC-DE2E-41B9-BAEB-078F60CA907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014160-A5F8-C04E-56A4-687814ED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62DFAA-C8E3-F7FB-ABF3-F9FAD550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5745-D1C4-4470-97B6-8AFD7252A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2210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E5005-797E-4C58-A09F-1FD08925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08F94A-E1C7-A13A-455C-1E308D6D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3DBC-DE2E-41B9-BAEB-078F60CA907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E391C6-79C5-5617-9D82-5EA7CECC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665AB4-D80C-1549-DED0-B8A58FF9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5745-D1C4-4470-97B6-8AFD7252A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2367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9A3B1C-F493-0926-08A4-9AF8A574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3DBC-DE2E-41B9-BAEB-078F60CA907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795F51-8B09-9A59-A569-7EFF8F80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36ED84-5895-9273-9767-270AB555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5745-D1C4-4470-97B6-8AFD7252A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882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D9CA5-AACA-B3A7-0C61-82D5B925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50903-85BE-8819-AB96-A5A09AD79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75C09B-0462-83C2-3153-3839B76F0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FADC00-DCE1-B2DB-22EB-F510C2D2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3DBC-DE2E-41B9-BAEB-078F60CA907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C1DFDE-B5DE-4CF7-F6AB-70BEAA96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25DE1-CB5C-5395-1BD3-E25E5F53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5745-D1C4-4470-97B6-8AFD7252A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8195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31021-3FD6-050E-4779-CEA26C9D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E3AB3F-090B-0FDA-117D-3B2EF16E0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640A3C-E864-0E9E-94A0-6F6FDB6D5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9288A-4391-884A-D3CC-ECC59440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3DBC-DE2E-41B9-BAEB-078F60CA907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692801-5925-F855-7CA2-F1C12BEB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876248-06EB-FB35-A332-1889B7DD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5745-D1C4-4470-97B6-8AFD7252A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615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EED84-B9DC-6D67-1CA6-7E6A34B9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BC6498-2184-09E1-4C62-A65E0E2B1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3CA2D-54F1-B43B-CEE4-1DD7A165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3DBC-DE2E-41B9-BAEB-078F60CA907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809A9-D3FA-35DF-5285-A4BD853A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7F59-90AC-F5E5-D9EB-2C314A82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5745-D1C4-4470-97B6-8AFD7252A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01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5242DF-BA83-8DC0-4619-E2172CF62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EF1B70-9245-D11A-A433-28C1960A5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49A4A-5D6D-E6EE-303E-587A8451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3DBC-DE2E-41B9-BAEB-078F60CA907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ED67E-8D86-7266-5902-A3E3ADB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C9563-76E0-CA96-81C7-964E486B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5745-D1C4-4470-97B6-8AFD7252A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53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5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6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02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84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700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7F7992-F1F7-42D1-995E-4CD81BBB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F6309-C63F-EE24-1932-16E40D7E2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CE8DC-9A5C-BCB6-A1D7-61C3E23F0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92F13-1B63-48A1-9756-D3DE36347E65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02C77-6F8A-BF94-6814-9F246D826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756B3-9480-0F72-65A0-B9A7A7452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53197-F9CA-450C-A392-13C479D63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42F495-10C4-4D6E-94F3-C690AF89DA83}"/>
              </a:ext>
            </a:extLst>
          </p:cNvPr>
          <p:cNvCxnSpPr>
            <a:cxnSpLocks/>
          </p:cNvCxnSpPr>
          <p:nvPr/>
        </p:nvCxnSpPr>
        <p:spPr>
          <a:xfrm flipH="1">
            <a:off x="223084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04DB93-FA13-4E6B-B782-7B31A84FECF3}"/>
              </a:ext>
            </a:extLst>
          </p:cNvPr>
          <p:cNvCxnSpPr>
            <a:cxnSpLocks/>
          </p:cNvCxnSpPr>
          <p:nvPr/>
        </p:nvCxnSpPr>
        <p:spPr>
          <a:xfrm rot="5400000" flipH="1">
            <a:off x="-62448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8EC43-0BFA-46A6-A803-E95ED2FAA545}"/>
              </a:ext>
            </a:extLst>
          </p:cNvPr>
          <p:cNvGrpSpPr/>
          <p:nvPr/>
        </p:nvGrpSpPr>
        <p:grpSpPr>
          <a:xfrm flipH="1">
            <a:off x="11156277" y="4961299"/>
            <a:ext cx="856034" cy="1604871"/>
            <a:chOff x="165370" y="4961299"/>
            <a:chExt cx="856034" cy="1604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3CEFBA-70ED-4434-BE10-9DBB79BE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70" y="6438900"/>
              <a:ext cx="856034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440A8-AD0D-4891-B192-255E927EB482}"/>
                </a:ext>
              </a:extLst>
            </p:cNvPr>
            <p:cNvCxnSpPr>
              <a:cxnSpLocks/>
            </p:cNvCxnSpPr>
            <p:nvPr/>
          </p:nvCxnSpPr>
          <p:spPr>
            <a:xfrm>
              <a:off x="418627" y="4961299"/>
              <a:ext cx="0" cy="160487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48C8614-30F5-4605-B52B-F028F577CAA8}"/>
              </a:ext>
            </a:extLst>
          </p:cNvPr>
          <p:cNvSpPr/>
          <p:nvPr/>
        </p:nvSpPr>
        <p:spPr>
          <a:xfrm>
            <a:off x="0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E0325-E9FD-456F-B71D-EBAC32D7665C}"/>
              </a:ext>
            </a:extLst>
          </p:cNvPr>
          <p:cNvSpPr/>
          <p:nvPr/>
        </p:nvSpPr>
        <p:spPr>
          <a:xfrm>
            <a:off x="11704327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9D11E6-43C0-44A7-8208-BE51B49CC593}"/>
              </a:ext>
            </a:extLst>
          </p:cNvPr>
          <p:cNvSpPr/>
          <p:nvPr/>
        </p:nvSpPr>
        <p:spPr>
          <a:xfrm>
            <a:off x="11336718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746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16B472-E145-7B0A-7762-9276013F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54EC53-5365-48F8-2B6A-C987D92EE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E77D2-F8E3-D9CE-B66D-DB25A9FDA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73DBC-DE2E-41B9-BAEB-078F60CA907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D81D23-394A-00A7-0BA6-2199952FA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60725-2C89-2A77-A890-D2DBCCF3D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85745-D1C4-4470-97B6-8AFD7252A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9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85C7F-95FF-DC37-A22E-BA431C942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7502"/>
            <a:ext cx="9144000" cy="2387600"/>
          </a:xfrm>
        </p:spPr>
        <p:txBody>
          <a:bodyPr/>
          <a:lstStyle/>
          <a:p>
            <a:r>
              <a:rPr lang="ko-KR" altLang="en-US" sz="5400" dirty="0">
                <a:latin typeface="+mj-ea"/>
              </a:rPr>
              <a:t>어떤 게임을 설계해야 할까</a:t>
            </a:r>
            <a:r>
              <a:rPr lang="en-US" altLang="ko-KR" sz="5400" dirty="0">
                <a:latin typeface="+mj-ea"/>
              </a:rPr>
              <a:t>?</a:t>
            </a:r>
            <a:endParaRPr lang="ko-KR" altLang="en-US" sz="54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6A8DDE-B183-99E9-573E-8256442BF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534817" y="284583"/>
            <a:ext cx="9144000" cy="1655762"/>
          </a:xfrm>
        </p:spPr>
        <p:txBody>
          <a:bodyPr/>
          <a:lstStyle/>
          <a:p>
            <a:r>
              <a:rPr lang="en-US" altLang="ko-KR" dirty="0"/>
              <a:t>Section1 Project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6CFF6-CE25-3978-C24A-044100A88181}"/>
              </a:ext>
            </a:extLst>
          </p:cNvPr>
          <p:cNvSpPr txBox="1"/>
          <p:nvPr/>
        </p:nvSpPr>
        <p:spPr>
          <a:xfrm>
            <a:off x="8229601" y="5877864"/>
            <a:ext cx="290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AI_18_</a:t>
            </a:r>
            <a:r>
              <a:rPr lang="ko-KR" altLang="en-US" sz="3600" dirty="0" err="1"/>
              <a:t>송경욱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304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E1D985-E8AF-40B5-DE23-F204F0A4C1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298" y="3134890"/>
            <a:ext cx="11363111" cy="588220"/>
          </a:xfrm>
        </p:spPr>
        <p:txBody>
          <a:bodyPr/>
          <a:lstStyle/>
          <a:p>
            <a:r>
              <a:rPr lang="en-US" altLang="ko-KR" dirty="0"/>
              <a:t>Part 2. Data Analysis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320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2-1. </a:t>
            </a:r>
            <a:r>
              <a:rPr lang="ko-KR" altLang="en-US" dirty="0">
                <a:latin typeface="+mj-ea"/>
                <a:ea typeface="+mj-ea"/>
              </a:rPr>
              <a:t>지역에 따라서 선호하는 게임 장르가 </a:t>
            </a:r>
            <a:r>
              <a:rPr lang="ko-KR" altLang="en-US" dirty="0" err="1">
                <a:latin typeface="+mj-ea"/>
                <a:ea typeface="+mj-ea"/>
              </a:rPr>
              <a:t>다른가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지역의</a:t>
            </a:r>
            <a:r>
              <a:rPr lang="en-US" altLang="ko-KR" dirty="0"/>
              <a:t> </a:t>
            </a:r>
            <a:r>
              <a:rPr lang="ko-KR" altLang="en-US" dirty="0"/>
              <a:t>구분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FE942-6658-B13E-AF83-446CFBD039B1}"/>
              </a:ext>
            </a:extLst>
          </p:cNvPr>
          <p:cNvSpPr txBox="1"/>
          <p:nvPr/>
        </p:nvSpPr>
        <p:spPr>
          <a:xfrm>
            <a:off x="4372632" y="1907448"/>
            <a:ext cx="65731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+mn-ea"/>
              </a:rPr>
              <a:t> NA, EU, JP, Other </a:t>
            </a:r>
            <a:r>
              <a:rPr lang="ko-KR" altLang="en-US" b="0" i="0" dirty="0">
                <a:effectLst/>
                <a:latin typeface="+mn-ea"/>
              </a:rPr>
              <a:t>는 각각 북미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ko-KR" altLang="en-US" b="0" i="0" dirty="0">
                <a:effectLst/>
                <a:latin typeface="+mn-ea"/>
              </a:rPr>
              <a:t>유럽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ko-KR" altLang="en-US" b="0" i="0" dirty="0">
                <a:effectLst/>
                <a:latin typeface="+mn-ea"/>
              </a:rPr>
              <a:t>일본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ko-KR" altLang="en-US" b="0" i="0" dirty="0">
                <a:effectLst/>
                <a:latin typeface="+mn-ea"/>
              </a:rPr>
              <a:t>기타 지역</a:t>
            </a:r>
            <a:endParaRPr lang="en-US" altLang="ko-KR" b="0" i="0" dirty="0">
              <a:effectLst/>
              <a:latin typeface="+mn-ea"/>
            </a:endParaRPr>
          </a:p>
          <a:p>
            <a:pPr algn="l"/>
            <a:endParaRPr lang="en-US" altLang="ko-KR" dirty="0"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+mn-ea"/>
              </a:rPr>
              <a:t> </a:t>
            </a:r>
            <a:r>
              <a:rPr lang="en-US" altLang="ko-KR" b="0" i="0" dirty="0" err="1">
                <a:effectLst/>
                <a:latin typeface="+mn-ea"/>
              </a:rPr>
              <a:t>JP_Sales</a:t>
            </a:r>
            <a:r>
              <a:rPr lang="ko-KR" altLang="en-US" b="0" i="0" dirty="0">
                <a:effectLst/>
                <a:latin typeface="+mn-ea"/>
              </a:rPr>
              <a:t>가 높다면 </a:t>
            </a:r>
            <a:r>
              <a:rPr lang="en-US" altLang="ko-KR" b="0" i="0" dirty="0">
                <a:effectLst/>
                <a:latin typeface="+mn-ea"/>
              </a:rPr>
              <a:t>'</a:t>
            </a:r>
            <a:r>
              <a:rPr lang="ko-KR" altLang="en-US" b="0" i="0" dirty="0">
                <a:effectLst/>
                <a:latin typeface="+mn-ea"/>
              </a:rPr>
              <a:t>일본에서 많이 팔렸다</a:t>
            </a:r>
            <a:r>
              <a:rPr lang="en-US" altLang="ko-KR" b="0" i="0" dirty="0">
                <a:effectLst/>
                <a:latin typeface="+mn-ea"/>
              </a:rPr>
              <a:t>’</a:t>
            </a:r>
          </a:p>
          <a:p>
            <a:pPr algn="l"/>
            <a:endParaRPr lang="en-US" altLang="ko-KR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+mn-ea"/>
              </a:rPr>
              <a:t> 장르에 따라 지역별 평균 판매량의 분포가 유의미하게 다르다면 지역에 따라 선호하는 장르가 다르다고 할 수 있다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  <a:p>
            <a:pPr algn="l"/>
            <a:endParaRPr lang="en-US" altLang="ko-KR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+mn-ea"/>
              </a:rPr>
              <a:t> 장르와 제일 잘 팔리는 지역간 상관관계가 있는지 유무로도 </a:t>
            </a:r>
            <a:r>
              <a:rPr lang="ko-KR" altLang="en-US" dirty="0">
                <a:latin typeface="+mn-ea"/>
              </a:rPr>
              <a:t>판단</a:t>
            </a:r>
            <a:r>
              <a:rPr lang="ko-KR" altLang="en-US" b="0" i="0" dirty="0">
                <a:effectLst/>
                <a:latin typeface="+mn-ea"/>
              </a:rPr>
              <a:t>해볼 수 있다</a:t>
            </a:r>
            <a:r>
              <a:rPr lang="en-US" altLang="ko-KR" b="0" i="0" dirty="0">
                <a:effectLst/>
                <a:latin typeface="+mn-ea"/>
              </a:rPr>
              <a:t>.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54310F21-29B1-E405-4454-C610BA3A2DE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" t="360" r="354" b="1339"/>
          <a:stretch/>
        </p:blipFill>
        <p:spPr>
          <a:xfrm>
            <a:off x="828889" y="1907448"/>
            <a:ext cx="3192526" cy="2041602"/>
          </a:xfrm>
        </p:spPr>
      </p:pic>
    </p:spTree>
    <p:extLst>
      <p:ext uri="{BB962C8B-B14F-4D97-AF65-F5344CB8AC3E}">
        <p14:creationId xmlns:p14="http://schemas.microsoft.com/office/powerpoint/2010/main" val="35649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2-1. </a:t>
            </a:r>
            <a:r>
              <a:rPr lang="ko-KR" altLang="en-US" dirty="0">
                <a:latin typeface="+mj-ea"/>
                <a:ea typeface="+mj-ea"/>
              </a:rPr>
              <a:t>지역에 따라서 선호하는 게임 장르가 </a:t>
            </a:r>
            <a:r>
              <a:rPr lang="ko-KR" altLang="en-US" dirty="0" err="1">
                <a:latin typeface="+mj-ea"/>
                <a:ea typeface="+mj-ea"/>
              </a:rPr>
              <a:t>다른가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각 지역의 장르별 평균 판매량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FE942-6658-B13E-AF83-446CFBD039B1}"/>
              </a:ext>
            </a:extLst>
          </p:cNvPr>
          <p:cNvSpPr txBox="1"/>
          <p:nvPr/>
        </p:nvSpPr>
        <p:spPr>
          <a:xfrm>
            <a:off x="2285063" y="5014012"/>
            <a:ext cx="8450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dirty="0">
                <a:latin typeface="+mn-ea"/>
              </a:rPr>
              <a:t>Role-Playing </a:t>
            </a:r>
            <a:r>
              <a:rPr lang="ko-KR" altLang="en-US" dirty="0">
                <a:latin typeface="+mn-ea"/>
              </a:rPr>
              <a:t>장르의 판매량에서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일본 지역의 특이성을 관찰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다만 이것은 지역간 구매능력을 고려하지 않은 순수 판매량의 차이</a:t>
            </a:r>
            <a:endParaRPr lang="en-US" altLang="ko-KR" dirty="0">
              <a:latin typeface="+mn-ea"/>
            </a:endParaRPr>
          </a:p>
          <a:p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FF26C39-9B5F-CAE7-420D-FD5E0D1E7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28" y="1471465"/>
            <a:ext cx="8660344" cy="32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8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2-1. </a:t>
            </a:r>
            <a:r>
              <a:rPr lang="ko-KR" altLang="en-US" dirty="0">
                <a:latin typeface="+mj-ea"/>
                <a:ea typeface="+mj-ea"/>
              </a:rPr>
              <a:t>지역에 따라서 선호하는 게임 장르가 </a:t>
            </a:r>
            <a:r>
              <a:rPr lang="ko-KR" altLang="en-US" dirty="0" err="1">
                <a:latin typeface="+mj-ea"/>
                <a:ea typeface="+mj-ea"/>
              </a:rPr>
              <a:t>다른가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각 지역의 장르별 시장 점유율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FE942-6658-B13E-AF83-446CFBD039B1}"/>
              </a:ext>
            </a:extLst>
          </p:cNvPr>
          <p:cNvSpPr txBox="1"/>
          <p:nvPr/>
        </p:nvSpPr>
        <p:spPr>
          <a:xfrm>
            <a:off x="2392533" y="4996458"/>
            <a:ext cx="8235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일본을 제외한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개 지역간 선호 장르는 </a:t>
            </a:r>
            <a:r>
              <a:rPr lang="ko-KR" altLang="en-US" dirty="0" err="1">
                <a:latin typeface="+mn-ea"/>
              </a:rPr>
              <a:t>비슷</a:t>
            </a: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Action, Shooter, Role-Playing </a:t>
            </a:r>
            <a:r>
              <a:rPr lang="ko-KR" altLang="en-US" dirty="0">
                <a:latin typeface="+mn-ea"/>
              </a:rPr>
              <a:t>장르에 대한 </a:t>
            </a:r>
            <a:r>
              <a:rPr lang="en-US" altLang="ko-KR" dirty="0">
                <a:latin typeface="+mn-ea"/>
              </a:rPr>
              <a:t>t- test </a:t>
            </a:r>
            <a:r>
              <a:rPr lang="ko-KR" altLang="en-US" dirty="0">
                <a:latin typeface="+mn-ea"/>
              </a:rPr>
              <a:t>수행 결과 </a:t>
            </a:r>
            <a:endParaRPr lang="en-US" altLang="ko-KR" dirty="0">
              <a:latin typeface="+mn-ea"/>
            </a:endParaRPr>
          </a:p>
          <a:p>
            <a:pPr algn="l"/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일본과 나머지 세 지역에 대한 동일성을 기각함</a:t>
            </a:r>
          </a:p>
        </p:txBody>
      </p:sp>
      <p:pic>
        <p:nvPicPr>
          <p:cNvPr id="2" name="그림 개체 틀 10">
            <a:extLst>
              <a:ext uri="{FF2B5EF4-FFF2-40B4-BE49-F238E27FC236}">
                <a16:creationId xmlns:a16="http://schemas.microsoft.com/office/drawing/2014/main" id="{F5F5A429-83BC-8F2A-ED00-976D9A7969E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" t="3" r="334" b="1125"/>
          <a:stretch/>
        </p:blipFill>
        <p:spPr>
          <a:xfrm>
            <a:off x="1751832" y="1471465"/>
            <a:ext cx="8688335" cy="3180121"/>
          </a:xfrm>
        </p:spPr>
      </p:pic>
    </p:spTree>
    <p:extLst>
      <p:ext uri="{BB962C8B-B14F-4D97-AF65-F5344CB8AC3E}">
        <p14:creationId xmlns:p14="http://schemas.microsoft.com/office/powerpoint/2010/main" val="193879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2-1. </a:t>
            </a:r>
            <a:r>
              <a:rPr lang="ko-KR" altLang="en-US" dirty="0">
                <a:latin typeface="+mj-ea"/>
                <a:ea typeface="+mj-ea"/>
              </a:rPr>
              <a:t>지역에 따라서 선호하는 게임 장르가 </a:t>
            </a:r>
            <a:r>
              <a:rPr lang="ko-KR" altLang="en-US" dirty="0" err="1">
                <a:latin typeface="+mj-ea"/>
                <a:ea typeface="+mj-ea"/>
              </a:rPr>
              <a:t>다른가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각 지역의 선호도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FE942-6658-B13E-AF83-446CFBD039B1}"/>
              </a:ext>
            </a:extLst>
          </p:cNvPr>
          <p:cNvSpPr txBox="1"/>
          <p:nvPr/>
        </p:nvSpPr>
        <p:spPr>
          <a:xfrm>
            <a:off x="2812413" y="5825182"/>
            <a:ext cx="573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일본은 </a:t>
            </a:r>
            <a:r>
              <a:rPr lang="en-US" altLang="ko-KR" dirty="0">
                <a:latin typeface="+mn-ea"/>
              </a:rPr>
              <a:t>RPG, </a:t>
            </a:r>
            <a:r>
              <a:rPr lang="ko-KR" altLang="en-US" dirty="0">
                <a:latin typeface="+mn-ea"/>
              </a:rPr>
              <a:t>나머지 지역은 </a:t>
            </a:r>
            <a:r>
              <a:rPr lang="en-US" altLang="ko-KR" dirty="0">
                <a:latin typeface="+mn-ea"/>
              </a:rPr>
              <a:t>Action </a:t>
            </a:r>
            <a:r>
              <a:rPr lang="ko-KR" altLang="en-US" dirty="0">
                <a:latin typeface="+mn-ea"/>
              </a:rPr>
              <a:t>게임이 주류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30C8A9-A844-3A58-BE4C-6C9C90AF9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02" y="1313101"/>
            <a:ext cx="6396904" cy="42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4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2-1. </a:t>
            </a:r>
            <a:r>
              <a:rPr lang="ko-KR" altLang="en-US" dirty="0">
                <a:latin typeface="+mj-ea"/>
                <a:ea typeface="+mj-ea"/>
              </a:rPr>
              <a:t>지역에 따라서 선호하는 게임 장르가 </a:t>
            </a:r>
            <a:r>
              <a:rPr lang="ko-KR" altLang="en-US" dirty="0" err="1">
                <a:latin typeface="+mj-ea"/>
                <a:ea typeface="+mj-ea"/>
              </a:rPr>
              <a:t>다른가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각 지역에서 </a:t>
            </a:r>
            <a:r>
              <a:rPr lang="en-US" altLang="ko-KR" dirty="0"/>
              <a:t>100</a:t>
            </a:r>
            <a:r>
              <a:rPr lang="ko-KR" altLang="en-US" dirty="0"/>
              <a:t>만장 이상 팔린 게임들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FE942-6658-B13E-AF83-446CFBD039B1}"/>
              </a:ext>
            </a:extLst>
          </p:cNvPr>
          <p:cNvSpPr txBox="1"/>
          <p:nvPr/>
        </p:nvSpPr>
        <p:spPr>
          <a:xfrm>
            <a:off x="2705047" y="5781409"/>
            <a:ext cx="573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좀 더 뚜렷한 경향성을 보여준다</a:t>
            </a: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유럽과 기타 지역은 </a:t>
            </a:r>
            <a:r>
              <a:rPr lang="en-US" altLang="ko-KR" dirty="0">
                <a:latin typeface="+mn-ea"/>
              </a:rPr>
              <a:t>Sports </a:t>
            </a:r>
            <a:r>
              <a:rPr lang="ko-KR" altLang="en-US" dirty="0">
                <a:latin typeface="+mn-ea"/>
              </a:rPr>
              <a:t>장르의 성공작이 많다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269CE3-792E-E51B-F0C7-DA29E0519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16" y="1364510"/>
            <a:ext cx="6037736" cy="412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73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2-2. </a:t>
            </a:r>
            <a:r>
              <a:rPr lang="ko-KR" altLang="en-US" dirty="0">
                <a:latin typeface="+mj-ea"/>
                <a:ea typeface="+mj-ea"/>
              </a:rPr>
              <a:t>연도별 게임의 트렌드가 있는가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연도별 각 장르의 발매 수</a:t>
            </a:r>
            <a:r>
              <a:rPr lang="en-US" altLang="ko-KR" dirty="0"/>
              <a:t>(</a:t>
            </a:r>
            <a:r>
              <a:rPr lang="ko-KR" altLang="en-US" dirty="0"/>
              <a:t>공급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7A0DC0-6311-6941-8704-244A104A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1" y="1393822"/>
            <a:ext cx="8841738" cy="47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84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2-2. </a:t>
            </a:r>
            <a:r>
              <a:rPr lang="ko-KR" altLang="en-US" dirty="0">
                <a:latin typeface="+mj-ea"/>
                <a:ea typeface="+mj-ea"/>
              </a:rPr>
              <a:t>연도별 게임의 트렌드가 있는가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연도별 각 장르의 총 판매량</a:t>
            </a:r>
            <a:r>
              <a:rPr lang="en-US" altLang="ko-KR" dirty="0"/>
              <a:t>(</a:t>
            </a:r>
            <a:r>
              <a:rPr lang="ko-KR" altLang="en-US" dirty="0"/>
              <a:t>수요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E34668-6AC2-DF86-2F47-F202848C4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1" y="1396820"/>
            <a:ext cx="8856698" cy="477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37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2-2. </a:t>
            </a:r>
            <a:r>
              <a:rPr lang="ko-KR" altLang="en-US" dirty="0">
                <a:latin typeface="+mj-ea"/>
                <a:ea typeface="+mj-ea"/>
              </a:rPr>
              <a:t>연도별 게임의 트렌드가 있는가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연도별 각 장르의 평균 판매량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21BFDE-868F-74C2-C71B-EDBCECEEA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12" y="1354018"/>
            <a:ext cx="8758871" cy="482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13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2-2. </a:t>
            </a:r>
            <a:r>
              <a:rPr lang="ko-KR" altLang="en-US" dirty="0">
                <a:latin typeface="+mj-ea"/>
                <a:ea typeface="+mj-ea"/>
              </a:rPr>
              <a:t>연도별 게임의 트렌드가 있는가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총 판매량과 평균 판매량의 차이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FE942-6658-B13E-AF83-446CFBD039B1}"/>
              </a:ext>
            </a:extLst>
          </p:cNvPr>
          <p:cNvSpPr txBox="1"/>
          <p:nvPr/>
        </p:nvSpPr>
        <p:spPr>
          <a:xfrm>
            <a:off x="5788404" y="1607137"/>
            <a:ext cx="59312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b="0" i="0" dirty="0">
                <a:effectLst/>
                <a:latin typeface="+mn-ea"/>
              </a:rPr>
              <a:t> 총 판매량에서는 시장을 지배하는 </a:t>
            </a:r>
            <a:r>
              <a:rPr lang="en-US" altLang="ko-KR" b="0" i="0" dirty="0">
                <a:effectLst/>
                <a:latin typeface="+mn-ea"/>
              </a:rPr>
              <a:t>Action </a:t>
            </a:r>
            <a:r>
              <a:rPr lang="ko-KR" altLang="en-US" dirty="0">
                <a:latin typeface="+mn-ea"/>
              </a:rPr>
              <a:t>장르</a:t>
            </a: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 작품당 평균 판매량은 압도하지 못하고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 Action</a:t>
            </a:r>
            <a:r>
              <a:rPr lang="ko-KR" altLang="en-US" dirty="0">
                <a:latin typeface="+mn-ea"/>
              </a:rPr>
              <a:t>은 공급도 수요도 많은 레드 </a:t>
            </a:r>
            <a:r>
              <a:rPr lang="ko-KR" altLang="en-US" dirty="0" err="1">
                <a:latin typeface="+mn-ea"/>
              </a:rPr>
              <a:t>오션</a:t>
            </a:r>
            <a:r>
              <a:rPr lang="ko-KR" altLang="en-US" dirty="0">
                <a:latin typeface="+mn-ea"/>
              </a:rPr>
              <a:t> 시장</a:t>
            </a: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ko-KR" b="0" i="0" dirty="0">
              <a:effectLst/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ko-KR" b="0" i="0" dirty="0">
              <a:effectLst/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ko-KR" b="0" i="0" dirty="0">
              <a:effectLst/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 평균 판매량이 높다 </a:t>
            </a:r>
            <a:r>
              <a:rPr lang="en-US" altLang="ko-KR" dirty="0">
                <a:latin typeface="+mn-ea"/>
              </a:rPr>
              <a:t>=</a:t>
            </a:r>
            <a:r>
              <a:rPr lang="ko-KR" altLang="en-US" dirty="0">
                <a:latin typeface="+mn-ea"/>
              </a:rPr>
              <a:t> 꾸준한 구매층이 존재</a:t>
            </a: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 이를 틈새시장으로 삼을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+mn-ea"/>
            </a:endParaRPr>
          </a:p>
          <a:p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F2ED7A-9D58-E949-4A4D-4C358C723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88" y="1317749"/>
            <a:ext cx="4764335" cy="2567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C96BD2-A71E-AC14-B4E5-9CC66CA9A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88" y="3885017"/>
            <a:ext cx="4764335" cy="262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7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/>
              <a:t>Project Goal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0F41733E-FBDC-AF80-9D58-885437F8455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7" t="353" r="-295" b="512"/>
          <a:stretch/>
        </p:blipFill>
        <p:spPr>
          <a:xfrm>
            <a:off x="695722" y="1842817"/>
            <a:ext cx="3848285" cy="22188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9FE942-6658-B13E-AF83-446CFBD039B1}"/>
              </a:ext>
            </a:extLst>
          </p:cNvPr>
          <p:cNvSpPr txBox="1"/>
          <p:nvPr/>
        </p:nvSpPr>
        <p:spPr>
          <a:xfrm>
            <a:off x="4997784" y="1970215"/>
            <a:ext cx="5654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+mn-ea"/>
              </a:rPr>
              <a:t> 지역에 따라서 선호하는 게임 장르가 다를까 라는 질문에 대답했는가</a:t>
            </a:r>
            <a:r>
              <a:rPr lang="en-US" altLang="ko-KR" b="0" i="0" dirty="0">
                <a:effectLst/>
                <a:latin typeface="+mn-ea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+mn-ea"/>
              </a:rPr>
              <a:t> 연도별 게임의 트렌드가 있을까 라는 질문에 대답했는가</a:t>
            </a:r>
            <a:r>
              <a:rPr lang="en-US" altLang="ko-KR" b="0" i="0" dirty="0">
                <a:effectLst/>
                <a:latin typeface="+mn-ea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+mn-ea"/>
              </a:rPr>
              <a:t> 인기가 많은 게임에 대한 분석 및 시각화 프로세스가 포함되었는가</a:t>
            </a:r>
            <a:r>
              <a:rPr lang="en-US" altLang="ko-KR" b="0" i="0" dirty="0">
                <a:effectLst/>
                <a:latin typeface="+mn-ea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+mn-ea"/>
              </a:rPr>
              <a:t> 다음 분기에 어떤 게임을 설계해야 하는지에 대한 결론이 제시되었는가</a:t>
            </a:r>
            <a:r>
              <a:rPr lang="en-US" altLang="ko-KR" b="0" i="0" dirty="0">
                <a:effectLst/>
                <a:latin typeface="+mn-ea"/>
              </a:rPr>
              <a:t>?</a:t>
            </a:r>
          </a:p>
          <a:p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536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2-2. </a:t>
            </a:r>
            <a:r>
              <a:rPr lang="ko-KR" altLang="en-US" dirty="0">
                <a:latin typeface="+mj-ea"/>
                <a:ea typeface="+mj-ea"/>
              </a:rPr>
              <a:t>연도별 게임의 트렌드가 있는가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연도에 따른 플랫폼별 게임 판매량 변화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AB0495-88EF-2436-FD62-7BD75F4F3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89" y="1778466"/>
            <a:ext cx="6416483" cy="3313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F8B8F7-2A6D-1B2C-2D4D-12029E3504B6}"/>
              </a:ext>
            </a:extLst>
          </p:cNvPr>
          <p:cNvSpPr txBox="1"/>
          <p:nvPr/>
        </p:nvSpPr>
        <p:spPr>
          <a:xfrm>
            <a:off x="7482980" y="2546704"/>
            <a:ext cx="4362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b="0" i="0" dirty="0">
                <a:effectLst/>
                <a:latin typeface="+mn-ea"/>
              </a:rPr>
              <a:t> </a:t>
            </a:r>
            <a:r>
              <a:rPr lang="en-US" altLang="ko-KR" b="0" i="0" dirty="0">
                <a:effectLst/>
                <a:latin typeface="+mn-ea"/>
              </a:rPr>
              <a:t>Wii</a:t>
            </a:r>
            <a:r>
              <a:rPr lang="ko-KR" altLang="en-US" b="0" i="0" dirty="0">
                <a:effectLst/>
                <a:latin typeface="+mn-ea"/>
              </a:rPr>
              <a:t>가 중반에 대 유행</a:t>
            </a:r>
            <a:endParaRPr lang="en-US" altLang="ko-KR" b="0" i="0" dirty="0">
              <a:effectLst/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b="0" i="0" dirty="0">
                <a:effectLst/>
                <a:latin typeface="+mn-ea"/>
              </a:rPr>
              <a:t>이미 단종된 기종이 많음</a:t>
            </a:r>
            <a:endParaRPr lang="en-US" altLang="ko-KR" b="0" i="0" dirty="0">
              <a:effectLst/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복잡함</a:t>
            </a:r>
            <a:endParaRPr lang="en-US" altLang="ko-KR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+mn-ea"/>
            </a:endParaRPr>
          </a:p>
          <a:p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469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2-2. </a:t>
            </a:r>
            <a:r>
              <a:rPr lang="ko-KR" altLang="en-US" dirty="0">
                <a:latin typeface="+mj-ea"/>
                <a:ea typeface="+mj-ea"/>
              </a:rPr>
              <a:t>연도별 게임의 트렌드가 있는가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연도별 출시 플랫폼 점유율 변화 </a:t>
            </a:r>
            <a:r>
              <a:rPr lang="en-US" altLang="ko-KR" dirty="0"/>
              <a:t>(2010</a:t>
            </a:r>
            <a:r>
              <a:rPr lang="ko-KR" altLang="en-US" dirty="0"/>
              <a:t>년 이후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8B8F7-2A6D-1B2C-2D4D-12029E3504B6}"/>
              </a:ext>
            </a:extLst>
          </p:cNvPr>
          <p:cNvSpPr txBox="1"/>
          <p:nvPr/>
        </p:nvSpPr>
        <p:spPr>
          <a:xfrm>
            <a:off x="7533314" y="2957765"/>
            <a:ext cx="4362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b="0" i="0" dirty="0">
                <a:effectLst/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제일 유망한 플랫폼은 </a:t>
            </a:r>
            <a:r>
              <a:rPr lang="en-US" altLang="ko-KR" dirty="0">
                <a:latin typeface="+mn-ea"/>
              </a:rPr>
              <a:t>PS4</a:t>
            </a:r>
            <a:endParaRPr lang="en-US" altLang="ko-KR" b="0" i="0" dirty="0">
              <a:effectLst/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나머지 플랫폼은 </a:t>
            </a:r>
            <a:r>
              <a:rPr lang="ko-KR" altLang="en-US" dirty="0" err="1">
                <a:latin typeface="+mn-ea"/>
              </a:rPr>
              <a:t>하향세거나</a:t>
            </a:r>
            <a:r>
              <a:rPr lang="ko-KR" altLang="en-US" dirty="0">
                <a:latin typeface="+mn-ea"/>
              </a:rPr>
              <a:t> 둔화</a:t>
            </a:r>
            <a:endParaRPr lang="en-US" altLang="ko-KR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+mn-ea"/>
            </a:endParaRPr>
          </a:p>
          <a:p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9A5B25-8376-8F46-7789-23B1EAA9B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89" y="1743260"/>
            <a:ext cx="6539791" cy="33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76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2-2. </a:t>
            </a:r>
            <a:r>
              <a:rPr lang="ko-KR" altLang="en-US" dirty="0">
                <a:latin typeface="+mj-ea"/>
                <a:ea typeface="+mj-ea"/>
              </a:rPr>
              <a:t>연도별 게임의 트렌드가 있는가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en-US" altLang="ko-KR" dirty="0"/>
              <a:t>2006, 2009</a:t>
            </a:r>
            <a:r>
              <a:rPr lang="ko-KR" altLang="en-US" dirty="0"/>
              <a:t>년에 </a:t>
            </a:r>
            <a:r>
              <a:rPr lang="en-US" altLang="ko-KR" dirty="0"/>
              <a:t>Sports </a:t>
            </a:r>
            <a:r>
              <a:rPr lang="ko-KR" altLang="en-US" dirty="0"/>
              <a:t>게임이 흥행한 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8B8F7-2A6D-1B2C-2D4D-12029E3504B6}"/>
              </a:ext>
            </a:extLst>
          </p:cNvPr>
          <p:cNvSpPr txBox="1"/>
          <p:nvPr/>
        </p:nvSpPr>
        <p:spPr>
          <a:xfrm>
            <a:off x="1409350" y="3543966"/>
            <a:ext cx="7734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b="0" i="0" dirty="0">
                <a:effectLst/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2000</a:t>
            </a:r>
            <a:r>
              <a:rPr lang="ko-KR" altLang="en-US" dirty="0">
                <a:latin typeface="+mn-ea"/>
              </a:rPr>
              <a:t>년대 중반 </a:t>
            </a:r>
            <a:r>
              <a:rPr lang="en-US" altLang="ko-KR" dirty="0">
                <a:latin typeface="+mn-ea"/>
              </a:rPr>
              <a:t>Wii</a:t>
            </a:r>
            <a:r>
              <a:rPr lang="ko-KR" altLang="en-US" dirty="0">
                <a:latin typeface="+mn-ea"/>
              </a:rPr>
              <a:t>의 엄청난 열풍으로 인한 끼워팔기</a:t>
            </a:r>
            <a:endParaRPr lang="en-US" altLang="ko-KR" b="0" i="0" dirty="0">
              <a:effectLst/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b="0" i="0" dirty="0">
                <a:effectLst/>
                <a:latin typeface="+mn-ea"/>
              </a:rPr>
              <a:t>Sports </a:t>
            </a:r>
            <a:r>
              <a:rPr lang="ko-KR" altLang="en-US" b="0" i="0" dirty="0">
                <a:effectLst/>
                <a:latin typeface="+mn-ea"/>
              </a:rPr>
              <a:t>장르는 월드컵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ko-KR" altLang="en-US" b="0" i="0" dirty="0">
                <a:effectLst/>
                <a:latin typeface="+mn-ea"/>
              </a:rPr>
              <a:t>올림픽 등 특수를 타기도 한다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b="0" i="0" dirty="0">
                <a:effectLst/>
                <a:latin typeface="+mn-ea"/>
              </a:rPr>
              <a:t>플랫폼이 게임 흥행에도 영향을 줄 수 있다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  <a:p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6FC09E-7FB7-1C3D-7910-5C56BAA63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33" y="1530188"/>
            <a:ext cx="9704533" cy="160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02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2-3. </a:t>
            </a:r>
            <a:r>
              <a:rPr lang="ko-KR" altLang="en-US" dirty="0">
                <a:latin typeface="+mj-ea"/>
                <a:ea typeface="+mj-ea"/>
              </a:rPr>
              <a:t>인기가 많은 게임에 대한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게임 인기의 기준이란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8B8F7-2A6D-1B2C-2D4D-12029E3504B6}"/>
              </a:ext>
            </a:extLst>
          </p:cNvPr>
          <p:cNvSpPr txBox="1"/>
          <p:nvPr/>
        </p:nvSpPr>
        <p:spPr>
          <a:xfrm>
            <a:off x="6594333" y="3075437"/>
            <a:ext cx="4605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b="0" i="0" dirty="0">
                <a:effectLst/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판매량이 높은 게임 </a:t>
            </a:r>
            <a:r>
              <a:rPr lang="en-US" altLang="ko-KR" dirty="0">
                <a:latin typeface="+mn-ea"/>
              </a:rPr>
              <a:t>(100</a:t>
            </a:r>
            <a:r>
              <a:rPr lang="ko-KR" altLang="en-US" dirty="0">
                <a:latin typeface="+mn-ea"/>
              </a:rPr>
              <a:t>만장을 기준</a:t>
            </a:r>
            <a:r>
              <a:rPr lang="en-US" altLang="ko-KR" dirty="0">
                <a:latin typeface="+mn-ea"/>
              </a:rPr>
              <a:t>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꾸준히 재발매 되는 게임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AFEA61-77A6-35CE-FD0A-24809009B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70" y="1538243"/>
            <a:ext cx="4739393" cy="453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17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2-3. </a:t>
            </a:r>
            <a:r>
              <a:rPr lang="ko-KR" altLang="en-US" dirty="0">
                <a:latin typeface="+mj-ea"/>
                <a:ea typeface="+mj-ea"/>
              </a:rPr>
              <a:t>인기가 많은 게임에 대한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여러 번 재발매 되는 게임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8B8F7-2A6D-1B2C-2D4D-12029E3504B6}"/>
              </a:ext>
            </a:extLst>
          </p:cNvPr>
          <p:cNvSpPr txBox="1"/>
          <p:nvPr/>
        </p:nvSpPr>
        <p:spPr>
          <a:xfrm>
            <a:off x="7384716" y="2043591"/>
            <a:ext cx="46059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b="0" i="0" dirty="0">
                <a:effectLst/>
                <a:latin typeface="+mn-ea"/>
              </a:rPr>
              <a:t> </a:t>
            </a:r>
            <a:r>
              <a:rPr lang="en-US" altLang="ko-KR" b="0" i="0" dirty="0">
                <a:effectLst/>
                <a:latin typeface="+mn-ea"/>
              </a:rPr>
              <a:t>Grand Theft Auto V (</a:t>
            </a:r>
            <a:r>
              <a:rPr lang="en-US" altLang="ko-KR" dirty="0">
                <a:latin typeface="+mn-ea"/>
              </a:rPr>
              <a:t>GTA 5) </a:t>
            </a:r>
            <a:r>
              <a:rPr lang="ko-KR" altLang="en-US" dirty="0">
                <a:latin typeface="+mn-ea"/>
              </a:rPr>
              <a:t>가 압도적 판매량</a:t>
            </a: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GTA 5</a:t>
            </a:r>
            <a:r>
              <a:rPr lang="ko-KR" altLang="en-US" dirty="0">
                <a:latin typeface="+mn-ea"/>
              </a:rPr>
              <a:t>를 제외해도 </a:t>
            </a:r>
            <a:r>
              <a:rPr lang="en-US" altLang="ko-KR" dirty="0">
                <a:latin typeface="+mn-ea"/>
              </a:rPr>
              <a:t>Action</a:t>
            </a:r>
            <a:r>
              <a:rPr lang="ko-KR" altLang="en-US" dirty="0">
                <a:latin typeface="+mn-ea"/>
              </a:rPr>
              <a:t>이 강세이긴 하지만 다양한 장르의 게임들이 꾸준히 사랑받고 있다</a:t>
            </a:r>
            <a:r>
              <a:rPr lang="en-US" altLang="ko-KR" dirty="0">
                <a:latin typeface="+mn-ea"/>
              </a:rPr>
              <a:t>.</a:t>
            </a:r>
          </a:p>
          <a:p>
            <a:pPr algn="l"/>
            <a:endParaRPr lang="en-US" altLang="ko-KR" dirty="0">
              <a:latin typeface="+mn-ea"/>
            </a:endParaRPr>
          </a:p>
          <a:p>
            <a:pPr algn="l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853FA5-2D28-0663-B7A4-B0D13696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89" y="1576795"/>
            <a:ext cx="6351110" cy="419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09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2-3. </a:t>
            </a:r>
            <a:r>
              <a:rPr lang="ko-KR" altLang="en-US" dirty="0">
                <a:latin typeface="+mj-ea"/>
                <a:ea typeface="+mj-ea"/>
              </a:rPr>
              <a:t>인기가 많은 게임에 대한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en-US" altLang="ko-KR" dirty="0"/>
              <a:t>100</a:t>
            </a:r>
            <a:r>
              <a:rPr lang="ko-KR" altLang="en-US" dirty="0"/>
              <a:t>만장 이상 팔린 게임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8B8F7-2A6D-1B2C-2D4D-12029E3504B6}"/>
              </a:ext>
            </a:extLst>
          </p:cNvPr>
          <p:cNvSpPr txBox="1"/>
          <p:nvPr/>
        </p:nvSpPr>
        <p:spPr>
          <a:xfrm>
            <a:off x="7384716" y="2043591"/>
            <a:ext cx="4605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b="0" i="0" dirty="0">
                <a:effectLst/>
                <a:latin typeface="+mn-ea"/>
              </a:rPr>
              <a:t> </a:t>
            </a:r>
            <a:r>
              <a:rPr lang="en-US" altLang="ko-KR" b="0" i="0" dirty="0">
                <a:effectLst/>
                <a:latin typeface="+mn-ea"/>
              </a:rPr>
              <a:t>Grand Theft Auto V (</a:t>
            </a:r>
            <a:r>
              <a:rPr lang="en-US" altLang="ko-KR" dirty="0">
                <a:latin typeface="+mn-ea"/>
              </a:rPr>
              <a:t>GTA 5) </a:t>
            </a:r>
            <a:r>
              <a:rPr lang="ko-KR" altLang="en-US" dirty="0">
                <a:latin typeface="+mn-ea"/>
              </a:rPr>
              <a:t>가 압도적 판매량</a:t>
            </a: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Shooter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Sports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RPG </a:t>
            </a:r>
            <a:r>
              <a:rPr lang="ko-KR" altLang="en-US" dirty="0">
                <a:latin typeface="+mn-ea"/>
              </a:rPr>
              <a:t>장르가 상위권에 많이 위치해 있다</a:t>
            </a:r>
            <a:r>
              <a:rPr lang="en-US" altLang="ko-KR" dirty="0">
                <a:latin typeface="+mn-ea"/>
              </a:rPr>
              <a:t>.</a:t>
            </a:r>
          </a:p>
          <a:p>
            <a:pPr algn="l"/>
            <a:endParaRPr lang="en-US" altLang="ko-KR" dirty="0">
              <a:latin typeface="+mn-ea"/>
            </a:endParaRPr>
          </a:p>
          <a:p>
            <a:pPr algn="l"/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E3788F-0794-B16A-BC2A-717A96B70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60" y="1540252"/>
            <a:ext cx="6200137" cy="467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30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2-3. </a:t>
            </a:r>
            <a:r>
              <a:rPr lang="ko-KR" altLang="en-US" dirty="0">
                <a:latin typeface="+mj-ea"/>
                <a:ea typeface="+mj-ea"/>
              </a:rPr>
              <a:t>인기가 많은 게임에 대한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en-US" altLang="ko-KR" dirty="0"/>
              <a:t>Case 1. Action</a:t>
            </a:r>
            <a:r>
              <a:rPr lang="ko-KR" altLang="en-US" dirty="0"/>
              <a:t> 장르 </a:t>
            </a:r>
            <a:r>
              <a:rPr lang="en-US" altLang="ko-KR" dirty="0"/>
              <a:t>: Grand Theft Auto (GTA) </a:t>
            </a:r>
            <a:r>
              <a:rPr lang="ko-KR" altLang="en-US" dirty="0"/>
              <a:t>시리즈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8B8F7-2A6D-1B2C-2D4D-12029E3504B6}"/>
              </a:ext>
            </a:extLst>
          </p:cNvPr>
          <p:cNvSpPr txBox="1"/>
          <p:nvPr/>
        </p:nvSpPr>
        <p:spPr>
          <a:xfrm>
            <a:off x="1611277" y="4631061"/>
            <a:ext cx="4605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b="0" i="0" dirty="0">
                <a:effectLst/>
                <a:latin typeface="+mn-ea"/>
              </a:rPr>
              <a:t> 일본 시장에서는 크게 약세</a:t>
            </a:r>
            <a:endParaRPr lang="en-US" altLang="ko-KR" b="0" i="0" dirty="0">
              <a:effectLst/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PlayStation </a:t>
            </a:r>
            <a:r>
              <a:rPr lang="ko-KR" altLang="en-US" dirty="0">
                <a:latin typeface="+mn-ea"/>
              </a:rPr>
              <a:t>계열이 좀 더 강함</a:t>
            </a:r>
            <a:endParaRPr lang="en-US" altLang="ko-KR" dirty="0">
              <a:latin typeface="+mn-ea"/>
            </a:endParaRPr>
          </a:p>
          <a:p>
            <a:pPr algn="l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855538-1C3F-BFB3-1105-71292B5BF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77" y="1626774"/>
            <a:ext cx="4227459" cy="26139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C89E5A-459B-D7EC-F23D-430CAA4A0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81" y="1626774"/>
            <a:ext cx="4227459" cy="261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2-3. </a:t>
            </a:r>
            <a:r>
              <a:rPr lang="ko-KR" altLang="en-US" dirty="0">
                <a:latin typeface="+mj-ea"/>
                <a:ea typeface="+mj-ea"/>
              </a:rPr>
              <a:t>인기가 많은 게임에 대한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en-US" altLang="ko-KR" dirty="0"/>
              <a:t>Case 2. Shooter</a:t>
            </a:r>
            <a:r>
              <a:rPr lang="ko-KR" altLang="en-US" dirty="0"/>
              <a:t> 장르 </a:t>
            </a:r>
            <a:r>
              <a:rPr lang="en-US" altLang="ko-KR" dirty="0"/>
              <a:t>: Call of Duty (</a:t>
            </a:r>
            <a:r>
              <a:rPr lang="en-US" altLang="ko-KR" dirty="0" err="1"/>
              <a:t>CoD</a:t>
            </a:r>
            <a:r>
              <a:rPr lang="en-US" altLang="ko-KR" dirty="0"/>
              <a:t>)</a:t>
            </a:r>
            <a:r>
              <a:rPr lang="ko-KR" altLang="en-US" dirty="0"/>
              <a:t>시리즈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8B8F7-2A6D-1B2C-2D4D-12029E3504B6}"/>
              </a:ext>
            </a:extLst>
          </p:cNvPr>
          <p:cNvSpPr txBox="1"/>
          <p:nvPr/>
        </p:nvSpPr>
        <p:spPr>
          <a:xfrm>
            <a:off x="1568861" y="4983556"/>
            <a:ext cx="6786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b="0" i="0" dirty="0">
                <a:effectLst/>
                <a:latin typeface="+mn-ea"/>
              </a:rPr>
              <a:t> 일본 시장에서는 크게 약세</a:t>
            </a:r>
            <a:r>
              <a:rPr lang="en-US" altLang="ko-KR" b="0" i="0" dirty="0">
                <a:effectLst/>
                <a:latin typeface="+mn-ea"/>
              </a:rPr>
              <a:t>. </a:t>
            </a:r>
            <a:r>
              <a:rPr lang="ko-KR" altLang="en-US" b="0" i="0" dirty="0">
                <a:effectLst/>
                <a:latin typeface="+mn-ea"/>
              </a:rPr>
              <a:t>북미 시장에서 두드러짐</a:t>
            </a:r>
            <a:endParaRPr lang="en-US" altLang="ko-KR" b="0" i="0" dirty="0">
              <a:effectLst/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PlayStation </a:t>
            </a:r>
            <a:r>
              <a:rPr lang="ko-KR" altLang="en-US" dirty="0">
                <a:latin typeface="+mn-ea"/>
              </a:rPr>
              <a:t>계열과</a:t>
            </a:r>
            <a:r>
              <a:rPr lang="en-US" altLang="ko-KR" dirty="0">
                <a:latin typeface="+mn-ea"/>
              </a:rPr>
              <a:t> XBOX </a:t>
            </a:r>
            <a:r>
              <a:rPr lang="ko-KR" altLang="en-US" dirty="0">
                <a:latin typeface="+mn-ea"/>
              </a:rPr>
              <a:t>계열이 비교적 골고루 분포</a:t>
            </a:r>
            <a:endParaRPr lang="en-US" altLang="ko-KR" dirty="0">
              <a:latin typeface="+mn-ea"/>
            </a:endParaRPr>
          </a:p>
          <a:p>
            <a:pPr algn="l"/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CC40C8-92ED-6851-E497-192CB1F20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07" y="1446298"/>
            <a:ext cx="4400429" cy="31847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742D2E-6DEF-B7EC-D70D-4BE93A693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033" y="1446298"/>
            <a:ext cx="4341706" cy="31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59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2-3. </a:t>
            </a:r>
            <a:r>
              <a:rPr lang="ko-KR" altLang="en-US" dirty="0">
                <a:latin typeface="+mj-ea"/>
                <a:ea typeface="+mj-ea"/>
              </a:rPr>
              <a:t>인기가 많은 게임에 대한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en-US" altLang="ko-KR" dirty="0"/>
              <a:t>Case 3. Role-Playing</a:t>
            </a:r>
            <a:r>
              <a:rPr lang="ko-KR" altLang="en-US" dirty="0"/>
              <a:t> 장르 </a:t>
            </a:r>
            <a:r>
              <a:rPr lang="en-US" altLang="ko-KR" dirty="0"/>
              <a:t>: Diablo, Elder-Scrolls, </a:t>
            </a:r>
            <a:r>
              <a:rPr lang="en-US" altLang="ko-KR" dirty="0" err="1"/>
              <a:t>Pokemon</a:t>
            </a:r>
            <a:r>
              <a:rPr lang="en-US" altLang="ko-KR" dirty="0"/>
              <a:t> </a:t>
            </a:r>
            <a:r>
              <a:rPr lang="ko-KR" altLang="en-US" dirty="0"/>
              <a:t>시리즈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8B8F7-2A6D-1B2C-2D4D-12029E3504B6}"/>
              </a:ext>
            </a:extLst>
          </p:cNvPr>
          <p:cNvSpPr txBox="1"/>
          <p:nvPr/>
        </p:nvSpPr>
        <p:spPr>
          <a:xfrm>
            <a:off x="1457453" y="4637694"/>
            <a:ext cx="8481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b="0" i="0" dirty="0">
                <a:effectLst/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게임에 따라 지역별 강세가 다양하다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일본 판매량이 높았던 </a:t>
            </a:r>
            <a:r>
              <a:rPr lang="en-US" altLang="ko-KR" dirty="0" err="1">
                <a:latin typeface="+mn-ea"/>
              </a:rPr>
              <a:t>Pokemon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시리즈는 닌텐도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계열 플랫폼으로 발매되었다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t- test</a:t>
            </a:r>
            <a:r>
              <a:rPr lang="ko-KR" altLang="en-US" dirty="0">
                <a:latin typeface="+mn-ea"/>
              </a:rPr>
              <a:t>를 통해 닌텐도 계열 플랫폼으로 출시된 </a:t>
            </a:r>
            <a:r>
              <a:rPr lang="en-US" altLang="ko-KR" dirty="0">
                <a:latin typeface="+mn-ea"/>
              </a:rPr>
              <a:t>RPG</a:t>
            </a:r>
            <a:r>
              <a:rPr lang="ko-KR" altLang="en-US" dirty="0">
                <a:latin typeface="+mn-ea"/>
              </a:rPr>
              <a:t>가 그렇지 않은 게임들에 비해 일본 지역 매출이 더 높다는 것을 알 수 있었다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algn="l"/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0BF2BE-34A0-FBAF-265D-32B76BED1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57" y="1471465"/>
            <a:ext cx="10038486" cy="29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55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E1D985-E8AF-40B5-DE23-F204F0A4C1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298" y="3134890"/>
            <a:ext cx="11363111" cy="588220"/>
          </a:xfrm>
        </p:spPr>
        <p:txBody>
          <a:bodyPr/>
          <a:lstStyle/>
          <a:p>
            <a:r>
              <a:rPr lang="en-US" altLang="ko-KR" dirty="0"/>
              <a:t>Part 3. Business Insight and Conclusion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913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목차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프로젝트 진행 순서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FE942-6658-B13E-AF83-446CFBD039B1}"/>
              </a:ext>
            </a:extLst>
          </p:cNvPr>
          <p:cNvSpPr txBox="1"/>
          <p:nvPr/>
        </p:nvSpPr>
        <p:spPr>
          <a:xfrm>
            <a:off x="1667856" y="1368828"/>
            <a:ext cx="968517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+mn-ea"/>
              </a:rPr>
              <a:t> </a:t>
            </a:r>
            <a:r>
              <a:rPr lang="en-US" altLang="ko-KR" sz="2400" b="1" i="0" dirty="0">
                <a:effectLst/>
                <a:latin typeface="+mn-ea"/>
              </a:rPr>
              <a:t>Part 0. </a:t>
            </a:r>
            <a:r>
              <a:rPr lang="ko-KR" altLang="en-US" sz="2400" b="1" i="0" dirty="0">
                <a:effectLst/>
                <a:latin typeface="+mn-ea"/>
              </a:rPr>
              <a:t>상황 설정</a:t>
            </a:r>
            <a:br>
              <a:rPr lang="ko-KR" altLang="en-US" b="0" i="0" dirty="0">
                <a:effectLst/>
                <a:latin typeface="+mn-ea"/>
              </a:rPr>
            </a:br>
            <a:r>
              <a:rPr lang="en-US" altLang="ko-KR" b="0" i="0" dirty="0">
                <a:effectLst/>
                <a:latin typeface="+mn-ea"/>
              </a:rPr>
              <a:t>	0-1. </a:t>
            </a:r>
            <a:r>
              <a:rPr lang="ko-KR" altLang="en-US" b="0" i="0" dirty="0">
                <a:effectLst/>
                <a:latin typeface="+mn-ea"/>
              </a:rPr>
              <a:t>기획 배경</a:t>
            </a:r>
            <a:br>
              <a:rPr lang="ko-KR" altLang="en-US" b="0" i="0" dirty="0">
                <a:effectLst/>
                <a:latin typeface="+mn-ea"/>
              </a:rPr>
            </a:br>
            <a:r>
              <a:rPr lang="en-US" altLang="ko-KR" b="0" i="0" dirty="0">
                <a:effectLst/>
                <a:latin typeface="+mn-ea"/>
              </a:rPr>
              <a:t>	0-2. </a:t>
            </a:r>
            <a:r>
              <a:rPr lang="ko-KR" altLang="en-US" b="0" i="0" dirty="0">
                <a:effectLst/>
                <a:latin typeface="+mn-ea"/>
              </a:rPr>
              <a:t>데이터 설명</a:t>
            </a:r>
            <a:endParaRPr lang="en-US" altLang="ko-KR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effectLst/>
                <a:latin typeface="+mn-ea"/>
              </a:rPr>
              <a:t> Part 1. Cleaning Data</a:t>
            </a:r>
            <a:br>
              <a:rPr lang="ko-KR" altLang="en-US" b="0" i="0" dirty="0">
                <a:effectLst/>
                <a:latin typeface="+mn-ea"/>
              </a:rPr>
            </a:br>
            <a:r>
              <a:rPr lang="en-US" altLang="ko-KR" b="0" i="0" dirty="0">
                <a:effectLst/>
                <a:latin typeface="+mn-ea"/>
              </a:rPr>
              <a:t>	1-1. </a:t>
            </a:r>
            <a:r>
              <a:rPr lang="ko-KR" altLang="en-US" b="0" i="0" dirty="0">
                <a:effectLst/>
                <a:latin typeface="+mn-ea"/>
              </a:rPr>
              <a:t>데이터 정제</a:t>
            </a:r>
            <a:br>
              <a:rPr lang="ko-KR" altLang="en-US" b="0" i="0" dirty="0">
                <a:effectLst/>
                <a:latin typeface="+mn-ea"/>
              </a:rPr>
            </a:br>
            <a:r>
              <a:rPr lang="en-US" altLang="ko-KR" b="0" i="0" dirty="0">
                <a:effectLst/>
                <a:latin typeface="+mn-ea"/>
              </a:rPr>
              <a:t>	1-2. Feature Engineering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effectLst/>
                <a:latin typeface="+mn-ea"/>
              </a:rPr>
              <a:t> Part 2. Data Analysis</a:t>
            </a:r>
            <a:br>
              <a:rPr lang="ko-KR" altLang="en-US" b="0" i="0" dirty="0">
                <a:effectLst/>
                <a:latin typeface="+mn-ea"/>
              </a:rPr>
            </a:br>
            <a:r>
              <a:rPr lang="en-US" altLang="ko-KR" b="0" i="0" dirty="0">
                <a:effectLst/>
                <a:latin typeface="+mn-ea"/>
              </a:rPr>
              <a:t>	2-1. </a:t>
            </a:r>
            <a:r>
              <a:rPr lang="ko-KR" altLang="en-US" b="0" i="0" dirty="0">
                <a:effectLst/>
                <a:latin typeface="+mn-ea"/>
              </a:rPr>
              <a:t>지역에 따라서 선호하는 게임 장르가 </a:t>
            </a:r>
            <a:r>
              <a:rPr lang="ko-KR" altLang="en-US" b="0" i="0" dirty="0" err="1">
                <a:effectLst/>
                <a:latin typeface="+mn-ea"/>
              </a:rPr>
              <a:t>다른가</a:t>
            </a:r>
            <a:r>
              <a:rPr lang="en-US" altLang="ko-KR" b="0" i="0" dirty="0">
                <a:effectLst/>
                <a:latin typeface="+mn-ea"/>
              </a:rPr>
              <a:t>?</a:t>
            </a:r>
            <a:br>
              <a:rPr lang="en-US" altLang="ko-KR" b="0" i="0" dirty="0">
                <a:effectLst/>
                <a:latin typeface="+mn-ea"/>
              </a:rPr>
            </a:br>
            <a:r>
              <a:rPr lang="en-US" altLang="ko-KR" b="0" i="0" dirty="0">
                <a:effectLst/>
                <a:latin typeface="+mn-ea"/>
              </a:rPr>
              <a:t>	2-2. </a:t>
            </a:r>
            <a:r>
              <a:rPr lang="ko-KR" altLang="en-US" b="0" i="0" dirty="0">
                <a:effectLst/>
                <a:latin typeface="+mn-ea"/>
              </a:rPr>
              <a:t>연도별 게임의 트렌드가 있는가</a:t>
            </a:r>
            <a:r>
              <a:rPr lang="en-US" altLang="ko-KR" b="0" i="0" dirty="0">
                <a:effectLst/>
                <a:latin typeface="+mn-ea"/>
              </a:rPr>
              <a:t>?</a:t>
            </a:r>
            <a:br>
              <a:rPr lang="en-US" altLang="ko-KR" b="0" i="0" dirty="0">
                <a:effectLst/>
                <a:latin typeface="+mn-ea"/>
              </a:rPr>
            </a:br>
            <a:r>
              <a:rPr lang="en-US" altLang="ko-KR" b="0" i="0" dirty="0">
                <a:effectLst/>
                <a:latin typeface="+mn-ea"/>
              </a:rPr>
              <a:t>	2-3. </a:t>
            </a:r>
            <a:r>
              <a:rPr lang="ko-KR" altLang="en-US" b="0" i="0" dirty="0">
                <a:effectLst/>
                <a:latin typeface="+mn-ea"/>
              </a:rPr>
              <a:t>인기가 많은 게임에 대한 분석</a:t>
            </a:r>
            <a:endParaRPr lang="en-US" altLang="ko-KR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effectLst/>
                <a:latin typeface="+mn-ea"/>
              </a:rPr>
              <a:t> Part 3. Business Insight and Conclusion</a:t>
            </a:r>
            <a:br>
              <a:rPr lang="ko-KR" altLang="en-US" b="0" i="0" dirty="0">
                <a:effectLst/>
                <a:latin typeface="+mn-ea"/>
              </a:rPr>
            </a:br>
            <a:r>
              <a:rPr lang="en-US" altLang="ko-KR" b="0" i="0" dirty="0">
                <a:effectLst/>
                <a:latin typeface="+mn-ea"/>
              </a:rPr>
              <a:t>	3-1. </a:t>
            </a:r>
            <a:r>
              <a:rPr lang="ko-KR" altLang="en-US" b="0" i="0" dirty="0">
                <a:effectLst/>
                <a:latin typeface="+mn-ea"/>
              </a:rPr>
              <a:t>도출된 </a:t>
            </a:r>
            <a:r>
              <a:rPr lang="en-US" altLang="ko-KR" b="0" i="0" dirty="0">
                <a:effectLst/>
                <a:latin typeface="+mn-ea"/>
              </a:rPr>
              <a:t>Business Insight </a:t>
            </a:r>
            <a:r>
              <a:rPr lang="ko-KR" altLang="en-US" b="0" i="0" dirty="0">
                <a:effectLst/>
                <a:latin typeface="+mn-ea"/>
              </a:rPr>
              <a:t>정리</a:t>
            </a:r>
            <a:br>
              <a:rPr lang="ko-KR" altLang="en-US" b="0" i="0" dirty="0">
                <a:effectLst/>
                <a:latin typeface="+mn-ea"/>
              </a:rPr>
            </a:br>
            <a:r>
              <a:rPr lang="en-US" altLang="ko-KR" b="0" i="0" dirty="0">
                <a:effectLst/>
                <a:latin typeface="+mn-ea"/>
              </a:rPr>
              <a:t>	3-2. </a:t>
            </a:r>
            <a:r>
              <a:rPr lang="ko-KR" altLang="en-US" b="0" i="0" dirty="0">
                <a:effectLst/>
                <a:latin typeface="+mn-ea"/>
              </a:rPr>
              <a:t>결론 </a:t>
            </a:r>
            <a:r>
              <a:rPr lang="en-US" altLang="ko-KR" b="0" i="0" dirty="0">
                <a:effectLst/>
                <a:latin typeface="+mn-ea"/>
              </a:rPr>
              <a:t>: </a:t>
            </a:r>
            <a:r>
              <a:rPr lang="ko-KR" altLang="en-US" b="0" i="0" dirty="0">
                <a:effectLst/>
                <a:latin typeface="+mn-ea"/>
              </a:rPr>
              <a:t>어떤 게임을 설계해야 하는가</a:t>
            </a:r>
            <a:r>
              <a:rPr lang="en-US" altLang="ko-KR" b="0" i="0" dirty="0">
                <a:effectLst/>
                <a:latin typeface="+mn-ea"/>
              </a:rPr>
              <a:t>?</a:t>
            </a:r>
          </a:p>
          <a:p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956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/>
              <a:t>3-1</a:t>
            </a:r>
            <a:r>
              <a:rPr lang="en-US" altLang="ko-KR" dirty="0">
                <a:latin typeface="+mj-ea"/>
                <a:ea typeface="+mj-ea"/>
              </a:rPr>
              <a:t>. Business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insight </a:t>
            </a:r>
            <a:r>
              <a:rPr lang="ko-KR" altLang="en-US" dirty="0">
                <a:latin typeface="+mj-ea"/>
                <a:ea typeface="+mj-ea"/>
              </a:rPr>
              <a:t>정리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분석을 통해 어떤 </a:t>
            </a:r>
            <a:r>
              <a:rPr lang="en-US" altLang="ko-KR" dirty="0"/>
              <a:t>insight</a:t>
            </a:r>
            <a:r>
              <a:rPr lang="ko-KR" altLang="en-US" dirty="0"/>
              <a:t>를 얻을 수 있었는가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FE942-6658-B13E-AF83-446CFBD039B1}"/>
              </a:ext>
            </a:extLst>
          </p:cNvPr>
          <p:cNvSpPr txBox="1"/>
          <p:nvPr/>
        </p:nvSpPr>
        <p:spPr>
          <a:xfrm>
            <a:off x="1071736" y="1626266"/>
            <a:ext cx="993462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1. </a:t>
            </a:r>
            <a:r>
              <a:rPr lang="ko-KR" altLang="en-US" sz="2800" dirty="0">
                <a:latin typeface="+mn-ea"/>
              </a:rPr>
              <a:t>지역에 따른 게임 장르의 관계</a:t>
            </a:r>
            <a:endParaRPr lang="en-US" altLang="ko-KR" sz="2800" dirty="0">
              <a:latin typeface="+mn-ea"/>
            </a:endParaRPr>
          </a:p>
          <a:p>
            <a:endParaRPr lang="ko-KR" altLang="en-US" sz="2800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-    </a:t>
            </a:r>
            <a:r>
              <a:rPr lang="ko-KR" altLang="en-US" dirty="0">
                <a:latin typeface="+mn-ea"/>
              </a:rPr>
              <a:t>지역에 따라 게임 장르의 수요에는 차이가 있음을 알 수 있었다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특정 지역을 공략하기 위해서 선택 가능한 전략의 폭을 좁힐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C000"/>
                </a:solidFill>
                <a:latin typeface="+mn-ea"/>
              </a:rPr>
              <a:t>일본 지역에서는 </a:t>
            </a:r>
            <a:r>
              <a:rPr lang="en-US" altLang="ko-KR" dirty="0">
                <a:solidFill>
                  <a:srgbClr val="FFC000"/>
                </a:solidFill>
                <a:latin typeface="+mn-ea"/>
              </a:rPr>
              <a:t>RPG </a:t>
            </a:r>
            <a:r>
              <a:rPr lang="ko-KR" altLang="en-US" dirty="0">
                <a:solidFill>
                  <a:srgbClr val="FFC000"/>
                </a:solidFill>
                <a:latin typeface="+mn-ea"/>
              </a:rPr>
              <a:t>장르가</a:t>
            </a:r>
            <a:r>
              <a:rPr lang="en-US" altLang="ko-KR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C000"/>
                </a:solidFill>
                <a:latin typeface="+mn-ea"/>
              </a:rPr>
              <a:t>나머지 장르에서는 </a:t>
            </a:r>
            <a:r>
              <a:rPr lang="en-US" altLang="ko-KR" dirty="0">
                <a:solidFill>
                  <a:srgbClr val="FFC000"/>
                </a:solidFill>
                <a:latin typeface="+mn-ea"/>
              </a:rPr>
              <a:t>Action </a:t>
            </a:r>
            <a:r>
              <a:rPr lang="ko-KR" altLang="en-US" dirty="0">
                <a:solidFill>
                  <a:srgbClr val="FFC000"/>
                </a:solidFill>
                <a:latin typeface="+mn-ea"/>
              </a:rPr>
              <a:t>장르가 강세</a:t>
            </a:r>
            <a:r>
              <a:rPr lang="ko-KR" altLang="en-US" dirty="0">
                <a:latin typeface="+mn-ea"/>
              </a:rPr>
              <a:t>였다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+mn-ea"/>
              </a:rPr>
              <a:t>백만장</a:t>
            </a:r>
            <a:r>
              <a:rPr lang="ko-KR" altLang="en-US" dirty="0">
                <a:latin typeface="+mn-ea"/>
              </a:rPr>
              <a:t> 이상 팔린 게임을 한정해서 보면 일본 지역은 </a:t>
            </a:r>
            <a:r>
              <a:rPr lang="en-US" altLang="ko-KR" dirty="0">
                <a:latin typeface="+mn-ea"/>
              </a:rPr>
              <a:t>RPG</a:t>
            </a:r>
            <a:r>
              <a:rPr lang="ko-KR" altLang="en-US" dirty="0">
                <a:latin typeface="+mn-ea"/>
              </a:rPr>
              <a:t>가 더 뚜렷한 강세를 보였다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-    Others</a:t>
            </a:r>
            <a:r>
              <a:rPr lang="ko-KR" altLang="en-US" dirty="0">
                <a:latin typeface="+mn-ea"/>
              </a:rPr>
              <a:t>는 제일 잘 팔린 게임 중 </a:t>
            </a:r>
            <a:r>
              <a:rPr lang="ko-KR" altLang="en-US" dirty="0" err="1">
                <a:latin typeface="+mn-ea"/>
              </a:rPr>
              <a:t>백만장</a:t>
            </a:r>
            <a:r>
              <a:rPr lang="ko-KR" altLang="en-US" dirty="0">
                <a:latin typeface="+mn-ea"/>
              </a:rPr>
              <a:t> 이상 팔린 게임의 장르 숫자가 다른 지역보다 적다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2715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/>
              <a:t>3-1</a:t>
            </a:r>
            <a:r>
              <a:rPr lang="en-US" altLang="ko-KR" dirty="0">
                <a:latin typeface="+mj-ea"/>
                <a:ea typeface="+mj-ea"/>
              </a:rPr>
              <a:t>. Business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insight </a:t>
            </a:r>
            <a:r>
              <a:rPr lang="ko-KR" altLang="en-US" dirty="0">
                <a:latin typeface="+mj-ea"/>
                <a:ea typeface="+mj-ea"/>
              </a:rPr>
              <a:t>정리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분석을 통해 어떤 </a:t>
            </a:r>
            <a:r>
              <a:rPr lang="en-US" altLang="ko-KR" dirty="0"/>
              <a:t>insight</a:t>
            </a:r>
            <a:r>
              <a:rPr lang="ko-KR" altLang="en-US" dirty="0"/>
              <a:t>를 얻을 수 있었는가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FE942-6658-B13E-AF83-446CFBD039B1}"/>
              </a:ext>
            </a:extLst>
          </p:cNvPr>
          <p:cNvSpPr txBox="1"/>
          <p:nvPr/>
        </p:nvSpPr>
        <p:spPr>
          <a:xfrm>
            <a:off x="1071736" y="1626266"/>
            <a:ext cx="993462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2. </a:t>
            </a:r>
            <a:r>
              <a:rPr lang="ko-KR" altLang="en-US" sz="2800" dirty="0">
                <a:latin typeface="+mn-ea"/>
              </a:rPr>
              <a:t>연도에 따른 장르</a:t>
            </a:r>
            <a:r>
              <a:rPr lang="en-US" altLang="ko-KR" sz="2800" dirty="0">
                <a:latin typeface="+mn-ea"/>
              </a:rPr>
              <a:t>/</a:t>
            </a:r>
            <a:r>
              <a:rPr lang="ko-KR" altLang="en-US" sz="2800" dirty="0">
                <a:latin typeface="+mn-ea"/>
              </a:rPr>
              <a:t>플랫폼 트렌드</a:t>
            </a:r>
            <a:endParaRPr lang="en-US" altLang="ko-KR" sz="2800" dirty="0">
              <a:latin typeface="+mn-ea"/>
            </a:endParaRPr>
          </a:p>
          <a:p>
            <a:endParaRPr lang="ko-KR" altLang="en-US" sz="28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C000"/>
                </a:solidFill>
                <a:latin typeface="+mn-ea"/>
              </a:rPr>
              <a:t>2000</a:t>
            </a:r>
            <a:r>
              <a:rPr lang="ko-KR" altLang="en-US" dirty="0">
                <a:solidFill>
                  <a:srgbClr val="FFC000"/>
                </a:solidFill>
                <a:latin typeface="+mn-ea"/>
              </a:rPr>
              <a:t>년 이후에는 대부분 </a:t>
            </a:r>
            <a:r>
              <a:rPr lang="en-US" altLang="ko-KR" dirty="0">
                <a:solidFill>
                  <a:srgbClr val="FFC000"/>
                </a:solidFill>
                <a:latin typeface="+mn-ea"/>
              </a:rPr>
              <a:t>Action </a:t>
            </a:r>
            <a:r>
              <a:rPr lang="ko-KR" altLang="en-US" dirty="0">
                <a:solidFill>
                  <a:srgbClr val="FFC000"/>
                </a:solidFill>
                <a:latin typeface="+mn-ea"/>
              </a:rPr>
              <a:t>게임이 강세</a:t>
            </a:r>
            <a:r>
              <a:rPr lang="ko-KR" altLang="en-US" dirty="0">
                <a:latin typeface="+mn-ea"/>
              </a:rPr>
              <a:t>를 보였다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Wii</a:t>
            </a:r>
            <a:r>
              <a:rPr lang="ko-KR" altLang="en-US" dirty="0">
                <a:latin typeface="+mn-ea"/>
              </a:rPr>
              <a:t>가 </a:t>
            </a:r>
            <a:r>
              <a:rPr lang="ko-KR" altLang="en-US" dirty="0" err="1">
                <a:latin typeface="+mn-ea"/>
              </a:rPr>
              <a:t>히트쳤던</a:t>
            </a:r>
            <a:r>
              <a:rPr lang="ko-KR" altLang="en-US" dirty="0">
                <a:latin typeface="+mn-ea"/>
              </a:rPr>
              <a:t> 기간에는 </a:t>
            </a:r>
            <a:r>
              <a:rPr lang="en-US" altLang="ko-KR" dirty="0">
                <a:latin typeface="+mn-ea"/>
              </a:rPr>
              <a:t>Sports</a:t>
            </a:r>
            <a:r>
              <a:rPr lang="ko-KR" altLang="en-US" dirty="0">
                <a:latin typeface="+mn-ea"/>
              </a:rPr>
              <a:t>가 잠시 높은 수치를 보였다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C000"/>
                </a:solidFill>
                <a:latin typeface="+mn-ea"/>
              </a:rPr>
              <a:t>평균 판매량으로 보자면 </a:t>
            </a:r>
            <a:r>
              <a:rPr lang="en-US" altLang="ko-KR" dirty="0">
                <a:solidFill>
                  <a:srgbClr val="FFC000"/>
                </a:solidFill>
                <a:latin typeface="+mn-ea"/>
              </a:rPr>
              <a:t>Role-Playing</a:t>
            </a:r>
            <a:r>
              <a:rPr lang="ko-KR" altLang="en-US" dirty="0">
                <a:solidFill>
                  <a:srgbClr val="FFC000"/>
                </a:solidFill>
                <a:latin typeface="+mn-ea"/>
              </a:rPr>
              <a:t>이나 </a:t>
            </a:r>
            <a:r>
              <a:rPr lang="en-US" altLang="ko-KR" dirty="0">
                <a:solidFill>
                  <a:srgbClr val="FFC000"/>
                </a:solidFill>
                <a:latin typeface="+mn-ea"/>
              </a:rPr>
              <a:t>Platform, Shooter </a:t>
            </a:r>
            <a:r>
              <a:rPr lang="ko-KR" altLang="en-US" dirty="0">
                <a:solidFill>
                  <a:srgbClr val="FFC000"/>
                </a:solidFill>
                <a:latin typeface="+mn-ea"/>
              </a:rPr>
              <a:t>게임이 상위</a:t>
            </a:r>
            <a:r>
              <a:rPr lang="ko-KR" altLang="en-US" dirty="0">
                <a:latin typeface="+mn-ea"/>
              </a:rPr>
              <a:t>를 차지했다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회사 전략에 따라 이를 틈새 시장으로 삼을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Action </a:t>
            </a:r>
            <a:r>
              <a:rPr lang="ko-KR" altLang="en-US" dirty="0">
                <a:latin typeface="+mn-ea"/>
              </a:rPr>
              <a:t>장르는 너무 많은 게임이 발매되어 수요가 그만큼 분산되는 레드오션 시장</a:t>
            </a:r>
            <a:r>
              <a:rPr lang="en-US" altLang="ko-KR" dirty="0">
                <a:latin typeface="+mn-ea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현 시점에서 </a:t>
            </a:r>
            <a:r>
              <a:rPr lang="en-US" altLang="ko-KR" dirty="0">
                <a:solidFill>
                  <a:srgbClr val="FFC000"/>
                </a:solidFill>
                <a:latin typeface="+mn-ea"/>
              </a:rPr>
              <a:t>PS4</a:t>
            </a:r>
            <a:r>
              <a:rPr lang="ko-KR" altLang="en-US" dirty="0">
                <a:solidFill>
                  <a:srgbClr val="FFC000"/>
                </a:solidFill>
                <a:latin typeface="+mn-ea"/>
              </a:rPr>
              <a:t>가 가장 유망한 </a:t>
            </a:r>
            <a:r>
              <a:rPr lang="en-US" altLang="ko-KR" dirty="0">
                <a:solidFill>
                  <a:srgbClr val="FFC000"/>
                </a:solidFill>
                <a:latin typeface="+mn-ea"/>
              </a:rPr>
              <a:t>Platform</a:t>
            </a:r>
            <a:r>
              <a:rPr lang="ko-KR" altLang="en-US" dirty="0">
                <a:latin typeface="+mn-ea"/>
              </a:rPr>
              <a:t>이라고 할 수 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2004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/>
              <a:t>3-1</a:t>
            </a:r>
            <a:r>
              <a:rPr lang="en-US" altLang="ko-KR" dirty="0">
                <a:latin typeface="+mj-ea"/>
                <a:ea typeface="+mj-ea"/>
              </a:rPr>
              <a:t>. Business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insight </a:t>
            </a:r>
            <a:r>
              <a:rPr lang="ko-KR" altLang="en-US" dirty="0">
                <a:latin typeface="+mj-ea"/>
                <a:ea typeface="+mj-ea"/>
              </a:rPr>
              <a:t>정리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분석을 통해 어떤 </a:t>
            </a:r>
            <a:r>
              <a:rPr lang="en-US" altLang="ko-KR" dirty="0"/>
              <a:t>insight</a:t>
            </a:r>
            <a:r>
              <a:rPr lang="ko-KR" altLang="en-US" dirty="0"/>
              <a:t>를 얻을 수 있었는가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FE942-6658-B13E-AF83-446CFBD039B1}"/>
              </a:ext>
            </a:extLst>
          </p:cNvPr>
          <p:cNvSpPr txBox="1"/>
          <p:nvPr/>
        </p:nvSpPr>
        <p:spPr>
          <a:xfrm>
            <a:off x="1071736" y="1626266"/>
            <a:ext cx="99346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3. </a:t>
            </a:r>
            <a:r>
              <a:rPr lang="ko-KR" altLang="en-US" sz="2800" dirty="0">
                <a:latin typeface="+mn-ea"/>
              </a:rPr>
              <a:t>인기 사례들에 대한 분석</a:t>
            </a:r>
            <a:endParaRPr lang="en-US" altLang="ko-KR" sz="2800" dirty="0">
              <a:latin typeface="+mn-ea"/>
            </a:endParaRPr>
          </a:p>
          <a:p>
            <a:endParaRPr lang="ko-KR" altLang="en-US" sz="28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GTA </a:t>
            </a:r>
            <a:r>
              <a:rPr lang="ko-KR" altLang="en-US" dirty="0">
                <a:latin typeface="+mn-ea"/>
              </a:rPr>
              <a:t>나 </a:t>
            </a:r>
            <a:r>
              <a:rPr lang="en-US" altLang="ko-KR" dirty="0" err="1">
                <a:latin typeface="+mn-ea"/>
              </a:rPr>
              <a:t>CoD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같은 히트 게임도 일본 시장에서는 힘을 쓰지 못한다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-   </a:t>
            </a:r>
            <a:r>
              <a:rPr lang="ko-KR" altLang="en-US" dirty="0">
                <a:solidFill>
                  <a:srgbClr val="FFC000"/>
                </a:solidFill>
                <a:latin typeface="+mn-ea"/>
              </a:rPr>
              <a:t>일본시장에 진출할 때는 </a:t>
            </a:r>
            <a:r>
              <a:rPr lang="en-US" altLang="ko-KR" dirty="0">
                <a:solidFill>
                  <a:srgbClr val="FFC000"/>
                </a:solidFill>
                <a:latin typeface="+mn-ea"/>
              </a:rPr>
              <a:t>Action</a:t>
            </a:r>
            <a:r>
              <a:rPr lang="ko-KR" altLang="en-US" dirty="0">
                <a:solidFill>
                  <a:srgbClr val="FFC000"/>
                </a:solidFill>
                <a:latin typeface="+mn-ea"/>
              </a:rPr>
              <a:t>이나 </a:t>
            </a:r>
            <a:r>
              <a:rPr lang="en-US" altLang="ko-KR" dirty="0">
                <a:solidFill>
                  <a:srgbClr val="FFC000"/>
                </a:solidFill>
                <a:latin typeface="+mn-ea"/>
              </a:rPr>
              <a:t>Shooting </a:t>
            </a:r>
            <a:r>
              <a:rPr lang="ko-KR" altLang="en-US" dirty="0">
                <a:solidFill>
                  <a:srgbClr val="FFC000"/>
                </a:solidFill>
                <a:latin typeface="+mn-ea"/>
              </a:rPr>
              <a:t>게임을 출시하는 것은 좋은 전략이 아니다</a:t>
            </a:r>
            <a:r>
              <a:rPr lang="en-US" altLang="ko-KR" dirty="0">
                <a:solidFill>
                  <a:srgbClr val="FFC000"/>
                </a:solidFill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Role-Playing </a:t>
            </a:r>
            <a:r>
              <a:rPr lang="ko-KR" altLang="en-US" dirty="0">
                <a:latin typeface="+mn-ea"/>
              </a:rPr>
              <a:t>장르는 반드시 일본에서만 흥하는 것이 아니다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-   </a:t>
            </a:r>
            <a:r>
              <a:rPr lang="ko-KR" altLang="en-US" dirty="0">
                <a:solidFill>
                  <a:srgbClr val="FFC000"/>
                </a:solidFill>
                <a:latin typeface="+mn-ea"/>
              </a:rPr>
              <a:t>일본에서 </a:t>
            </a:r>
            <a:r>
              <a:rPr lang="en-US" altLang="ko-KR" dirty="0">
                <a:solidFill>
                  <a:srgbClr val="FFC000"/>
                </a:solidFill>
                <a:latin typeface="+mn-ea"/>
              </a:rPr>
              <a:t>RPG </a:t>
            </a:r>
            <a:r>
              <a:rPr lang="ko-KR" altLang="en-US" dirty="0">
                <a:solidFill>
                  <a:srgbClr val="FFC000"/>
                </a:solidFill>
                <a:latin typeface="+mn-ea"/>
              </a:rPr>
              <a:t>게임을 발매할 때는 </a:t>
            </a:r>
            <a:r>
              <a:rPr lang="en-US" altLang="ko-KR" dirty="0">
                <a:solidFill>
                  <a:srgbClr val="FFC000"/>
                </a:solidFill>
                <a:latin typeface="+mn-ea"/>
              </a:rPr>
              <a:t>DS </a:t>
            </a:r>
            <a:r>
              <a:rPr lang="ko-KR" altLang="en-US" dirty="0">
                <a:solidFill>
                  <a:srgbClr val="FFC000"/>
                </a:solidFill>
                <a:latin typeface="+mn-ea"/>
              </a:rPr>
              <a:t>기반의 플랫폼으로 출시</a:t>
            </a:r>
            <a:r>
              <a:rPr lang="ko-KR" altLang="en-US" dirty="0">
                <a:latin typeface="+mn-ea"/>
              </a:rPr>
              <a:t>하는 것이 좋다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0625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3-2. </a:t>
            </a:r>
            <a:r>
              <a:rPr lang="ko-KR" altLang="en-US" dirty="0">
                <a:latin typeface="+mj-ea"/>
                <a:ea typeface="+mj-ea"/>
              </a:rPr>
              <a:t>결론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어떤 게임을 설계해야 하는가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어떤 전략을 선택할까 </a:t>
            </a:r>
            <a:r>
              <a:rPr lang="en-US" altLang="ko-KR" dirty="0"/>
              <a:t>: </a:t>
            </a:r>
            <a:r>
              <a:rPr lang="ko-KR" altLang="en-US" dirty="0"/>
              <a:t>고려해야 할 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FE942-6658-B13E-AF83-446CFBD039B1}"/>
              </a:ext>
            </a:extLst>
          </p:cNvPr>
          <p:cNvSpPr txBox="1"/>
          <p:nvPr/>
        </p:nvSpPr>
        <p:spPr>
          <a:xfrm>
            <a:off x="5581819" y="2196407"/>
            <a:ext cx="8510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북미 시장이 제일 크고 그 다음 유럽 시장이 크다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일본 시장은 이질적인 선호를 가지고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일본 시장을 배제하고 나머지 시장에 </a:t>
            </a:r>
            <a:r>
              <a:rPr lang="ko-KR" altLang="en-US" dirty="0" err="1">
                <a:latin typeface="+mn-ea"/>
              </a:rPr>
              <a:t>집중하는게</a:t>
            </a:r>
            <a:r>
              <a:rPr lang="ko-KR" altLang="en-US" dirty="0">
                <a:latin typeface="+mn-ea"/>
              </a:rPr>
              <a:t> 우월전략</a:t>
            </a:r>
            <a:endParaRPr lang="en-US" altLang="ko-KR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지리적 거리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문화적 동질성 등으로 인해 다른 지역보다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     일본 시장에서의 성공 가능성을 고려할 수도 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525FD3-5C4D-65A4-6839-0FE89C999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90" y="1471464"/>
            <a:ext cx="4598788" cy="466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7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3-2. </a:t>
            </a:r>
            <a:r>
              <a:rPr lang="ko-KR" altLang="en-US" dirty="0">
                <a:latin typeface="+mj-ea"/>
                <a:ea typeface="+mj-ea"/>
              </a:rPr>
              <a:t>결론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어떤 게임을 설계해야 하는가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전략 </a:t>
            </a:r>
            <a:r>
              <a:rPr lang="en-US" altLang="ko-KR" dirty="0"/>
              <a:t>1. </a:t>
            </a:r>
            <a:r>
              <a:rPr lang="ko-KR" altLang="en-US" dirty="0"/>
              <a:t>대세를 따르겠다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FE942-6658-B13E-AF83-446CFBD039B1}"/>
              </a:ext>
            </a:extLst>
          </p:cNvPr>
          <p:cNvSpPr txBox="1"/>
          <p:nvPr/>
        </p:nvSpPr>
        <p:spPr>
          <a:xfrm>
            <a:off x="4787060" y="2804788"/>
            <a:ext cx="8510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지역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북미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유럽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기타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장르 </a:t>
            </a:r>
            <a:r>
              <a:rPr lang="en-US" altLang="ko-KR" dirty="0">
                <a:latin typeface="+mn-ea"/>
              </a:rPr>
              <a:t>: Action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Sports (</a:t>
            </a:r>
            <a:r>
              <a:rPr lang="ko-KR" altLang="en-US" dirty="0">
                <a:latin typeface="+mn-ea"/>
              </a:rPr>
              <a:t>기타 지역 겨냥</a:t>
            </a:r>
            <a:r>
              <a:rPr lang="en-US" altLang="ko-KR" dirty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플랫폼 </a:t>
            </a:r>
            <a:r>
              <a:rPr lang="en-US" altLang="ko-KR" dirty="0">
                <a:latin typeface="+mn-ea"/>
              </a:rPr>
              <a:t>: PS4 </a:t>
            </a:r>
            <a:r>
              <a:rPr lang="ko-KR" altLang="en-US" dirty="0">
                <a:latin typeface="+mn-ea"/>
              </a:rPr>
              <a:t>로 출시 후 흥행하면 </a:t>
            </a:r>
            <a:r>
              <a:rPr lang="en-US" altLang="ko-KR" dirty="0">
                <a:latin typeface="+mn-ea"/>
              </a:rPr>
              <a:t>XBOX </a:t>
            </a:r>
            <a:r>
              <a:rPr lang="ko-KR" altLang="en-US" dirty="0">
                <a:latin typeface="+mn-ea"/>
              </a:rPr>
              <a:t>로 멀티 플랫폼을 고려한다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84707A-6A20-4633-5ABF-A160AA50D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89" y="1771420"/>
            <a:ext cx="3704877" cy="35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17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3-2. </a:t>
            </a:r>
            <a:r>
              <a:rPr lang="ko-KR" altLang="en-US" dirty="0">
                <a:latin typeface="+mj-ea"/>
                <a:ea typeface="+mj-ea"/>
              </a:rPr>
              <a:t>결론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어떤 게임을 설계해야 하는가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전략 </a:t>
            </a:r>
            <a:r>
              <a:rPr lang="en-US" altLang="ko-KR" dirty="0"/>
              <a:t>2. </a:t>
            </a:r>
            <a:r>
              <a:rPr lang="ko-KR" altLang="en-US" dirty="0"/>
              <a:t>틈새시장을 찾겠다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FE942-6658-B13E-AF83-446CFBD039B1}"/>
              </a:ext>
            </a:extLst>
          </p:cNvPr>
          <p:cNvSpPr txBox="1"/>
          <p:nvPr/>
        </p:nvSpPr>
        <p:spPr>
          <a:xfrm>
            <a:off x="6417893" y="2676077"/>
            <a:ext cx="8510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지역 </a:t>
            </a:r>
            <a:r>
              <a:rPr lang="en-US" altLang="ko-KR" dirty="0">
                <a:latin typeface="+mn-ea"/>
              </a:rPr>
              <a:t>: Platform </a:t>
            </a:r>
            <a:r>
              <a:rPr lang="ko-KR" altLang="en-US" dirty="0">
                <a:latin typeface="+mn-ea"/>
              </a:rPr>
              <a:t>장르는 지역 불문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   Shooter </a:t>
            </a:r>
            <a:r>
              <a:rPr lang="ko-KR" altLang="en-US" dirty="0">
                <a:latin typeface="+mn-ea"/>
              </a:rPr>
              <a:t>장르는 일본 제외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장르 </a:t>
            </a:r>
            <a:r>
              <a:rPr lang="en-US" altLang="ko-KR" dirty="0">
                <a:latin typeface="+mn-ea"/>
              </a:rPr>
              <a:t>: Platform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Shooter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플랫폼 </a:t>
            </a:r>
            <a:r>
              <a:rPr lang="en-US" altLang="ko-KR" dirty="0">
                <a:latin typeface="+mn-ea"/>
              </a:rPr>
              <a:t>: Platform </a:t>
            </a:r>
            <a:r>
              <a:rPr lang="ko-KR" altLang="en-US" dirty="0">
                <a:latin typeface="+mn-ea"/>
              </a:rPr>
              <a:t>장르는 </a:t>
            </a:r>
            <a:r>
              <a:rPr lang="en-US" altLang="ko-KR" dirty="0">
                <a:latin typeface="+mn-ea"/>
              </a:rPr>
              <a:t>DS</a:t>
            </a:r>
          </a:p>
          <a:p>
            <a:r>
              <a:rPr lang="en-US" altLang="ko-KR" dirty="0">
                <a:latin typeface="+mn-ea"/>
              </a:rPr>
              <a:t>                  Shooter </a:t>
            </a:r>
            <a:r>
              <a:rPr lang="ko-KR" altLang="en-US" dirty="0">
                <a:latin typeface="+mn-ea"/>
              </a:rPr>
              <a:t>게임은 </a:t>
            </a:r>
            <a:r>
              <a:rPr lang="en-US" altLang="ko-KR" dirty="0">
                <a:latin typeface="+mn-ea"/>
              </a:rPr>
              <a:t>XBOX, PS, PC </a:t>
            </a:r>
            <a:r>
              <a:rPr lang="ko-KR" altLang="en-US" dirty="0">
                <a:latin typeface="+mn-ea"/>
              </a:rPr>
              <a:t>계열로 출시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85FE73-ECF1-CDC1-0EBF-6CA457692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8" y="1381776"/>
            <a:ext cx="6127388" cy="25886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949BC1-A97C-C7A8-4883-C0E820487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8" y="4032950"/>
            <a:ext cx="6127388" cy="254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68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3-2. </a:t>
            </a:r>
            <a:r>
              <a:rPr lang="ko-KR" altLang="en-US" dirty="0">
                <a:latin typeface="+mj-ea"/>
                <a:ea typeface="+mj-ea"/>
              </a:rPr>
              <a:t>결론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어떤 게임을 설계해야 하는가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전략 </a:t>
            </a:r>
            <a:r>
              <a:rPr lang="en-US" altLang="ko-KR" dirty="0"/>
              <a:t>3. </a:t>
            </a:r>
            <a:r>
              <a:rPr lang="ko-KR" altLang="en-US" dirty="0"/>
              <a:t>일본 시장을 공략하겠다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FE942-6658-B13E-AF83-446CFBD039B1}"/>
              </a:ext>
            </a:extLst>
          </p:cNvPr>
          <p:cNvSpPr txBox="1"/>
          <p:nvPr/>
        </p:nvSpPr>
        <p:spPr>
          <a:xfrm>
            <a:off x="5880922" y="2065767"/>
            <a:ext cx="8510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지역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일본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장르 </a:t>
            </a:r>
            <a:r>
              <a:rPr lang="en-US" altLang="ko-KR" dirty="0">
                <a:latin typeface="+mn-ea"/>
              </a:rPr>
              <a:t>: Role-Playing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플랫폼 </a:t>
            </a:r>
            <a:r>
              <a:rPr lang="en-US" altLang="ko-KR" dirty="0">
                <a:latin typeface="+mn-ea"/>
              </a:rPr>
              <a:t>: DS </a:t>
            </a:r>
            <a:r>
              <a:rPr lang="ko-KR" altLang="en-US" dirty="0">
                <a:latin typeface="+mn-ea"/>
              </a:rPr>
              <a:t>계열</a:t>
            </a:r>
            <a:r>
              <a:rPr lang="en-US" altLang="ko-KR" dirty="0">
                <a:latin typeface="+mn-ea"/>
              </a:rPr>
              <a:t>(Nintendo </a:t>
            </a:r>
            <a:r>
              <a:rPr lang="ko-KR" altLang="en-US" dirty="0">
                <a:latin typeface="+mn-ea"/>
              </a:rPr>
              <a:t>게임기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168984-CE4D-46A1-281D-BF1F4519D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4" y="1441973"/>
            <a:ext cx="4217692" cy="26336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9E8503-D260-5BAF-941B-A5F363B66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4" y="4153399"/>
            <a:ext cx="7097624" cy="222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51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E1D985-E8AF-40B5-DE23-F204F0A4C1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298" y="3134890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Thank you for watching !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798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E1D985-E8AF-40B5-DE23-F204F0A4C1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298" y="3134890"/>
            <a:ext cx="11363111" cy="588220"/>
          </a:xfrm>
        </p:spPr>
        <p:txBody>
          <a:bodyPr/>
          <a:lstStyle/>
          <a:p>
            <a:r>
              <a:rPr lang="en-US" altLang="ko-KR" dirty="0"/>
              <a:t>Part 0. </a:t>
            </a:r>
            <a:r>
              <a:rPr lang="ko-KR" altLang="en-US" dirty="0">
                <a:latin typeface="+mj-ea"/>
                <a:ea typeface="+mj-ea"/>
              </a:rPr>
              <a:t>상황 설정</a:t>
            </a:r>
          </a:p>
        </p:txBody>
      </p:sp>
    </p:spTree>
    <p:extLst>
      <p:ext uri="{BB962C8B-B14F-4D97-AF65-F5344CB8AC3E}">
        <p14:creationId xmlns:p14="http://schemas.microsoft.com/office/powerpoint/2010/main" val="352169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0-1. </a:t>
            </a:r>
            <a:r>
              <a:rPr lang="ko-KR" altLang="en-US" dirty="0">
                <a:latin typeface="+mj-ea"/>
                <a:ea typeface="+mj-ea"/>
              </a:rPr>
              <a:t>기획 배경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상황 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FE942-6658-B13E-AF83-446CFBD039B1}"/>
              </a:ext>
            </a:extLst>
          </p:cNvPr>
          <p:cNvSpPr txBox="1"/>
          <p:nvPr/>
        </p:nvSpPr>
        <p:spPr>
          <a:xfrm>
            <a:off x="3991179" y="1859338"/>
            <a:ext cx="8007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+mn-ea"/>
              </a:rPr>
              <a:t> 한 게임 회사에 신입 데이터 직군으로 입사해서 첫 업무</a:t>
            </a:r>
            <a:endParaRPr lang="en-US" altLang="ko-KR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+mn-ea"/>
              </a:rPr>
              <a:t> 주어진 데이터를 가지고 이번 분기 회의에 도움이 될 인사이트를 도출하라</a:t>
            </a:r>
            <a:endParaRPr lang="en-US" altLang="ko-KR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+mn-ea"/>
              </a:rPr>
              <a:t> </a:t>
            </a:r>
            <a:r>
              <a:rPr lang="ko-KR" altLang="en-US" b="0" i="0" dirty="0">
                <a:solidFill>
                  <a:srgbClr val="FFC000"/>
                </a:solidFill>
                <a:effectLst/>
                <a:latin typeface="+mn-ea"/>
              </a:rPr>
              <a:t>해외에 진출할 때 </a:t>
            </a:r>
            <a:r>
              <a:rPr lang="ko-KR" altLang="en-US" b="0" i="0" dirty="0">
                <a:effectLst/>
                <a:latin typeface="+mn-ea"/>
              </a:rPr>
              <a:t>어떤 장르의 게임을 어떤 플랫폼에 </a:t>
            </a:r>
            <a:r>
              <a:rPr lang="ko-KR" altLang="en-US" b="0" i="0" dirty="0" err="1">
                <a:effectLst/>
                <a:latin typeface="+mn-ea"/>
              </a:rPr>
              <a:t>내는게</a:t>
            </a:r>
            <a:r>
              <a:rPr lang="ko-KR" altLang="en-US" b="0" i="0" dirty="0">
                <a:effectLst/>
                <a:latin typeface="+mn-ea"/>
              </a:rPr>
              <a:t> 좋을까</a:t>
            </a:r>
            <a:r>
              <a:rPr lang="en-US" altLang="ko-KR" b="0" i="0" dirty="0">
                <a:effectLst/>
                <a:latin typeface="+mn-ea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+mn-ea"/>
            </a:endParaRPr>
          </a:p>
          <a:p>
            <a:pPr algn="l"/>
            <a:r>
              <a:rPr lang="en-US" altLang="ko-KR" dirty="0">
                <a:latin typeface="+mn-ea"/>
              </a:rPr>
              <a:t>	-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b="0" i="0" dirty="0">
                <a:effectLst/>
                <a:latin typeface="+mn-ea"/>
              </a:rPr>
              <a:t>연도별 장르의 수요 공급 트렌드</a:t>
            </a:r>
            <a:r>
              <a:rPr lang="en-US" altLang="ko-KR" b="0" i="0" dirty="0">
                <a:effectLst/>
                <a:latin typeface="+mn-ea"/>
              </a:rPr>
              <a:t> </a:t>
            </a:r>
          </a:p>
          <a:p>
            <a:pPr algn="l"/>
            <a:r>
              <a:rPr lang="en-US" altLang="ko-KR" b="0" i="0" dirty="0">
                <a:effectLst/>
                <a:latin typeface="+mn-ea"/>
              </a:rPr>
              <a:t>	- </a:t>
            </a:r>
            <a:r>
              <a:rPr lang="ko-KR" altLang="en-US" b="0" i="0" dirty="0">
                <a:effectLst/>
                <a:latin typeface="+mn-ea"/>
              </a:rPr>
              <a:t>출시 플랫폼의 변화</a:t>
            </a:r>
            <a:endParaRPr lang="en-US" altLang="ko-KR" b="0" i="0" dirty="0">
              <a:effectLst/>
              <a:latin typeface="+mn-ea"/>
            </a:endParaRPr>
          </a:p>
          <a:p>
            <a:pPr algn="l"/>
            <a:r>
              <a:rPr lang="en-US" altLang="ko-KR" dirty="0">
                <a:latin typeface="+mn-ea"/>
              </a:rPr>
              <a:t>	-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b="0" i="0" dirty="0">
                <a:effectLst/>
                <a:latin typeface="+mn-ea"/>
              </a:rPr>
              <a:t>성공한 게임들에 대한 벤치마킹</a:t>
            </a:r>
            <a:endParaRPr lang="en-US" altLang="ko-KR" b="0" i="0" dirty="0">
              <a:effectLst/>
              <a:latin typeface="+mn-ea"/>
            </a:endParaRPr>
          </a:p>
          <a:p>
            <a:pPr algn="l"/>
            <a:endParaRPr lang="en-US" altLang="ko-KR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+mn-ea"/>
              </a:rPr>
              <a:t> 설명을 듣는 대상은 비데이터 직군</a:t>
            </a:r>
            <a:endParaRPr lang="en-US" altLang="ko-KR" b="0" i="0" dirty="0">
              <a:effectLst/>
              <a:latin typeface="+mn-ea"/>
            </a:endParaRPr>
          </a:p>
        </p:txBody>
      </p:sp>
      <p:pic>
        <p:nvPicPr>
          <p:cNvPr id="12" name="그림 개체 틀 11">
            <a:extLst>
              <a:ext uri="{FF2B5EF4-FFF2-40B4-BE49-F238E27FC236}">
                <a16:creationId xmlns:a16="http://schemas.microsoft.com/office/drawing/2014/main" id="{6E34FC86-F5EA-374E-1770-1E63A22F879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8" r="24438"/>
          <a:stretch>
            <a:fillRect/>
          </a:stretch>
        </p:blipFill>
        <p:spPr>
          <a:xfrm>
            <a:off x="828889" y="1486771"/>
            <a:ext cx="2886950" cy="3884457"/>
          </a:xfrm>
        </p:spPr>
      </p:pic>
    </p:spTree>
    <p:extLst>
      <p:ext uri="{BB962C8B-B14F-4D97-AF65-F5344CB8AC3E}">
        <p14:creationId xmlns:p14="http://schemas.microsoft.com/office/powerpoint/2010/main" val="358835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/>
              <a:t>0-2. Data Description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사용한 데이터 출처 </a:t>
            </a:r>
            <a:r>
              <a:rPr lang="en-US" altLang="ko-KR" dirty="0"/>
              <a:t>: https://www.vgchartz.com/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AC740-0EE0-6550-E706-99D04D5C7FC2}"/>
              </a:ext>
            </a:extLst>
          </p:cNvPr>
          <p:cNvSpPr txBox="1"/>
          <p:nvPr/>
        </p:nvSpPr>
        <p:spPr>
          <a:xfrm>
            <a:off x="1511560" y="1471465"/>
            <a:ext cx="8500187" cy="3139321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3600" dirty="0"/>
              <a:t>Base Feature Description</a:t>
            </a:r>
          </a:p>
          <a:p>
            <a:r>
              <a:rPr lang="en-US" altLang="ko-KR" dirty="0"/>
              <a:t>- Name : </a:t>
            </a:r>
            <a:r>
              <a:rPr lang="ko-KR" altLang="en-US" dirty="0"/>
              <a:t>게임의 이름입니다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Platform : </a:t>
            </a:r>
            <a:r>
              <a:rPr lang="ko-KR" altLang="en-US" dirty="0"/>
              <a:t>게임이 지원되는 플랫폼의 이름입니다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Year : </a:t>
            </a:r>
            <a:r>
              <a:rPr lang="ko-KR" altLang="en-US" dirty="0"/>
              <a:t>게임이 출시된 연도입니다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Genre : </a:t>
            </a:r>
            <a:r>
              <a:rPr lang="ko-KR" altLang="en-US" dirty="0"/>
              <a:t>게임의 장르입니다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Publisher : </a:t>
            </a:r>
            <a:r>
              <a:rPr lang="ko-KR" altLang="en-US" dirty="0"/>
              <a:t>게임을 배급한 회사입니다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NA_Sales</a:t>
            </a:r>
            <a:r>
              <a:rPr lang="en-US" altLang="ko-KR" dirty="0"/>
              <a:t> : </a:t>
            </a:r>
            <a:r>
              <a:rPr lang="ko-KR" altLang="en-US" dirty="0"/>
              <a:t>북미지역에서의 출고량입니다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EU_Sales</a:t>
            </a:r>
            <a:r>
              <a:rPr lang="en-US" altLang="ko-KR" dirty="0"/>
              <a:t> : </a:t>
            </a:r>
            <a:r>
              <a:rPr lang="ko-KR" altLang="en-US" dirty="0"/>
              <a:t>유럽지역에서의 출고량입니다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JP_Sales</a:t>
            </a:r>
            <a:r>
              <a:rPr lang="en-US" altLang="ko-KR" dirty="0"/>
              <a:t> : </a:t>
            </a:r>
            <a:r>
              <a:rPr lang="ko-KR" altLang="en-US" dirty="0"/>
              <a:t>일본지역에서의 출고량입니다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Other_Sales</a:t>
            </a:r>
            <a:r>
              <a:rPr lang="en-US" altLang="ko-KR" dirty="0"/>
              <a:t> : </a:t>
            </a:r>
            <a:r>
              <a:rPr lang="ko-KR" altLang="en-US" dirty="0"/>
              <a:t>기타지역에서의 출고량입니다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4B23A-0002-9401-2A60-EB2DAB53CC44}"/>
              </a:ext>
            </a:extLst>
          </p:cNvPr>
          <p:cNvSpPr txBox="1"/>
          <p:nvPr/>
        </p:nvSpPr>
        <p:spPr>
          <a:xfrm>
            <a:off x="1511560" y="4767030"/>
            <a:ext cx="8500187" cy="1754326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/>
              <a:t>Optional Feature Description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Total_Sales</a:t>
            </a:r>
            <a:r>
              <a:rPr lang="en-US" altLang="ko-KR" dirty="0"/>
              <a:t> : </a:t>
            </a:r>
            <a:r>
              <a:rPr lang="ko-KR" altLang="en-US" dirty="0"/>
              <a:t>전체지역 출고량의 합계입니다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region : </a:t>
            </a:r>
            <a:r>
              <a:rPr lang="ko-KR" altLang="en-US" dirty="0"/>
              <a:t>게임의 출고량이 제일 많았던 지역입니다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series : </a:t>
            </a:r>
            <a:r>
              <a:rPr lang="ko-KR" altLang="en-US" dirty="0"/>
              <a:t>같은 게임이 다른 연도에 </a:t>
            </a:r>
            <a:r>
              <a:rPr lang="ko-KR" altLang="en-US" dirty="0" err="1"/>
              <a:t>재발매된</a:t>
            </a:r>
            <a:r>
              <a:rPr lang="ko-KR" altLang="en-US" dirty="0"/>
              <a:t> 횟수를 의미합니다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66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E1D985-E8AF-40B5-DE23-F204F0A4C1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298" y="3134890"/>
            <a:ext cx="11363111" cy="588220"/>
          </a:xfrm>
        </p:spPr>
        <p:txBody>
          <a:bodyPr/>
          <a:lstStyle/>
          <a:p>
            <a:r>
              <a:rPr lang="en-US" altLang="ko-KR" dirty="0"/>
              <a:t>Part 1. Clearing Data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83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1-1. </a:t>
            </a:r>
            <a:r>
              <a:rPr lang="ko-KR" altLang="en-US" dirty="0">
                <a:latin typeface="+mj-ea"/>
                <a:ea typeface="+mj-ea"/>
              </a:rPr>
              <a:t>데이터 정제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구조적 문제</a:t>
            </a:r>
            <a:r>
              <a:rPr lang="en-US" altLang="ko-KR" dirty="0"/>
              <a:t>, </a:t>
            </a:r>
            <a:r>
              <a:rPr lang="ko-KR" altLang="en-US" dirty="0"/>
              <a:t>품질의 문제 해결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FE942-6658-B13E-AF83-446CFBD039B1}"/>
              </a:ext>
            </a:extLst>
          </p:cNvPr>
          <p:cNvSpPr txBox="1"/>
          <p:nvPr/>
        </p:nvSpPr>
        <p:spPr>
          <a:xfrm>
            <a:off x="1253412" y="1979319"/>
            <a:ext cx="968517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effectLst/>
                <a:latin typeface="+mn-ea"/>
              </a:rPr>
              <a:t> Year</a:t>
            </a:r>
          </a:p>
          <a:p>
            <a:pPr algn="l"/>
            <a:r>
              <a:rPr lang="en-US" altLang="ko-KR" dirty="0">
                <a:latin typeface="+mn-ea"/>
              </a:rPr>
              <a:t>	</a:t>
            </a:r>
          </a:p>
          <a:p>
            <a:pPr algn="l"/>
            <a:r>
              <a:rPr lang="en-US" altLang="ko-KR" dirty="0">
                <a:latin typeface="+mn-ea"/>
              </a:rPr>
              <a:t>	-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b="0" i="0" dirty="0">
                <a:effectLst/>
                <a:latin typeface="+mn-ea"/>
              </a:rPr>
              <a:t>연도 데이터는 </a:t>
            </a:r>
            <a:r>
              <a:rPr lang="en-US" altLang="ko-KR" b="0" i="0" dirty="0">
                <a:effectLst/>
                <a:latin typeface="+mn-ea"/>
              </a:rPr>
              <a:t>integer </a:t>
            </a:r>
            <a:r>
              <a:rPr lang="ko-KR" altLang="en-US" b="0" i="0" dirty="0">
                <a:effectLst/>
                <a:latin typeface="+mn-ea"/>
              </a:rPr>
              <a:t>이어야 함</a:t>
            </a:r>
          </a:p>
          <a:p>
            <a:pPr algn="l"/>
            <a:r>
              <a:rPr lang="en-US" altLang="ko-KR" b="0" i="0" dirty="0">
                <a:effectLst/>
                <a:latin typeface="+mn-ea"/>
              </a:rPr>
              <a:t>	- </a:t>
            </a:r>
            <a:r>
              <a:rPr lang="ko-KR" altLang="en-US" b="0" i="0" dirty="0">
                <a:effectLst/>
                <a:latin typeface="+mn-ea"/>
              </a:rPr>
              <a:t>몇몇 연도 데이터는 앞의 두자리가 생략되었다</a:t>
            </a:r>
            <a:r>
              <a:rPr lang="en-US" altLang="ko-KR" b="0" i="0" dirty="0">
                <a:effectLst/>
                <a:latin typeface="+mn-ea"/>
              </a:rPr>
              <a:t>. </a:t>
            </a:r>
            <a:r>
              <a:rPr lang="ko-KR" altLang="en-US" b="0" i="0" dirty="0">
                <a:effectLst/>
                <a:latin typeface="+mn-ea"/>
              </a:rPr>
              <a:t>따라서 </a:t>
            </a:r>
            <a:r>
              <a:rPr lang="ko-KR" altLang="en-US" b="0" i="0" dirty="0" err="1">
                <a:effectLst/>
                <a:latin typeface="+mn-ea"/>
              </a:rPr>
              <a:t>네자리</a:t>
            </a:r>
            <a:r>
              <a:rPr lang="ko-KR" altLang="en-US" b="0" i="0" dirty="0">
                <a:effectLst/>
                <a:latin typeface="+mn-ea"/>
              </a:rPr>
              <a:t> 수로 수정해야 한다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+mn-ea"/>
              </a:rPr>
              <a:t>	- </a:t>
            </a:r>
            <a:r>
              <a:rPr lang="ko-KR" altLang="en-US" b="0" i="0" dirty="0">
                <a:effectLst/>
                <a:latin typeface="+mn-ea"/>
              </a:rPr>
              <a:t>첫 비디오 게임이 </a:t>
            </a:r>
            <a:r>
              <a:rPr lang="en-US" altLang="ko-KR" b="0" i="0" dirty="0">
                <a:effectLst/>
                <a:latin typeface="+mn-ea"/>
              </a:rPr>
              <a:t>1972</a:t>
            </a:r>
            <a:r>
              <a:rPr lang="ko-KR" altLang="en-US" b="0" i="0" dirty="0">
                <a:effectLst/>
                <a:latin typeface="+mn-ea"/>
              </a:rPr>
              <a:t>년도에 발매된 것을 고려해 </a:t>
            </a:r>
            <a:r>
              <a:rPr lang="en-US" altLang="ko-KR" b="0" i="0" dirty="0">
                <a:effectLst/>
                <a:latin typeface="+mn-ea"/>
              </a:rPr>
              <a:t>72-99 </a:t>
            </a:r>
            <a:r>
              <a:rPr lang="ko-KR" altLang="en-US" b="0" i="0" dirty="0">
                <a:effectLst/>
                <a:latin typeface="+mn-ea"/>
              </a:rPr>
              <a:t>사이의 값은 </a:t>
            </a:r>
            <a:r>
              <a:rPr lang="en-US" altLang="ko-KR" b="0" i="0" dirty="0">
                <a:effectLst/>
                <a:latin typeface="+mn-ea"/>
              </a:rPr>
              <a:t>1972-1999</a:t>
            </a:r>
            <a:r>
              <a:rPr lang="ko-KR" altLang="en-US" b="0" i="0" dirty="0">
                <a:effectLst/>
                <a:latin typeface="+mn-ea"/>
              </a:rPr>
              <a:t>로</a:t>
            </a:r>
          </a:p>
          <a:p>
            <a:pPr algn="l"/>
            <a:r>
              <a:rPr lang="en-US" altLang="ko-KR" b="0" i="0" dirty="0">
                <a:effectLst/>
                <a:latin typeface="+mn-ea"/>
              </a:rPr>
              <a:t>	- </a:t>
            </a:r>
            <a:r>
              <a:rPr lang="ko-KR" altLang="en-US" b="0" i="0" dirty="0">
                <a:effectLst/>
                <a:latin typeface="+mn-ea"/>
              </a:rPr>
              <a:t>나머지 값은 </a:t>
            </a:r>
            <a:r>
              <a:rPr lang="en-US" altLang="ko-KR" b="0" i="0" dirty="0">
                <a:effectLst/>
                <a:latin typeface="+mn-ea"/>
              </a:rPr>
              <a:t>20xx </a:t>
            </a:r>
            <a:r>
              <a:rPr lang="ko-KR" altLang="en-US" b="0" i="0" dirty="0">
                <a:effectLst/>
                <a:latin typeface="+mn-ea"/>
              </a:rPr>
              <a:t>년의 형태로 바꿔주도록 한다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1671D2-9F3F-45CD-80D4-42BE0EB69DE3}"/>
              </a:ext>
            </a:extLst>
          </p:cNvPr>
          <p:cNvSpPr txBox="1"/>
          <p:nvPr/>
        </p:nvSpPr>
        <p:spPr>
          <a:xfrm>
            <a:off x="1253412" y="1719496"/>
            <a:ext cx="917821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effectLst/>
                <a:latin typeface="+mn-ea"/>
              </a:rPr>
              <a:t> </a:t>
            </a:r>
            <a:r>
              <a:rPr lang="en-US" altLang="ko-KR" sz="2800" b="0" i="0" dirty="0" err="1">
                <a:effectLst/>
                <a:latin typeface="+mn-ea"/>
              </a:rPr>
              <a:t>NA_Sales</a:t>
            </a:r>
            <a:r>
              <a:rPr lang="en-US" altLang="ko-KR" sz="2800" b="0" i="0" dirty="0">
                <a:effectLst/>
                <a:latin typeface="+mn-ea"/>
              </a:rPr>
              <a:t>, </a:t>
            </a:r>
            <a:r>
              <a:rPr lang="en-US" altLang="ko-KR" sz="2800" b="0" i="0" dirty="0" err="1">
                <a:effectLst/>
                <a:latin typeface="+mn-ea"/>
              </a:rPr>
              <a:t>EU_Sales</a:t>
            </a:r>
            <a:r>
              <a:rPr lang="en-US" altLang="ko-KR" sz="2800" b="0" i="0" dirty="0">
                <a:effectLst/>
                <a:latin typeface="+mn-ea"/>
              </a:rPr>
              <a:t>, </a:t>
            </a:r>
            <a:r>
              <a:rPr lang="en-US" altLang="ko-KR" sz="2800" b="0" i="0" dirty="0" err="1">
                <a:effectLst/>
                <a:latin typeface="+mn-ea"/>
              </a:rPr>
              <a:t>JP_Sales</a:t>
            </a:r>
            <a:r>
              <a:rPr lang="en-US" altLang="ko-KR" sz="2800" b="0" i="0" dirty="0">
                <a:effectLst/>
                <a:latin typeface="+mn-ea"/>
              </a:rPr>
              <a:t>, </a:t>
            </a:r>
            <a:r>
              <a:rPr lang="en-US" altLang="ko-KR" sz="2800" b="0" i="0" dirty="0" err="1">
                <a:effectLst/>
                <a:latin typeface="+mn-ea"/>
              </a:rPr>
              <a:t>Other_Sales</a:t>
            </a:r>
            <a:endParaRPr lang="en-US" altLang="ko-KR" sz="2800" b="0" i="0" dirty="0">
              <a:effectLst/>
              <a:latin typeface="+mn-ea"/>
            </a:endParaRPr>
          </a:p>
          <a:p>
            <a:pPr algn="l"/>
            <a:r>
              <a:rPr lang="en-US" altLang="ko-KR" b="0" i="0" dirty="0">
                <a:effectLst/>
                <a:latin typeface="+mn-ea"/>
              </a:rPr>
              <a:t>	</a:t>
            </a:r>
          </a:p>
          <a:p>
            <a:pPr algn="l"/>
            <a:r>
              <a:rPr lang="en-US" altLang="ko-KR" dirty="0">
                <a:latin typeface="+mn-ea"/>
              </a:rPr>
              <a:t>	</a:t>
            </a:r>
            <a:r>
              <a:rPr lang="en-US" altLang="ko-KR" b="0" i="0" dirty="0">
                <a:effectLst/>
                <a:latin typeface="+mn-ea"/>
              </a:rPr>
              <a:t>- </a:t>
            </a:r>
            <a:r>
              <a:rPr lang="ko-KR" altLang="en-US" b="0" i="0" dirty="0">
                <a:effectLst/>
                <a:latin typeface="+mn-ea"/>
              </a:rPr>
              <a:t>단위가 통일되어 있지 않으므로 통일해 주도록 한다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+mn-ea"/>
              </a:rPr>
              <a:t>	- </a:t>
            </a:r>
            <a:r>
              <a:rPr lang="ko-KR" altLang="en-US" b="0" i="0" dirty="0">
                <a:effectLst/>
                <a:latin typeface="+mn-ea"/>
              </a:rPr>
              <a:t>출처 사이트 검색 결과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ko-KR" altLang="en-US" b="0" i="0" dirty="0">
                <a:effectLst/>
                <a:latin typeface="+mn-ea"/>
              </a:rPr>
              <a:t>생략된 단위는 </a:t>
            </a:r>
            <a:r>
              <a:rPr lang="en-US" altLang="ko-KR" b="0" i="0" dirty="0">
                <a:effectLst/>
                <a:latin typeface="+mn-ea"/>
              </a:rPr>
              <a:t>M(million) </a:t>
            </a:r>
            <a:r>
              <a:rPr lang="ko-KR" altLang="en-US" b="0" i="0" dirty="0">
                <a:effectLst/>
                <a:latin typeface="+mn-ea"/>
              </a:rPr>
              <a:t>이다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+mn-ea"/>
              </a:rPr>
              <a:t>	- K </a:t>
            </a:r>
            <a:r>
              <a:rPr lang="ko-KR" altLang="en-US" b="0" i="0" dirty="0">
                <a:effectLst/>
                <a:latin typeface="+mn-ea"/>
              </a:rPr>
              <a:t>단위 표기는 </a:t>
            </a:r>
            <a:r>
              <a:rPr lang="en-US" altLang="ko-KR" b="0" i="0" dirty="0">
                <a:effectLst/>
                <a:latin typeface="+mn-ea"/>
              </a:rPr>
              <a:t>1/1000 scale</a:t>
            </a:r>
            <a:r>
              <a:rPr lang="ko-KR" altLang="en-US" b="0" i="0" dirty="0">
                <a:effectLst/>
                <a:latin typeface="+mn-ea"/>
              </a:rPr>
              <a:t>로 수정해서 </a:t>
            </a:r>
            <a:r>
              <a:rPr lang="en-US" altLang="ko-KR" b="0" i="0" dirty="0">
                <a:effectLst/>
                <a:latin typeface="+mn-ea"/>
              </a:rPr>
              <a:t>M </a:t>
            </a:r>
            <a:r>
              <a:rPr lang="ko-KR" altLang="en-US" b="0" i="0" dirty="0">
                <a:effectLst/>
                <a:latin typeface="+mn-ea"/>
              </a:rPr>
              <a:t>단위로 통일한다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+mn-ea"/>
              </a:rPr>
              <a:t>	- </a:t>
            </a:r>
            <a:r>
              <a:rPr lang="ko-KR" altLang="en-US" b="0" i="0" dirty="0">
                <a:effectLst/>
                <a:latin typeface="+mn-ea"/>
              </a:rPr>
              <a:t>이후 계산을 위해 단위 표기는 생략하였다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+mn-ea"/>
            </a:endParaRP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2DE71-4693-26B0-9957-331F6E22C7A0}"/>
              </a:ext>
            </a:extLst>
          </p:cNvPr>
          <p:cNvSpPr txBox="1"/>
          <p:nvPr/>
        </p:nvSpPr>
        <p:spPr>
          <a:xfrm>
            <a:off x="1253412" y="1920895"/>
            <a:ext cx="1017347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effectLst/>
                <a:latin typeface="+mn-ea"/>
              </a:rPr>
              <a:t> </a:t>
            </a:r>
            <a:r>
              <a:rPr lang="ko-KR" altLang="en-US" sz="2800" b="0" i="0" dirty="0" err="1">
                <a:effectLst/>
                <a:latin typeface="+mn-ea"/>
              </a:rPr>
              <a:t>결측값</a:t>
            </a:r>
            <a:r>
              <a:rPr lang="en-US" altLang="ko-KR" sz="2800" b="0" i="0" dirty="0">
                <a:effectLst/>
                <a:latin typeface="+mn-ea"/>
              </a:rPr>
              <a:t>, </a:t>
            </a:r>
            <a:r>
              <a:rPr lang="ko-KR" altLang="en-US" sz="2800" b="0" i="0" dirty="0" err="1">
                <a:effectLst/>
                <a:latin typeface="+mn-ea"/>
              </a:rPr>
              <a:t>중복값</a:t>
            </a:r>
            <a:endParaRPr lang="ko-KR" altLang="en-US" sz="2800" b="0" i="0" dirty="0">
              <a:effectLst/>
              <a:latin typeface="+mn-ea"/>
            </a:endParaRPr>
          </a:p>
          <a:p>
            <a:pPr algn="l"/>
            <a:r>
              <a:rPr lang="en-US" altLang="ko-KR" b="0" i="0" dirty="0">
                <a:effectLst/>
                <a:latin typeface="+mn-ea"/>
              </a:rPr>
              <a:t>	</a:t>
            </a:r>
          </a:p>
          <a:p>
            <a:pPr algn="l"/>
            <a:r>
              <a:rPr lang="en-US" altLang="ko-KR" dirty="0">
                <a:latin typeface="+mn-ea"/>
              </a:rPr>
              <a:t>	</a:t>
            </a:r>
            <a:r>
              <a:rPr lang="en-US" altLang="ko-KR" b="0" i="0" dirty="0">
                <a:effectLst/>
                <a:latin typeface="+mn-ea"/>
              </a:rPr>
              <a:t>- Year, Genre, Publisher </a:t>
            </a:r>
            <a:r>
              <a:rPr lang="ko-KR" altLang="en-US" b="0" i="0" dirty="0">
                <a:effectLst/>
                <a:latin typeface="+mn-ea"/>
              </a:rPr>
              <a:t>세 </a:t>
            </a:r>
            <a:r>
              <a:rPr lang="en-US" altLang="ko-KR" b="0" i="0" dirty="0">
                <a:effectLst/>
                <a:latin typeface="+mn-ea"/>
              </a:rPr>
              <a:t>feature</a:t>
            </a:r>
            <a:r>
              <a:rPr lang="ko-KR" altLang="en-US" b="0" i="0" dirty="0">
                <a:effectLst/>
                <a:latin typeface="+mn-ea"/>
              </a:rPr>
              <a:t>들은 </a:t>
            </a:r>
            <a:r>
              <a:rPr lang="ko-KR" altLang="en-US" b="0" i="0" dirty="0" err="1">
                <a:effectLst/>
                <a:latin typeface="+mn-ea"/>
              </a:rPr>
              <a:t>결측값이</a:t>
            </a:r>
            <a:r>
              <a:rPr lang="ko-KR" altLang="en-US" b="0" i="0" dirty="0">
                <a:effectLst/>
                <a:latin typeface="+mn-ea"/>
              </a:rPr>
              <a:t> 존재한다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+mn-ea"/>
              </a:rPr>
              <a:t>	- </a:t>
            </a:r>
            <a:r>
              <a:rPr lang="ko-KR" altLang="en-US" b="0" i="0" dirty="0">
                <a:effectLst/>
                <a:latin typeface="+mn-ea"/>
              </a:rPr>
              <a:t>동일 </a:t>
            </a:r>
            <a:r>
              <a:rPr lang="en-US" altLang="ko-KR" b="0" i="0" dirty="0">
                <a:effectLst/>
                <a:latin typeface="+mn-ea"/>
              </a:rPr>
              <a:t>Name, Genre, Year</a:t>
            </a:r>
            <a:r>
              <a:rPr lang="ko-KR" altLang="en-US" b="0" i="0" dirty="0">
                <a:effectLst/>
                <a:latin typeface="+mn-ea"/>
              </a:rPr>
              <a:t>를 가진 게임은 동일한 게임으로 간주한다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+mn-ea"/>
              </a:rPr>
              <a:t>	- Name</a:t>
            </a:r>
            <a:r>
              <a:rPr lang="ko-KR" altLang="en-US" b="0" i="0" dirty="0">
                <a:effectLst/>
                <a:latin typeface="+mn-ea"/>
              </a:rPr>
              <a:t>과 </a:t>
            </a:r>
            <a:r>
              <a:rPr lang="en-US" altLang="ko-KR" b="0" i="0" dirty="0">
                <a:effectLst/>
                <a:latin typeface="+mn-ea"/>
              </a:rPr>
              <a:t>Genre</a:t>
            </a:r>
            <a:r>
              <a:rPr lang="ko-KR" altLang="en-US" b="0" i="0" dirty="0">
                <a:effectLst/>
                <a:latin typeface="+mn-ea"/>
              </a:rPr>
              <a:t>가 같거나</a:t>
            </a:r>
            <a:r>
              <a:rPr lang="en-US" altLang="ko-KR" b="0" i="0" dirty="0">
                <a:effectLst/>
                <a:latin typeface="+mn-ea"/>
              </a:rPr>
              <a:t>, Name</a:t>
            </a:r>
            <a:r>
              <a:rPr lang="ko-KR" altLang="en-US" b="0" i="0" dirty="0">
                <a:effectLst/>
                <a:latin typeface="+mn-ea"/>
              </a:rPr>
              <a:t>과 </a:t>
            </a:r>
            <a:r>
              <a:rPr lang="en-US" altLang="ko-KR" b="0" i="0" dirty="0">
                <a:effectLst/>
                <a:latin typeface="+mn-ea"/>
              </a:rPr>
              <a:t>Year</a:t>
            </a:r>
            <a:r>
              <a:rPr lang="ko-KR" altLang="en-US" b="0" i="0" dirty="0">
                <a:effectLst/>
                <a:latin typeface="+mn-ea"/>
              </a:rPr>
              <a:t>만 같은 게임도 동일한 게임으로 추정할 수 있다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+mn-ea"/>
              </a:rPr>
              <a:t>	- </a:t>
            </a:r>
            <a:r>
              <a:rPr lang="ko-KR" altLang="en-US" b="0" i="0" dirty="0">
                <a:effectLst/>
                <a:latin typeface="+mn-ea"/>
              </a:rPr>
              <a:t>이를 이용해 </a:t>
            </a:r>
            <a:r>
              <a:rPr lang="ko-KR" altLang="en-US" b="0" i="0" dirty="0" err="1">
                <a:effectLst/>
                <a:latin typeface="+mn-ea"/>
              </a:rPr>
              <a:t>결측값을</a:t>
            </a:r>
            <a:r>
              <a:rPr lang="ko-KR" altLang="en-US" b="0" i="0" dirty="0">
                <a:effectLst/>
                <a:latin typeface="+mn-ea"/>
              </a:rPr>
              <a:t> 보충하고 보충되지 않는 나머지 </a:t>
            </a:r>
            <a:r>
              <a:rPr lang="ko-KR" altLang="en-US" b="0" i="0" dirty="0" err="1">
                <a:effectLst/>
                <a:latin typeface="+mn-ea"/>
              </a:rPr>
              <a:t>결측값은</a:t>
            </a:r>
            <a:r>
              <a:rPr lang="ko-KR" altLang="en-US" b="0" i="0" dirty="0">
                <a:effectLst/>
                <a:latin typeface="+mn-ea"/>
              </a:rPr>
              <a:t> 제거한다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+mn-ea"/>
              </a:rPr>
              <a:t>	- Publisher</a:t>
            </a:r>
            <a:r>
              <a:rPr lang="ko-KR" altLang="en-US" b="0" i="0" dirty="0">
                <a:effectLst/>
                <a:latin typeface="+mn-ea"/>
              </a:rPr>
              <a:t>는 분석에 있어 그렇게 중요하지 않은 데이터라 간주해</a:t>
            </a:r>
          </a:p>
          <a:p>
            <a:pPr algn="l"/>
            <a:r>
              <a:rPr lang="en-US" altLang="ko-KR" b="0" i="0" dirty="0">
                <a:effectLst/>
                <a:latin typeface="+mn-ea"/>
              </a:rPr>
              <a:t>	- </a:t>
            </a:r>
            <a:r>
              <a:rPr lang="ko-KR" altLang="en-US" b="0" i="0" dirty="0" err="1">
                <a:effectLst/>
                <a:latin typeface="+mn-ea"/>
              </a:rPr>
              <a:t>결측값은</a:t>
            </a:r>
            <a:r>
              <a:rPr lang="ko-KR" altLang="en-US" b="0" i="0" dirty="0">
                <a:effectLst/>
                <a:latin typeface="+mn-ea"/>
              </a:rPr>
              <a:t> 기존 카테고리에 있는 </a:t>
            </a:r>
            <a:r>
              <a:rPr lang="en-US" altLang="ko-KR" b="0" i="0" dirty="0">
                <a:effectLst/>
                <a:latin typeface="+mn-ea"/>
              </a:rPr>
              <a:t>Unknown</a:t>
            </a:r>
            <a:r>
              <a:rPr lang="ko-KR" altLang="en-US" b="0" i="0" dirty="0">
                <a:effectLst/>
                <a:latin typeface="+mn-ea"/>
              </a:rPr>
              <a:t>으로 변환한다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+mn-ea"/>
              </a:rPr>
              <a:t>	- </a:t>
            </a:r>
            <a:r>
              <a:rPr lang="ko-KR" altLang="en-US" b="0" i="0" dirty="0" err="1">
                <a:effectLst/>
                <a:latin typeface="+mn-ea"/>
              </a:rPr>
              <a:t>중복값은</a:t>
            </a:r>
            <a:r>
              <a:rPr lang="ko-KR" altLang="en-US" b="0" i="0" dirty="0">
                <a:effectLst/>
                <a:latin typeface="+mn-ea"/>
              </a:rPr>
              <a:t> 제거한다</a:t>
            </a:r>
            <a:r>
              <a:rPr lang="en-US" altLang="ko-KR" b="0" i="0" dirty="0">
                <a:effectLst/>
                <a:latin typeface="+mn-ea"/>
              </a:rPr>
              <a:t>.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8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3" grpId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25D19-F783-C93A-4715-B1D6F46AE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889" y="444598"/>
            <a:ext cx="11363111" cy="58822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1-2. Feature Engineering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1E841-1DCD-CC91-5412-9B26741D1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889" y="883245"/>
            <a:ext cx="11363111" cy="588220"/>
          </a:xfrm>
        </p:spPr>
        <p:txBody>
          <a:bodyPr/>
          <a:lstStyle/>
          <a:p>
            <a:r>
              <a:rPr lang="ko-KR" altLang="en-US" dirty="0"/>
              <a:t>용이한 분석을 위한 </a:t>
            </a:r>
            <a:r>
              <a:rPr lang="en-US" altLang="ko-KR" dirty="0"/>
              <a:t>Feature </a:t>
            </a:r>
            <a:r>
              <a:rPr lang="ko-KR" altLang="en-US" dirty="0"/>
              <a:t>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FE942-6658-B13E-AF83-446CFBD039B1}"/>
              </a:ext>
            </a:extLst>
          </p:cNvPr>
          <p:cNvSpPr txBox="1"/>
          <p:nvPr/>
        </p:nvSpPr>
        <p:spPr>
          <a:xfrm>
            <a:off x="1082351" y="1970215"/>
            <a:ext cx="95696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0" i="0" dirty="0" err="1">
                <a:effectLst/>
                <a:latin typeface="+mn-ea"/>
              </a:rPr>
              <a:t>Total_Sales</a:t>
            </a:r>
            <a:endParaRPr lang="en-US" altLang="ko-KR" sz="2800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+mn-ea"/>
            </a:endParaRPr>
          </a:p>
          <a:p>
            <a:pPr algn="l"/>
            <a:r>
              <a:rPr lang="en-US" altLang="ko-KR" b="0" i="0" dirty="0">
                <a:effectLst/>
                <a:latin typeface="+mn-ea"/>
              </a:rPr>
              <a:t>	- </a:t>
            </a:r>
            <a:r>
              <a:rPr lang="ko-KR" altLang="en-US" b="0" i="0" dirty="0">
                <a:effectLst/>
                <a:latin typeface="+mn-ea"/>
              </a:rPr>
              <a:t>게임의 총 판매량으로 </a:t>
            </a:r>
            <a:r>
              <a:rPr lang="en-US" altLang="ko-KR" b="0" i="0" dirty="0" err="1">
                <a:effectLst/>
                <a:latin typeface="+mn-ea"/>
              </a:rPr>
              <a:t>NA_Sales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en-US" altLang="ko-KR" b="0" i="0" dirty="0" err="1">
                <a:effectLst/>
                <a:latin typeface="+mn-ea"/>
              </a:rPr>
              <a:t>EU_Sales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en-US" altLang="ko-KR" b="0" i="0" dirty="0" err="1">
                <a:effectLst/>
                <a:latin typeface="+mn-ea"/>
              </a:rPr>
              <a:t>JP_Sales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en-US" altLang="ko-KR" b="0" i="0" dirty="0" err="1">
                <a:effectLst/>
                <a:latin typeface="+mn-ea"/>
              </a:rPr>
              <a:t>Other_Sales</a:t>
            </a:r>
            <a:r>
              <a:rPr lang="en-US" altLang="ko-KR" b="0" i="0" dirty="0">
                <a:effectLst/>
                <a:latin typeface="+mn-ea"/>
              </a:rPr>
              <a:t> </a:t>
            </a:r>
            <a:r>
              <a:rPr lang="ko-KR" altLang="en-US" b="0" i="0" dirty="0">
                <a:effectLst/>
                <a:latin typeface="+mn-ea"/>
              </a:rPr>
              <a:t>들의 합</a:t>
            </a:r>
            <a:endParaRPr lang="en-US" altLang="ko-KR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+mn-ea"/>
            </a:endParaRPr>
          </a:p>
          <a:p>
            <a:pPr algn="l"/>
            <a:r>
              <a:rPr lang="en-US" altLang="ko-KR" sz="2800" b="0" i="0" dirty="0">
                <a:effectLst/>
                <a:latin typeface="+mn-ea"/>
              </a:rPr>
              <a:t>region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+mn-ea"/>
            </a:endParaRPr>
          </a:p>
          <a:p>
            <a:pPr algn="l"/>
            <a:r>
              <a:rPr lang="en-US" altLang="ko-KR" b="0" i="0" dirty="0">
                <a:effectLst/>
                <a:latin typeface="+mn-ea"/>
              </a:rPr>
              <a:t>	- </a:t>
            </a:r>
            <a:r>
              <a:rPr lang="ko-KR" altLang="en-US" b="0" i="0" dirty="0">
                <a:effectLst/>
                <a:latin typeface="+mn-ea"/>
              </a:rPr>
              <a:t>게임이 제일 잘 팔린 지역을 의미한다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+mn-ea"/>
              </a:rPr>
              <a:t>	- NA, JP, EU, Other 4</a:t>
            </a:r>
            <a:r>
              <a:rPr lang="ko-KR" altLang="en-US" b="0" i="0" dirty="0">
                <a:effectLst/>
                <a:latin typeface="+mn-ea"/>
              </a:rPr>
              <a:t>가지 분류로 구성되어 있다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+mn-ea"/>
            </a:endParaRPr>
          </a:p>
          <a:p>
            <a:pPr algn="l"/>
            <a:r>
              <a:rPr lang="en-US" altLang="ko-KR" sz="2800" b="0" i="0" dirty="0">
                <a:effectLst/>
                <a:latin typeface="+mn-ea"/>
              </a:rPr>
              <a:t>series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+mn-ea"/>
            </a:endParaRPr>
          </a:p>
          <a:p>
            <a:pPr algn="l"/>
            <a:r>
              <a:rPr lang="en-US" altLang="ko-KR" b="0" i="0" dirty="0">
                <a:effectLst/>
                <a:latin typeface="+mn-ea"/>
              </a:rPr>
              <a:t>	- </a:t>
            </a:r>
            <a:r>
              <a:rPr lang="ko-KR" altLang="en-US" b="0" i="0" dirty="0">
                <a:effectLst/>
                <a:latin typeface="+mn-ea"/>
              </a:rPr>
              <a:t>같은 게임이 다른 연도에 재 발매된 횟수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+mn-ea"/>
              </a:rPr>
              <a:t>	- </a:t>
            </a:r>
            <a:r>
              <a:rPr lang="ko-KR" altLang="en-US" b="0" i="0" dirty="0">
                <a:effectLst/>
                <a:latin typeface="+mn-ea"/>
              </a:rPr>
              <a:t>인기 게임이라는 </a:t>
            </a:r>
            <a:r>
              <a:rPr lang="ko-KR" altLang="en-US" dirty="0">
                <a:latin typeface="+mn-ea"/>
              </a:rPr>
              <a:t>척도가 될 수 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7151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Kitulah Main Dark</Template>
  <TotalTime>397</TotalTime>
  <Words>1686</Words>
  <Application>Microsoft Office PowerPoint</Application>
  <PresentationFormat>와이드스크린</PresentationFormat>
  <Paragraphs>268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HY신명조</vt:lpstr>
      <vt:lpstr>맑은 고딕</vt:lpstr>
      <vt:lpstr>Arial</vt:lpstr>
      <vt:lpstr>Open Sans</vt:lpstr>
      <vt:lpstr>Poppins</vt:lpstr>
      <vt:lpstr>Wingdings</vt:lpstr>
      <vt:lpstr>Custom Design</vt:lpstr>
      <vt:lpstr>디자인 사용자 지정</vt:lpstr>
      <vt:lpstr>Office 테마</vt:lpstr>
      <vt:lpstr>1_디자인 사용자 지정</vt:lpstr>
      <vt:lpstr>어떤 게임을 설계해야 할까?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어떤 게임을 설계해야 할까?</dc:title>
  <dc:creator>song silver</dc:creator>
  <cp:lastModifiedBy>song silver</cp:lastModifiedBy>
  <cp:revision>25</cp:revision>
  <dcterms:created xsi:type="dcterms:W3CDTF">2023-03-13T00:28:55Z</dcterms:created>
  <dcterms:modified xsi:type="dcterms:W3CDTF">2023-03-13T07:06:47Z</dcterms:modified>
</cp:coreProperties>
</file>