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9" r:id="rId3"/>
    <p:sldId id="257" r:id="rId4"/>
    <p:sldId id="273" r:id="rId5"/>
    <p:sldId id="258" r:id="rId6"/>
    <p:sldId id="265" r:id="rId7"/>
    <p:sldId id="270" r:id="rId8"/>
    <p:sldId id="266" r:id="rId9"/>
    <p:sldId id="272" r:id="rId10"/>
    <p:sldId id="271" r:id="rId11"/>
    <p:sldId id="274" r:id="rId12"/>
    <p:sldId id="277" r:id="rId13"/>
    <p:sldId id="267" r:id="rId14"/>
    <p:sldId id="268" r:id="rId15"/>
    <p:sldId id="269" r:id="rId16"/>
    <p:sldId id="275" r:id="rId17"/>
    <p:sldId id="276" r:id="rId18"/>
    <p:sldId id="278" r:id="rId19"/>
    <p:sldId id="290" r:id="rId20"/>
    <p:sldId id="279" r:id="rId21"/>
    <p:sldId id="280" r:id="rId22"/>
    <p:sldId id="281" r:id="rId23"/>
    <p:sldId id="284" r:id="rId24"/>
    <p:sldId id="285" r:id="rId25"/>
    <p:sldId id="286" r:id="rId26"/>
    <p:sldId id="287" r:id="rId27"/>
    <p:sldId id="288" r:id="rId28"/>
    <p:sldId id="264" r:id="rId29"/>
  </p:sldIdLst>
  <p:sldSz cx="12192000" cy="6858000"/>
  <p:notesSz cx="6858000" cy="9144000"/>
  <p:embeddedFontLst>
    <p:embeddedFont>
      <p:font typeface="KoPubWorld돋움체 Bold" panose="020B0600000101010101" charset="-127"/>
      <p:bold r:id="rId30"/>
    </p:embeddedFont>
    <p:embeddedFont>
      <p:font typeface="KoPubWorld돋움체 Light" panose="020B0600000101010101" charset="-127"/>
      <p:regular r:id="rId31"/>
    </p:embeddedFont>
    <p:embeddedFont>
      <p:font typeface="HY헤드라인M" panose="02030600000101010101" pitchFamily="18" charset="-127"/>
      <p:regular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휴먼모음T" panose="02030504000101010101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36D2CE"/>
    <a:srgbClr val="85EFE2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2" y="2922628"/>
            <a:ext cx="70214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Bold" panose="020B0600000101010101" charset="-127"/>
              </a:rPr>
              <a:t>반도체공정 불량품 </a:t>
            </a:r>
            <a:r>
              <a:rPr lang="ko-KR" alt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Bold" panose="020B0600000101010101" charset="-127"/>
              </a:rPr>
              <a:t>사전검출</a:t>
            </a: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Bold" panose="020B0600000101010101" charset="-127"/>
              </a:rPr>
              <a:t> 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Bold" panose="020B0600000101010101" charset="-127"/>
            </a:endParaRPr>
          </a:p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Bold" panose="020B0600000101010101" charset="-127"/>
              </a:rPr>
              <a:t>프로세스를 위한 </a:t>
            </a:r>
            <a:r>
              <a:rPr lang="ko-KR" alt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Bold" panose="020B0600000101010101" charset="-127"/>
              </a:rPr>
              <a:t>머신러닝</a:t>
            </a: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Bold" panose="020B0600000101010101" charset="-127"/>
              </a:rPr>
              <a:t> 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926077" y="2522518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Section2 Project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9819936" y="5746458"/>
            <a:ext cx="2472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AI_18_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KoPubWorld돋움체 Light" panose="00000300000000000000" pitchFamily="2" charset="-127"/>
              </a:rPr>
              <a:t>송경욱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8549" y="253348"/>
            <a:ext cx="5025231" cy="707886"/>
            <a:chOff x="3884915" y="262674"/>
            <a:chExt cx="3960622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EDA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및 </a:t>
              </a:r>
              <a:r>
                <a:rPr lang="ko-KR" alt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전처리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1-3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78B4E5-109D-E86A-FC0C-6198976BF677}"/>
              </a:ext>
            </a:extLst>
          </p:cNvPr>
          <p:cNvSpPr txBox="1"/>
          <p:nvPr/>
        </p:nvSpPr>
        <p:spPr>
          <a:xfrm>
            <a:off x="760818" y="1344304"/>
            <a:ext cx="9591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PairPlot</a:t>
            </a:r>
            <a:r>
              <a:rPr lang="ko-KR" altLang="en-US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을 통해 데이터 추세 확인</a:t>
            </a:r>
            <a:endParaRPr lang="ko-KR" altLang="en-US" sz="1800" b="1" dirty="0">
              <a:solidFill>
                <a:srgbClr val="64DECF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1F1CDA-FB9E-E9FD-1690-9CDD1E75D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24" y="3556333"/>
            <a:ext cx="5994376" cy="30879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F4DCBC-A2EC-1D6F-6F7F-F88A4ABEF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25" y="1949292"/>
            <a:ext cx="5994376" cy="14530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AAF0D0-20E5-CAE5-0D07-33FDC3E91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9" y="1949292"/>
            <a:ext cx="5276407" cy="32609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D896A9-C0B5-275D-28F9-9777AF6F8867}"/>
              </a:ext>
            </a:extLst>
          </p:cNvPr>
          <p:cNvSpPr txBox="1"/>
          <p:nvPr/>
        </p:nvSpPr>
        <p:spPr>
          <a:xfrm>
            <a:off x="827930" y="5307300"/>
            <a:ext cx="4440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선형관계의 변수는 하나를 삭제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불량품 분포의 쏠림 관찰 가능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쏠림의 정량화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불량 지표</a:t>
            </a:r>
          </a:p>
        </p:txBody>
      </p:sp>
    </p:spTree>
    <p:extLst>
      <p:ext uri="{BB962C8B-B14F-4D97-AF65-F5344CB8AC3E}">
        <p14:creationId xmlns:p14="http://schemas.microsoft.com/office/powerpoint/2010/main" val="45700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52B01D-F567-6E62-2CAA-FF6368C1969F}"/>
              </a:ext>
            </a:extLst>
          </p:cNvPr>
          <p:cNvSpPr txBox="1"/>
          <p:nvPr/>
        </p:nvSpPr>
        <p:spPr>
          <a:xfrm>
            <a:off x="618403" y="1719808"/>
            <a:ext cx="5689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2. ML </a:t>
            </a:r>
            <a:r>
              <a:rPr lang="ko-KR" altLang="en-US" sz="40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모델학습 및 검증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1A0DEF-7748-15E5-17B3-90F3AF897ABB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9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0160" y="236570"/>
            <a:ext cx="5973348" cy="707886"/>
            <a:chOff x="3884915" y="262674"/>
            <a:chExt cx="4707878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39445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Baseline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모델 수립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2-1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81C442-B00C-08A6-3758-FE5987C7A749}"/>
              </a:ext>
            </a:extLst>
          </p:cNvPr>
          <p:cNvSpPr txBox="1"/>
          <p:nvPr/>
        </p:nvSpPr>
        <p:spPr>
          <a:xfrm>
            <a:off x="760817" y="1344304"/>
            <a:ext cx="1048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본격적인 파라미터 튜닝 및 모델링에 앞서 미리 </a:t>
            </a:r>
            <a:r>
              <a:rPr lang="en-US" altLang="ko-KR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3-Hold Out</a:t>
            </a:r>
            <a:r>
              <a:rPr lang="ko-KR" altLang="en-US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으로 데이터셋을 분리함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A44302-3BC4-D900-867D-DA5AD37CB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82" y="1971921"/>
            <a:ext cx="6302714" cy="29141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70B11C-5BC8-87B3-17D4-2E54DA34C646}"/>
              </a:ext>
            </a:extLst>
          </p:cNvPr>
          <p:cNvSpPr txBox="1"/>
          <p:nvPr/>
        </p:nvSpPr>
        <p:spPr>
          <a:xfrm>
            <a:off x="1366114" y="5055484"/>
            <a:ext cx="8649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Leakage</a:t>
            </a:r>
            <a:r>
              <a:rPr lang="ko-KR" altLang="en-US" dirty="0"/>
              <a:t>를 방지하기 위해 </a:t>
            </a:r>
            <a:r>
              <a:rPr lang="en-US" altLang="ko-KR" dirty="0"/>
              <a:t>Cross Validation</a:t>
            </a:r>
            <a:r>
              <a:rPr lang="ko-KR" altLang="en-US" dirty="0"/>
              <a:t>은 전부 </a:t>
            </a:r>
            <a:r>
              <a:rPr lang="en-US" altLang="ko-KR" dirty="0"/>
              <a:t>Train set </a:t>
            </a:r>
            <a:r>
              <a:rPr lang="ko-KR" altLang="en-US" dirty="0"/>
              <a:t>내부에서만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그렇게 얻어진 지표를 검증하기 위해 </a:t>
            </a:r>
            <a:r>
              <a:rPr lang="en-US" altLang="ko-KR" dirty="0"/>
              <a:t>Validation set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 은 최종 모델 평가를 위해 단 한번만 사용</a:t>
            </a:r>
          </a:p>
        </p:txBody>
      </p:sp>
    </p:spTree>
    <p:extLst>
      <p:ext uri="{BB962C8B-B14F-4D97-AF65-F5344CB8AC3E}">
        <p14:creationId xmlns:p14="http://schemas.microsoft.com/office/powerpoint/2010/main" val="406980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8549" y="253348"/>
            <a:ext cx="5025231" cy="707886"/>
            <a:chOff x="3884915" y="262674"/>
            <a:chExt cx="3960622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Baseline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모델 수립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2-1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B18B9C2-C422-365E-F603-4DECEE54C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3821"/>
            <a:ext cx="5102362" cy="3950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E3D0E3-CED0-E317-9027-89BCAD431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3" y="2463821"/>
            <a:ext cx="5303531" cy="39502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50402B-E994-BB85-FDF6-DEF766A7A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65" y="1344304"/>
            <a:ext cx="2857899" cy="10478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10C3AC-5C87-FD36-354C-B5C20FE6F273}"/>
              </a:ext>
            </a:extLst>
          </p:cNvPr>
          <p:cNvSpPr txBox="1"/>
          <p:nvPr/>
        </p:nvSpPr>
        <p:spPr>
          <a:xfrm>
            <a:off x="760818" y="1344304"/>
            <a:ext cx="3097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Baseline</a:t>
            </a:r>
            <a:r>
              <a:rPr lang="ko-KR" altLang="en-US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=</a:t>
            </a:r>
            <a:r>
              <a:rPr lang="ko-KR" altLang="en-US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ko-KR" altLang="en-US" sz="1800" b="1" dirty="0" err="1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최빈값</a:t>
            </a:r>
            <a:endParaRPr lang="ko-KR" altLang="en-US" sz="1800" b="1" dirty="0">
              <a:solidFill>
                <a:srgbClr val="64DECF"/>
              </a:solidFill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4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6383B-005A-AA5D-1FA9-273E447D05E8}"/>
              </a:ext>
            </a:extLst>
          </p:cNvPr>
          <p:cNvSpPr txBox="1"/>
          <p:nvPr/>
        </p:nvSpPr>
        <p:spPr>
          <a:xfrm>
            <a:off x="760817" y="1344304"/>
            <a:ext cx="1048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분류문제에 적절한 </a:t>
            </a:r>
            <a:r>
              <a:rPr lang="en-US" altLang="ko-KR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4</a:t>
            </a:r>
            <a:r>
              <a:rPr lang="ko-KR" altLang="en-US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가지 모델 </a:t>
            </a:r>
            <a:r>
              <a:rPr lang="en-US" altLang="ko-KR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: logistic R</a:t>
            </a:r>
            <a:r>
              <a:rPr lang="en-US" altLang="ko-KR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egression, Decision Tree, Random Forest, </a:t>
            </a:r>
            <a:r>
              <a:rPr lang="en-US" altLang="ko-KR" b="1" dirty="0" err="1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XGboost</a:t>
            </a:r>
            <a:endParaRPr lang="ko-KR" altLang="en-US" sz="1800" b="1" dirty="0">
              <a:solidFill>
                <a:srgbClr val="64DECF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7D44EB-01B8-7A95-7390-8EBEB77D5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7" y="2038778"/>
            <a:ext cx="5221234" cy="33366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CE83CC-925E-F8A5-0881-0DF598371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93" y="2038778"/>
            <a:ext cx="5221234" cy="333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147FF-A1FA-F82B-3AC7-4EEA3AF0DA2E}"/>
              </a:ext>
            </a:extLst>
          </p:cNvPr>
          <p:cNvSpPr txBox="1"/>
          <p:nvPr/>
        </p:nvSpPr>
        <p:spPr>
          <a:xfrm>
            <a:off x="2961314" y="5656783"/>
            <a:ext cx="710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Cross Validation Score</a:t>
            </a:r>
            <a:r>
              <a:rPr lang="ko-KR" altLang="en-US" sz="2000" b="1" dirty="0">
                <a:solidFill>
                  <a:srgbClr val="C00000"/>
                </a:solidFill>
                <a:latin typeface="+mn-ea"/>
              </a:rPr>
              <a:t>를 통해 </a:t>
            </a:r>
            <a:r>
              <a:rPr lang="en-US" altLang="ko-KR" sz="2000" b="1" dirty="0" err="1">
                <a:solidFill>
                  <a:srgbClr val="C00000"/>
                </a:solidFill>
                <a:latin typeface="+mn-ea"/>
              </a:rPr>
              <a:t>XGboost</a:t>
            </a:r>
            <a:r>
              <a:rPr lang="ko-KR" altLang="en-US" sz="2000" b="1" dirty="0">
                <a:solidFill>
                  <a:srgbClr val="C00000"/>
                </a:solidFill>
                <a:latin typeface="+mn-ea"/>
              </a:rPr>
              <a:t> 선택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55A8328-FA07-9EFF-66EF-422E1A33BFAB}"/>
              </a:ext>
            </a:extLst>
          </p:cNvPr>
          <p:cNvGrpSpPr/>
          <p:nvPr/>
        </p:nvGrpSpPr>
        <p:grpSpPr>
          <a:xfrm>
            <a:off x="3850160" y="236570"/>
            <a:ext cx="5973348" cy="707886"/>
            <a:chOff x="3884915" y="262674"/>
            <a:chExt cx="4707878" cy="70788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1E8135-F92B-3ECB-D5F1-A8795CC44E49}"/>
                </a:ext>
              </a:extLst>
            </p:cNvPr>
            <p:cNvSpPr/>
            <p:nvPr/>
          </p:nvSpPr>
          <p:spPr>
            <a:xfrm>
              <a:off x="4648247" y="351292"/>
              <a:ext cx="39445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ML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모델 선정과정 및 설명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CE2585-5B4D-10DF-EB47-6BB4A1F112B9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2-2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15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0160" y="236570"/>
            <a:ext cx="5973348" cy="707886"/>
            <a:chOff x="3884915" y="262674"/>
            <a:chExt cx="4707878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39445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ML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모델 선정과정 및 설명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2-2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81C442-B00C-08A6-3758-FE5987C7A749}"/>
              </a:ext>
            </a:extLst>
          </p:cNvPr>
          <p:cNvSpPr txBox="1"/>
          <p:nvPr/>
        </p:nvSpPr>
        <p:spPr>
          <a:xfrm>
            <a:off x="760817" y="1344304"/>
            <a:ext cx="1048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XGboost</a:t>
            </a:r>
            <a:r>
              <a:rPr lang="en-US" altLang="ko-KR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ko-KR" altLang="en-US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란</a:t>
            </a:r>
            <a:r>
              <a:rPr lang="en-US" altLang="ko-KR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?</a:t>
            </a:r>
            <a:endParaRPr lang="ko-KR" altLang="en-US" sz="1800" b="1" dirty="0">
              <a:solidFill>
                <a:srgbClr val="64DECF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8D9CE0-6B85-4C74-9886-07F422CCB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7" y="1980969"/>
            <a:ext cx="5967154" cy="35327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10D7A7-D7A4-715B-2432-E44A1A4E62A5}"/>
              </a:ext>
            </a:extLst>
          </p:cNvPr>
          <p:cNvSpPr txBox="1"/>
          <p:nvPr/>
        </p:nvSpPr>
        <p:spPr>
          <a:xfrm>
            <a:off x="6895750" y="2399504"/>
            <a:ext cx="5092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잔차를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반복 학습시키면서 손실함수를 점점 최소화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해나가는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방식의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Gradient boosting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모델링 방법의 일종이다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endParaRPr lang="en-US" altLang="ko-K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결정트리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모델을 기반으로 하기 때문에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결측치나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다중공선성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문제에 대해 강하면서도 앙상블 기법의 일종이라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과적합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방지에 장점이 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대소관계만 따지므로 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Scaling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이 </a:t>
            </a: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필요하지않음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34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0160" y="236570"/>
            <a:ext cx="5973348" cy="707886"/>
            <a:chOff x="3884915" y="262674"/>
            <a:chExt cx="4707878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39445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하이퍼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 파라미터 튜닝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2-3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81C442-B00C-08A6-3758-FE5987C7A749}"/>
              </a:ext>
            </a:extLst>
          </p:cNvPr>
          <p:cNvSpPr txBox="1"/>
          <p:nvPr/>
        </p:nvSpPr>
        <p:spPr>
          <a:xfrm>
            <a:off x="760817" y="1344304"/>
            <a:ext cx="1048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Randomize</a:t>
            </a:r>
            <a:r>
              <a:rPr lang="en-US" altLang="ko-KR" b="1" dirty="0" err="1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d</a:t>
            </a:r>
            <a:r>
              <a:rPr lang="en-US" altLang="ko-KR" sz="1800" b="1" dirty="0" err="1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SearchCV</a:t>
            </a:r>
            <a:r>
              <a:rPr lang="ko-KR" altLang="en-US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로 넓은 범위 탐색 </a:t>
            </a:r>
            <a:r>
              <a:rPr lang="en-US" altLang="ko-KR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-&gt; </a:t>
            </a:r>
            <a:r>
              <a:rPr lang="en-US" altLang="ko-KR" b="1" dirty="0" err="1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GridSearchCV</a:t>
            </a:r>
            <a:r>
              <a:rPr lang="ko-KR" altLang="en-US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로 근처를 자세히 탐색</a:t>
            </a:r>
            <a:endParaRPr lang="ko-KR" altLang="en-US" sz="1800" b="1" dirty="0">
              <a:solidFill>
                <a:srgbClr val="64DECF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146FA19F-34A4-7EED-48D8-195288816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38026"/>
              </p:ext>
            </p:extLst>
          </p:nvPr>
        </p:nvGraphicFramePr>
        <p:xfrm>
          <a:off x="1520270" y="2363907"/>
          <a:ext cx="9377029" cy="281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173">
                  <a:extLst>
                    <a:ext uri="{9D8B030D-6E8A-4147-A177-3AD203B41FA5}">
                      <a16:colId xmlns:a16="http://schemas.microsoft.com/office/drawing/2014/main" val="75782265"/>
                    </a:ext>
                  </a:extLst>
                </a:gridCol>
                <a:gridCol w="6341856">
                  <a:extLst>
                    <a:ext uri="{9D8B030D-6E8A-4147-A177-3AD203B41FA5}">
                      <a16:colId xmlns:a16="http://schemas.microsoft.com/office/drawing/2014/main" val="2304331207"/>
                    </a:ext>
                  </a:extLst>
                </a:gridCol>
              </a:tblGrid>
              <a:tr h="562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조정 </a:t>
                      </a:r>
                      <a:r>
                        <a:rPr lang="ko-KR" altLang="en-US" dirty="0" err="1"/>
                        <a:t>하이퍼</a:t>
                      </a:r>
                      <a:r>
                        <a:rPr lang="ko-KR" altLang="en-US" dirty="0"/>
                        <a:t> 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642365"/>
                  </a:ext>
                </a:extLst>
              </a:tr>
              <a:tr h="562420">
                <a:tc>
                  <a:txBody>
                    <a:bodyPr/>
                    <a:lstStyle/>
                    <a:p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simpleimputer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결측치를</a:t>
                      </a:r>
                      <a:r>
                        <a:rPr lang="ko-KR" altLang="en-US" dirty="0"/>
                        <a:t> 무엇을 기준으로 채울지를 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76704"/>
                  </a:ext>
                </a:extLst>
              </a:tr>
              <a:tr h="562420">
                <a:tc>
                  <a:txBody>
                    <a:bodyPr/>
                    <a:lstStyle/>
                    <a:p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트리의 최대 깊이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과적합에 관여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38457"/>
                  </a:ext>
                </a:extLst>
              </a:tr>
              <a:tr h="562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학습률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모델 학습속도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과적합에 관여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45815"/>
                  </a:ext>
                </a:extLst>
              </a:tr>
              <a:tr h="562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colsample_bytree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트리를 생성하는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샘플링 비율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과적합에 관여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34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759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0160" y="236570"/>
            <a:ext cx="5973348" cy="707886"/>
            <a:chOff x="3884915" y="262674"/>
            <a:chExt cx="4707878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39445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하이퍼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 파라미터 튜닝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2-3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81C442-B00C-08A6-3758-FE5987C7A749}"/>
              </a:ext>
            </a:extLst>
          </p:cNvPr>
          <p:cNvSpPr txBox="1"/>
          <p:nvPr/>
        </p:nvSpPr>
        <p:spPr>
          <a:xfrm>
            <a:off x="760817" y="1344304"/>
            <a:ext cx="1048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Randomize</a:t>
            </a:r>
            <a:r>
              <a:rPr lang="en-US" altLang="ko-KR" b="1" dirty="0" err="1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d</a:t>
            </a:r>
            <a:r>
              <a:rPr lang="en-US" altLang="ko-KR" sz="1800" b="1" dirty="0" err="1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SearchCV</a:t>
            </a:r>
            <a:r>
              <a:rPr lang="ko-KR" altLang="en-US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로 넓은 범위 탐색 </a:t>
            </a:r>
            <a:r>
              <a:rPr lang="en-US" altLang="ko-KR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-&gt; </a:t>
            </a:r>
            <a:r>
              <a:rPr lang="en-US" altLang="ko-KR" b="1" dirty="0" err="1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GridSearchCV</a:t>
            </a:r>
            <a:r>
              <a:rPr lang="ko-KR" altLang="en-US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로 근처를 자세히 탐색</a:t>
            </a:r>
            <a:endParaRPr lang="ko-KR" altLang="en-US" sz="1800" b="1" dirty="0">
              <a:solidFill>
                <a:srgbClr val="64DECF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146FA19F-34A4-7EED-48D8-195288816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57007"/>
              </p:ext>
            </p:extLst>
          </p:nvPr>
        </p:nvGraphicFramePr>
        <p:xfrm>
          <a:off x="1520270" y="2363907"/>
          <a:ext cx="9377029" cy="281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173">
                  <a:extLst>
                    <a:ext uri="{9D8B030D-6E8A-4147-A177-3AD203B41FA5}">
                      <a16:colId xmlns:a16="http://schemas.microsoft.com/office/drawing/2014/main" val="75782265"/>
                    </a:ext>
                  </a:extLst>
                </a:gridCol>
                <a:gridCol w="6341856">
                  <a:extLst>
                    <a:ext uri="{9D8B030D-6E8A-4147-A177-3AD203B41FA5}">
                      <a16:colId xmlns:a16="http://schemas.microsoft.com/office/drawing/2014/main" val="2304331207"/>
                    </a:ext>
                  </a:extLst>
                </a:gridCol>
              </a:tblGrid>
              <a:tr h="562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조정 </a:t>
                      </a:r>
                      <a:r>
                        <a:rPr lang="ko-KR" altLang="en-US" dirty="0" err="1"/>
                        <a:t>하이퍼</a:t>
                      </a:r>
                      <a:r>
                        <a:rPr lang="ko-KR" altLang="en-US" dirty="0"/>
                        <a:t> 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파라미터 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642365"/>
                  </a:ext>
                </a:extLst>
              </a:tr>
              <a:tr h="562420">
                <a:tc>
                  <a:txBody>
                    <a:bodyPr/>
                    <a:lstStyle/>
                    <a:p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simpleimputer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“mean”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76704"/>
                  </a:ext>
                </a:extLst>
              </a:tr>
              <a:tr h="562420">
                <a:tc>
                  <a:txBody>
                    <a:bodyPr/>
                    <a:lstStyle/>
                    <a:p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38457"/>
                  </a:ext>
                </a:extLst>
              </a:tr>
              <a:tr h="562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45815"/>
                  </a:ext>
                </a:extLst>
              </a:tr>
              <a:tr h="562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colsample_bytree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0.8636359979282104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34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07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0160" y="236570"/>
            <a:ext cx="5973348" cy="707886"/>
            <a:chOff x="3884915" y="262674"/>
            <a:chExt cx="4707878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39445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검증 및 일반화 성능 확인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2-4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81C442-B00C-08A6-3758-FE5987C7A749}"/>
              </a:ext>
            </a:extLst>
          </p:cNvPr>
          <p:cNvSpPr txBox="1"/>
          <p:nvPr/>
        </p:nvSpPr>
        <p:spPr>
          <a:xfrm>
            <a:off x="760817" y="1344304"/>
            <a:ext cx="1048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Target </a:t>
            </a:r>
            <a:r>
              <a:rPr lang="ko-KR" altLang="en-US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분포에 존재하는 약간의 불균형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44561-C95A-EB15-3FAF-903B19718E81}"/>
              </a:ext>
            </a:extLst>
          </p:cNvPr>
          <p:cNvSpPr txBox="1"/>
          <p:nvPr/>
        </p:nvSpPr>
        <p:spPr>
          <a:xfrm>
            <a:off x="897622" y="1845578"/>
            <a:ext cx="9756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UnderSampling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OverSampling</a:t>
            </a:r>
            <a:r>
              <a:rPr lang="en-US" altLang="ko-KR" dirty="0"/>
              <a:t>, SMOTE Sampling, Class weight</a:t>
            </a:r>
            <a:r>
              <a:rPr lang="ko-KR" altLang="en-US" dirty="0"/>
              <a:t> 조정 총 </a:t>
            </a:r>
            <a:r>
              <a:rPr lang="en-US" altLang="ko-KR" dirty="0"/>
              <a:t>4</a:t>
            </a:r>
            <a:r>
              <a:rPr lang="ko-KR" altLang="en-US" dirty="0"/>
              <a:t>가지를 수행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일반화 성능을 위해 </a:t>
            </a:r>
            <a:r>
              <a:rPr lang="en-US" altLang="ko-KR" dirty="0"/>
              <a:t>Train set </a:t>
            </a:r>
            <a:r>
              <a:rPr lang="ko-KR" altLang="en-US" dirty="0"/>
              <a:t>에서 무작위로 </a:t>
            </a:r>
            <a:r>
              <a:rPr lang="en-US" altLang="ko-KR" dirty="0"/>
              <a:t>Cross Validation</a:t>
            </a:r>
            <a:r>
              <a:rPr lang="ko-KR" altLang="en-US" dirty="0"/>
              <a:t>을 </a:t>
            </a:r>
            <a:r>
              <a:rPr lang="en-US" altLang="ko-KR" dirty="0"/>
              <a:t>20</a:t>
            </a:r>
            <a:r>
              <a:rPr lang="ko-KR" altLang="en-US" dirty="0"/>
              <a:t>번 수행하여 분포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3EB1BE-F791-F189-3A24-3FF8C04D5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5" y="2954838"/>
            <a:ext cx="5505584" cy="34328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AB74AD-C8C8-2F7D-81AE-B9CD7DA2D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91" y="2954837"/>
            <a:ext cx="5505584" cy="3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6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0160" y="236570"/>
            <a:ext cx="5973348" cy="707886"/>
            <a:chOff x="3884915" y="262674"/>
            <a:chExt cx="4707878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39445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검증 및 일반화 성능 확인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2-4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81C442-B00C-08A6-3758-FE5987C7A749}"/>
              </a:ext>
            </a:extLst>
          </p:cNvPr>
          <p:cNvSpPr txBox="1"/>
          <p:nvPr/>
        </p:nvSpPr>
        <p:spPr>
          <a:xfrm>
            <a:off x="760817" y="1344304"/>
            <a:ext cx="1048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Validation</a:t>
            </a:r>
            <a:r>
              <a:rPr lang="ko-KR" altLang="en-US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set</a:t>
            </a:r>
            <a:r>
              <a:rPr lang="ko-KR" altLang="en-US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을 사용하여 모델 평가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412BC-1DB6-32B3-46B5-CFE1CA806527}"/>
              </a:ext>
            </a:extLst>
          </p:cNvPr>
          <p:cNvSpPr txBox="1"/>
          <p:nvPr/>
        </p:nvSpPr>
        <p:spPr>
          <a:xfrm>
            <a:off x="6096000" y="4152550"/>
            <a:ext cx="468234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: 0.91</a:t>
            </a:r>
          </a:p>
          <a:p>
            <a:endParaRPr lang="en-US" altLang="ko-KR" dirty="0"/>
          </a:p>
          <a:p>
            <a:r>
              <a:rPr lang="en-US" altLang="ko-KR" dirty="0"/>
              <a:t>F1_score : 0.80</a:t>
            </a:r>
          </a:p>
          <a:p>
            <a:endParaRPr lang="en-US" altLang="ko-KR" dirty="0"/>
          </a:p>
          <a:p>
            <a:r>
              <a:rPr lang="en-US" altLang="ko-KR" sz="3200" b="1" dirty="0">
                <a:solidFill>
                  <a:srgbClr val="C00000"/>
                </a:solidFill>
              </a:rPr>
              <a:t>Recall : 0.90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336E7D-575D-E93E-C073-9333A2D41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906622"/>
            <a:ext cx="5102362" cy="39502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807F89-4820-0727-43FA-F8B83A5FF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793" y="1906622"/>
            <a:ext cx="389626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7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180189" y="223779"/>
            <a:ext cx="443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PROJECT</a:t>
            </a:r>
            <a:r>
              <a:rPr lang="ko-KR" altLang="en-US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GOAL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673568" y="1548163"/>
            <a:ext cx="6147421" cy="1633474"/>
            <a:chOff x="3403338" y="2598003"/>
            <a:chExt cx="6147421" cy="163347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4422590" cy="830997"/>
              <a:chOff x="3403338" y="2598003"/>
              <a:chExt cx="4422590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274956" y="2742893"/>
                <a:ext cx="3550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시각적인 분석으로 기본 가설을 수립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3405479" y="3400480"/>
              <a:ext cx="6145280" cy="830997"/>
              <a:chOff x="3405479" y="3400480"/>
              <a:chExt cx="6145280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3405479" y="3400480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4274956" y="3573890"/>
                <a:ext cx="52758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머신러닝을</a:t>
                </a:r>
                <a:r>
                  <a:rPr lang="ko-KR" altLang="en-US" sz="1600" b="0" dirty="0">
                    <a:solidFill>
                      <a:srgbClr val="000000"/>
                    </a:solidFill>
                    <a:effectLst/>
                    <a:latin typeface="+mn-ea"/>
                  </a:rPr>
                  <a:t> </a:t>
                </a:r>
                <a:r>
                  <a:rPr lang="ko-KR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통한 분석을 할 수 있는 적합한 모델을 생성</a:t>
                </a:r>
              </a:p>
              <a:p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08CA84-006B-484A-8754-1324C45CC9BF}"/>
              </a:ext>
            </a:extLst>
          </p:cNvPr>
          <p:cNvGrpSpPr/>
          <p:nvPr/>
        </p:nvGrpSpPr>
        <p:grpSpPr>
          <a:xfrm>
            <a:off x="668023" y="3181637"/>
            <a:ext cx="9323704" cy="830997"/>
            <a:chOff x="648104" y="1803098"/>
            <a:chExt cx="9323704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FC9F3-8653-43AE-9477-2C2433CDFB7C}"/>
                </a:ext>
              </a:extLst>
            </p:cNvPr>
            <p:cNvSpPr txBox="1"/>
            <p:nvPr/>
          </p:nvSpPr>
          <p:spPr>
            <a:xfrm>
              <a:off x="648104" y="1803098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5E7C0A-107D-42CB-B9CD-E10345F601C6}"/>
                </a:ext>
              </a:extLst>
            </p:cNvPr>
            <p:cNvSpPr txBox="1"/>
            <p:nvPr/>
          </p:nvSpPr>
          <p:spPr>
            <a:xfrm>
              <a:off x="1525265" y="1977633"/>
              <a:ext cx="844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머신러닝을</a:t>
              </a:r>
              <a:r>
                <a:rPr lang="ko-KR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 사용하여 가설 검증 및 어떤 변수가 양품</a:t>
              </a:r>
              <a:r>
                <a:rPr lang="en-US" altLang="ko-KR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/</a:t>
              </a:r>
              <a:r>
                <a:rPr lang="ko-KR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불량품 여부에 크게 기여하는지 파악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4EC3F6D-C3D9-D624-0C18-519F0F40AEB8}"/>
              </a:ext>
            </a:extLst>
          </p:cNvPr>
          <p:cNvSpPr txBox="1"/>
          <p:nvPr/>
        </p:nvSpPr>
        <p:spPr>
          <a:xfrm>
            <a:off x="668022" y="4012634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FA9D66-E115-DABA-4B88-5DEA6D07B16C}"/>
              </a:ext>
            </a:extLst>
          </p:cNvPr>
          <p:cNvSpPr txBox="1"/>
          <p:nvPr/>
        </p:nvSpPr>
        <p:spPr>
          <a:xfrm>
            <a:off x="1545183" y="4183036"/>
            <a:ext cx="747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해석한 결과를 바탕으로 차후 수행할 비지니스 계획에 도움이</a:t>
            </a:r>
            <a:r>
              <a:rPr lang="en-US" altLang="ko-KR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 </a:t>
            </a:r>
            <a:r>
              <a:rPr lang="ko-KR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될 인사이트 도출</a:t>
            </a:r>
          </a:p>
        </p:txBody>
      </p:sp>
    </p:spTree>
    <p:extLst>
      <p:ext uri="{BB962C8B-B14F-4D97-AF65-F5344CB8AC3E}">
        <p14:creationId xmlns:p14="http://schemas.microsoft.com/office/powerpoint/2010/main" val="3541921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0160" y="236570"/>
            <a:ext cx="5973348" cy="707886"/>
            <a:chOff x="3884915" y="262674"/>
            <a:chExt cx="4707878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39445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검증 및 일반화 성능 확인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2-4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81C442-B00C-08A6-3758-FE5987C7A749}"/>
              </a:ext>
            </a:extLst>
          </p:cNvPr>
          <p:cNvSpPr txBox="1"/>
          <p:nvPr/>
        </p:nvSpPr>
        <p:spPr>
          <a:xfrm>
            <a:off x="760817" y="1344304"/>
            <a:ext cx="1048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최종 </a:t>
            </a:r>
            <a:r>
              <a:rPr lang="en-US" altLang="ko-KR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Test set</a:t>
            </a:r>
            <a:r>
              <a:rPr lang="ko-KR" altLang="en-US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을 사용하여 모델 평가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F2CE0B-60C2-39C2-EFBF-834C3C18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906622"/>
            <a:ext cx="5102362" cy="39502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EEC766-A0F7-7B16-C105-669212D1C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90" y="1871674"/>
            <a:ext cx="3943900" cy="20100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1412BC-1DB6-32B3-46B5-CFE1CA806527}"/>
              </a:ext>
            </a:extLst>
          </p:cNvPr>
          <p:cNvSpPr txBox="1"/>
          <p:nvPr/>
        </p:nvSpPr>
        <p:spPr>
          <a:xfrm>
            <a:off x="6096000" y="4152550"/>
            <a:ext cx="468234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: 0.90</a:t>
            </a:r>
          </a:p>
          <a:p>
            <a:endParaRPr lang="en-US" altLang="ko-KR" dirty="0"/>
          </a:p>
          <a:p>
            <a:r>
              <a:rPr lang="en-US" altLang="ko-KR" dirty="0"/>
              <a:t>F1_score : 0.78</a:t>
            </a:r>
          </a:p>
          <a:p>
            <a:endParaRPr lang="en-US" altLang="ko-KR" dirty="0"/>
          </a:p>
          <a:p>
            <a:r>
              <a:rPr lang="en-US" altLang="ko-KR" sz="3200" b="1" dirty="0">
                <a:solidFill>
                  <a:srgbClr val="C00000"/>
                </a:solidFill>
              </a:rPr>
              <a:t>Recall : 0.90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0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52B01D-F567-6E62-2CAA-FF6368C1969F}"/>
              </a:ext>
            </a:extLst>
          </p:cNvPr>
          <p:cNvSpPr txBox="1"/>
          <p:nvPr/>
        </p:nvSpPr>
        <p:spPr>
          <a:xfrm>
            <a:off x="618403" y="1719808"/>
            <a:ext cx="5689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3. ML </a:t>
            </a:r>
            <a:r>
              <a:rPr lang="ko-KR" altLang="en-US" sz="40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모델해석 및 결론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1A0DEF-7748-15E5-17B3-90F3AF897ABB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2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0160" y="236570"/>
            <a:ext cx="5973348" cy="707886"/>
            <a:chOff x="3884915" y="262674"/>
            <a:chExt cx="4707878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39445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변수 중요도 확인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81C442-B00C-08A6-3758-FE5987C7A749}"/>
              </a:ext>
            </a:extLst>
          </p:cNvPr>
          <p:cNvSpPr txBox="1"/>
          <p:nvPr/>
        </p:nvSpPr>
        <p:spPr>
          <a:xfrm>
            <a:off x="760817" y="1344304"/>
            <a:ext cx="1048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Feature Importance</a:t>
            </a:r>
            <a:endParaRPr lang="ko-KR" altLang="en-US" sz="1800" b="1" dirty="0">
              <a:solidFill>
                <a:srgbClr val="64DECF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D5D1B3-F71A-7929-9907-90C20D158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31" y="1823226"/>
            <a:ext cx="4309379" cy="47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64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0160" y="236570"/>
            <a:ext cx="5973348" cy="707886"/>
            <a:chOff x="3884915" y="262674"/>
            <a:chExt cx="4707878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39445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변수 중요도 확인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81C442-B00C-08A6-3758-FE5987C7A749}"/>
              </a:ext>
            </a:extLst>
          </p:cNvPr>
          <p:cNvSpPr txBox="1"/>
          <p:nvPr/>
        </p:nvSpPr>
        <p:spPr>
          <a:xfrm>
            <a:off x="760817" y="1344304"/>
            <a:ext cx="1048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Permutation</a:t>
            </a:r>
            <a:r>
              <a:rPr lang="en-US" altLang="ko-KR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 Importance</a:t>
            </a:r>
            <a:endParaRPr lang="ko-KR" altLang="en-US" sz="1800" b="1" dirty="0">
              <a:solidFill>
                <a:srgbClr val="64DECF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379207-B6DC-364F-BE83-12F123E61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8" y="1828489"/>
            <a:ext cx="6403380" cy="45890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CF734B-A18A-5289-A668-7862BAA7C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78" y="1621737"/>
            <a:ext cx="2713991" cy="47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7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0160" y="236570"/>
            <a:ext cx="7290420" cy="707886"/>
            <a:chOff x="3884915" y="262674"/>
            <a:chExt cx="5745925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49825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주요 변수 변화로 인한 </a:t>
              </a:r>
              <a:r>
                <a:rPr lang="ko-KR" alt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수율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 변동 예측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3-2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81C442-B00C-08A6-3758-FE5987C7A749}"/>
              </a:ext>
            </a:extLst>
          </p:cNvPr>
          <p:cNvSpPr txBox="1"/>
          <p:nvPr/>
        </p:nvSpPr>
        <p:spPr>
          <a:xfrm>
            <a:off x="760817" y="1344304"/>
            <a:ext cx="1048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PDP</a:t>
            </a:r>
            <a:r>
              <a:rPr lang="ko-KR" altLang="en-US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Plot</a:t>
            </a:r>
            <a:endParaRPr lang="ko-KR" altLang="en-US" sz="1800" b="1" dirty="0">
              <a:solidFill>
                <a:srgbClr val="64DECF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963EDE-436E-7C28-4A7F-FB5EA59F8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7" y="1754258"/>
            <a:ext cx="3805675" cy="24729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47CAAB-BE5E-1BD4-A376-01C44FA42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23" y="1752250"/>
            <a:ext cx="3805674" cy="24322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C25294-1BA9-1788-FC7C-F175043EB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597" y="1772258"/>
            <a:ext cx="3646763" cy="23696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BFF466-067F-F05A-8293-A2CEE57B3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7" y="4225161"/>
            <a:ext cx="3805675" cy="24729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316E04C-1AB4-E71E-E42E-EA9D53CC5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32" y="4147846"/>
            <a:ext cx="3915524" cy="25442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E8F942-65B7-E263-90EF-699F8E355FE0}"/>
              </a:ext>
            </a:extLst>
          </p:cNvPr>
          <p:cNvSpPr txBox="1"/>
          <p:nvPr/>
        </p:nvSpPr>
        <p:spPr>
          <a:xfrm>
            <a:off x="8438478" y="4958326"/>
            <a:ext cx="322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대체로 단방향 추세 확인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쏠림 현상의 정체</a:t>
            </a:r>
          </a:p>
        </p:txBody>
      </p:sp>
    </p:spTree>
    <p:extLst>
      <p:ext uri="{BB962C8B-B14F-4D97-AF65-F5344CB8AC3E}">
        <p14:creationId xmlns:p14="http://schemas.microsoft.com/office/powerpoint/2010/main" val="2890757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0160" y="236570"/>
            <a:ext cx="7784441" cy="707886"/>
            <a:chOff x="3884915" y="262674"/>
            <a:chExt cx="6135286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53719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주요 변수 변화로 인한 </a:t>
              </a:r>
              <a:r>
                <a:rPr lang="ko-KR" alt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수율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 변동 예측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3-2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81C442-B00C-08A6-3758-FE5987C7A749}"/>
              </a:ext>
            </a:extLst>
          </p:cNvPr>
          <p:cNvSpPr txBox="1"/>
          <p:nvPr/>
        </p:nvSpPr>
        <p:spPr>
          <a:xfrm>
            <a:off x="760817" y="1344304"/>
            <a:ext cx="1048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Shap</a:t>
            </a:r>
            <a:endParaRPr lang="ko-KR" altLang="en-US" sz="1800" b="1" dirty="0">
              <a:solidFill>
                <a:srgbClr val="64DECF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5C713E-20FF-BEFE-359F-B1EF2D02D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7" y="1797924"/>
            <a:ext cx="5192609" cy="31261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3252AC-F2CF-50A7-31D4-9F648ED3B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7" y="5094787"/>
            <a:ext cx="10933436" cy="14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73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0160" y="236570"/>
            <a:ext cx="5973348" cy="707886"/>
            <a:chOff x="3884915" y="262674"/>
            <a:chExt cx="4707878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39445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결론 및 한계점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3-3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81C442-B00C-08A6-3758-FE5987C7A749}"/>
              </a:ext>
            </a:extLst>
          </p:cNvPr>
          <p:cNvSpPr txBox="1"/>
          <p:nvPr/>
        </p:nvSpPr>
        <p:spPr>
          <a:xfrm>
            <a:off x="760817" y="1344304"/>
            <a:ext cx="1048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결론</a:t>
            </a:r>
            <a:endParaRPr lang="ko-KR" altLang="en-US" sz="1800" b="1" dirty="0">
              <a:solidFill>
                <a:srgbClr val="64DECF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9ABAD-7FCF-EC4B-023A-78D68663091D}"/>
              </a:ext>
            </a:extLst>
          </p:cNvPr>
          <p:cNvSpPr txBox="1"/>
          <p:nvPr/>
        </p:nvSpPr>
        <p:spPr>
          <a:xfrm>
            <a:off x="4180750" y="1926950"/>
            <a:ext cx="78185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Accuracy : 79.8%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에서 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90%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로 상승하였다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F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1_score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: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0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에서 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0.78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로 상승하였다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90% 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의 불량품을 올바로 판정하는 모델을 구축할 수 있었다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. (Recall = 0.9)</a:t>
            </a:r>
          </a:p>
          <a:p>
            <a:pPr algn="l"/>
            <a:endParaRPr lang="en-US" altLang="ko-KR" b="0" i="0" dirty="0">
              <a:solidFill>
                <a:srgbClr val="C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Feature Importance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를 통해 모델 성능에 높은 영향을 주는 변수들을 더 자세히 조사하여 더 좋은 모델을 구축할 수 있다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</a:endParaRPr>
          </a:p>
          <a:p>
            <a:pPr algn="l"/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불량율에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크게 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영향을 주는 요소들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altLang="ko-KR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shap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참조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을 중점적으로 제어함으로써 같은 제어 비용으로 더 높은 </a:t>
            </a:r>
            <a:r>
              <a:rPr lang="ko-KR" alt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수율을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 얻을 수 있을 거라 기대할 수 있다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기준점에서 단순히 편차가 클수록 불량이 </a:t>
            </a:r>
            <a:r>
              <a:rPr lang="ko-KR" alt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높아질거라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</a:rPr>
              <a:t> 예상했던 것과 달리 특정 변수들은 오로지 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단방향 제어로 </a:t>
            </a:r>
            <a:r>
              <a:rPr lang="ko-KR" altLang="en-US" b="0" i="0" dirty="0" err="1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수율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 상승을 기대할 수 있었다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F01CA4-88E2-B407-39A9-418DFF644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7" y="1713636"/>
            <a:ext cx="3083298" cy="23870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D65AB6-302A-5F18-5D15-8DA34845C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6" y="4319820"/>
            <a:ext cx="3083299" cy="2387070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DE72EBE-D549-ADF1-40CB-C0EDD6E754CC}"/>
              </a:ext>
            </a:extLst>
          </p:cNvPr>
          <p:cNvSpPr/>
          <p:nvPr/>
        </p:nvSpPr>
        <p:spPr>
          <a:xfrm>
            <a:off x="2136448" y="4050609"/>
            <a:ext cx="435836" cy="453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07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0160" y="236570"/>
            <a:ext cx="5973348" cy="707886"/>
            <a:chOff x="3884915" y="262674"/>
            <a:chExt cx="4707878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39445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결론 및 한계점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3-3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81C442-B00C-08A6-3758-FE5987C7A749}"/>
              </a:ext>
            </a:extLst>
          </p:cNvPr>
          <p:cNvSpPr txBox="1"/>
          <p:nvPr/>
        </p:nvSpPr>
        <p:spPr>
          <a:xfrm>
            <a:off x="760817" y="1344304"/>
            <a:ext cx="1048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한계점</a:t>
            </a:r>
            <a:endParaRPr lang="ko-KR" altLang="en-US" sz="1800" b="1" dirty="0">
              <a:solidFill>
                <a:srgbClr val="64DECF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9ABAD-7FCF-EC4B-023A-78D68663091D}"/>
              </a:ext>
            </a:extLst>
          </p:cNvPr>
          <p:cNvSpPr txBox="1"/>
          <p:nvPr/>
        </p:nvSpPr>
        <p:spPr>
          <a:xfrm>
            <a:off x="994383" y="1967179"/>
            <a:ext cx="78185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양품을 불량으로 판정했을 때의 기회손실비용과 불량을 양품으로 판정했을 때 기업이 받을 잠재적 손해를 수치상으로 비교할 수 없어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도메인 데이터 부족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비지니스적 액션으로 이어지기에 어려움이 있었다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시간상의 한계로 인해 더 많은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하이퍼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파라미터 튜닝 및 일반화 성능 향상을 하지 못한 부분이 아쉬움으로 남는다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488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673568" y="1548162"/>
            <a:ext cx="6793049" cy="830998"/>
            <a:chOff x="3403338" y="2598002"/>
            <a:chExt cx="6793049" cy="83099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914165" cy="830997"/>
              <a:chOff x="3403338" y="2598003"/>
              <a:chExt cx="2914165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274956" y="2742893"/>
                <a:ext cx="20425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데이터 선정 및 분석</a:t>
                </a:r>
                <a:endParaRPr lang="ko-KR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7156778" y="2598002"/>
              <a:ext cx="3039609" cy="830997"/>
              <a:chOff x="7156778" y="2598002"/>
              <a:chExt cx="3039609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7156778" y="2598002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8056057" y="2739425"/>
                <a:ext cx="21403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ML </a:t>
                </a:r>
                <a:r>
                  <a: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모델학습 및 검증</a:t>
                </a:r>
                <a:endParaRPr lang="ko-KR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endParaRPr>
              </a:p>
              <a:p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08CA84-006B-484A-8754-1324C45CC9BF}"/>
              </a:ext>
            </a:extLst>
          </p:cNvPr>
          <p:cNvGrpSpPr/>
          <p:nvPr/>
        </p:nvGrpSpPr>
        <p:grpSpPr>
          <a:xfrm>
            <a:off x="8180448" y="1535972"/>
            <a:ext cx="2868414" cy="830997"/>
            <a:chOff x="8152843" y="158466"/>
            <a:chExt cx="2868414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FC9F3-8653-43AE-9477-2C2433CDFB7C}"/>
                </a:ext>
              </a:extLst>
            </p:cNvPr>
            <p:cNvSpPr txBox="1"/>
            <p:nvPr/>
          </p:nvSpPr>
          <p:spPr>
            <a:xfrm>
              <a:off x="8152843" y="158466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5E7C0A-107D-42CB-B9CD-E10345F601C6}"/>
                </a:ext>
              </a:extLst>
            </p:cNvPr>
            <p:cNvSpPr txBox="1"/>
            <p:nvPr/>
          </p:nvSpPr>
          <p:spPr>
            <a:xfrm>
              <a:off x="9030006" y="312079"/>
              <a:ext cx="1991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urier New" panose="02070309020205020404" pitchFamily="49" charset="0"/>
                </a:rPr>
                <a:t>모델 해석 및 결론</a:t>
              </a:r>
              <a:endParaRPr lang="ko-KR" alt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05AB8E-F4FB-B5F3-6384-15348FEA52D0}"/>
              </a:ext>
            </a:extLst>
          </p:cNvPr>
          <p:cNvGrpSpPr/>
          <p:nvPr/>
        </p:nvGrpSpPr>
        <p:grpSpPr>
          <a:xfrm>
            <a:off x="673568" y="2425628"/>
            <a:ext cx="10668348" cy="3898972"/>
            <a:chOff x="2192615" y="2425628"/>
            <a:chExt cx="8037014" cy="266954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251211A-C34E-E29B-9C20-2F883606F373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57096D-785E-98DB-BAE4-437142245572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9507C3-63D8-E823-01F6-59FDC5496E97}"/>
                </a:ext>
              </a:extLst>
            </p:cNvPr>
            <p:cNvSpPr txBox="1"/>
            <p:nvPr/>
          </p:nvSpPr>
          <p:spPr>
            <a:xfrm>
              <a:off x="2236599" y="2725587"/>
              <a:ext cx="201576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1-1. 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데이터 선정 배경</a:t>
              </a:r>
              <a:endParaRPr lang="en-US" altLang="ko-KR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endParaRPr lang="en-US" altLang="ko-KR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r>
                <a:rPr lang="en-US" altLang="ko-KR" dirty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1-2. </a:t>
              </a:r>
              <a:r>
                <a:rPr lang="ko-KR" altLang="en-US" dirty="0" err="1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머신러닝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 문제 정의</a:t>
              </a:r>
              <a:endParaRPr lang="en-US" altLang="ko-KR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endParaRPr lang="en-US" altLang="ko-KR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r>
                <a:rPr lang="en-US" altLang="ko-KR" dirty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1-3. EDA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 및 </a:t>
              </a:r>
              <a:r>
                <a:rPr lang="ko-KR" altLang="en-US" dirty="0" err="1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전처리</a:t>
              </a:r>
              <a:endParaRPr lang="en-US" altLang="ko-KR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br>
                <a:rPr lang="ko-KR" altLang="en-US" sz="12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</a:br>
              <a:endPara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60710D-E314-CD8C-EA81-BF4B4B7148F9}"/>
                </a:ext>
              </a:extLst>
            </p:cNvPr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25B4BA-6D87-53DB-C1C9-80BD912BAE19}"/>
                </a:ext>
              </a:extLst>
            </p:cNvPr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5E3DC45-BAA5-9F6D-F358-945A76E202FF}"/>
                </a:ext>
              </a:extLst>
            </p:cNvPr>
            <p:cNvSpPr/>
            <p:nvPr/>
          </p:nvSpPr>
          <p:spPr>
            <a:xfrm>
              <a:off x="80462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EDF59F9-4332-0990-273A-A35E7CFFD817}"/>
                </a:ext>
              </a:extLst>
            </p:cNvPr>
            <p:cNvSpPr/>
            <p:nvPr/>
          </p:nvSpPr>
          <p:spPr>
            <a:xfrm>
              <a:off x="79094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077B7BF-A17C-5EE7-28C7-914BBE342E75}"/>
              </a:ext>
            </a:extLst>
          </p:cNvPr>
          <p:cNvSpPr txBox="1"/>
          <p:nvPr/>
        </p:nvSpPr>
        <p:spPr>
          <a:xfrm>
            <a:off x="4427008" y="2842482"/>
            <a:ext cx="2906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2-1. Baseline </a:t>
            </a:r>
            <a:r>
              <a:rPr lang="ko-KR" altLang="en-US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모델 수립</a:t>
            </a:r>
            <a:endParaRPr lang="en-US" altLang="ko-KR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2-2. ML</a:t>
            </a:r>
            <a:r>
              <a:rPr lang="ko-KR" altLang="en-US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모델 선정 과정 </a:t>
            </a:r>
            <a:endParaRPr lang="en-US" altLang="ko-KR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      및 설명</a:t>
            </a:r>
            <a:endParaRPr lang="en-US" altLang="ko-KR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2-3.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하이퍼</a:t>
            </a:r>
            <a:r>
              <a:rPr lang="ko-KR" altLang="en-US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 파라미터 튜닝</a:t>
            </a:r>
            <a:endParaRPr lang="en-US" altLang="ko-KR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2-4. </a:t>
            </a:r>
            <a:r>
              <a:rPr lang="ko-KR" altLang="en-US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검증 및 일반화 </a:t>
            </a:r>
            <a:endParaRPr lang="en-US" altLang="ko-KR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      성능 확인</a:t>
            </a:r>
            <a:endParaRPr lang="en-US" altLang="ko-KR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  <a:p>
            <a:b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3A5D2D-BBDB-CF9B-F6A7-A057B7187DF4}"/>
              </a:ext>
            </a:extLst>
          </p:cNvPr>
          <p:cNvSpPr txBox="1"/>
          <p:nvPr/>
        </p:nvSpPr>
        <p:spPr>
          <a:xfrm>
            <a:off x="8320444" y="2865564"/>
            <a:ext cx="29883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3-1. </a:t>
            </a:r>
            <a:r>
              <a:rPr lang="ko-KR" altLang="en-US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변수 중요도 확인</a:t>
            </a:r>
            <a:endParaRPr lang="en-US" altLang="ko-KR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3-2. </a:t>
            </a:r>
            <a:r>
              <a:rPr lang="ko-KR" altLang="en-US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주요변수 변화로 인한</a:t>
            </a:r>
            <a:endParaRPr lang="en-US" altLang="ko-KR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수율</a:t>
            </a:r>
            <a:r>
              <a:rPr lang="ko-KR" altLang="en-US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 변동 예측</a:t>
            </a:r>
            <a:endParaRPr lang="en-US" altLang="ko-KR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3-3. </a:t>
            </a:r>
            <a:r>
              <a:rPr lang="ko-KR" altLang="en-US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결론 및 한계점</a:t>
            </a:r>
            <a:endParaRPr lang="en-US" altLang="ko-KR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  <a:p>
            <a:b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52B01D-F567-6E62-2CAA-FF6368C1969F}"/>
              </a:ext>
            </a:extLst>
          </p:cNvPr>
          <p:cNvSpPr txBox="1"/>
          <p:nvPr/>
        </p:nvSpPr>
        <p:spPr>
          <a:xfrm>
            <a:off x="618403" y="1719808"/>
            <a:ext cx="5444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1. </a:t>
            </a:r>
            <a:r>
              <a:rPr lang="ko-KR" altLang="en-US" sz="40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데이터 선정 및 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1A0DEF-7748-15E5-17B3-90F3AF897ABB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3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858549" y="253348"/>
            <a:ext cx="5025231" cy="707886"/>
            <a:chOff x="3884915" y="262674"/>
            <a:chExt cx="3960622" cy="70788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48247" y="35129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데이터 선정 배경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1-1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2B6C522-67DF-BB8E-FE2D-E56A38E91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58123"/>
            <a:ext cx="7924800" cy="1162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B0263A-93CA-852B-E246-FA50AF381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7" y="3069952"/>
            <a:ext cx="5538960" cy="28048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AC64E3-8628-0DB0-E496-46D345AA1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862" y="3069952"/>
            <a:ext cx="5821835" cy="28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8549" y="253348"/>
            <a:ext cx="5025231" cy="707886"/>
            <a:chOff x="3884915" y="262674"/>
            <a:chExt cx="3960622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머신러닝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 문제 정의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1-2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5CE577C4-FD39-9AF6-4075-5EDC6083B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80630"/>
              </p:ext>
            </p:extLst>
          </p:nvPr>
        </p:nvGraphicFramePr>
        <p:xfrm>
          <a:off x="1754775" y="5678945"/>
          <a:ext cx="817872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1331">
                  <a:extLst>
                    <a:ext uri="{9D8B030D-6E8A-4147-A177-3AD203B41FA5}">
                      <a16:colId xmlns:a16="http://schemas.microsoft.com/office/drawing/2014/main" val="3999828972"/>
                    </a:ext>
                  </a:extLst>
                </a:gridCol>
                <a:gridCol w="5747390">
                  <a:extLst>
                    <a:ext uri="{9D8B030D-6E8A-4147-A177-3AD203B41FA5}">
                      <a16:colId xmlns:a16="http://schemas.microsoft.com/office/drawing/2014/main" val="2817687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Target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5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불량여부</a:t>
                      </a:r>
                      <a:r>
                        <a:rPr lang="en-US" altLang="ko-KR" dirty="0"/>
                        <a:t>(1 : </a:t>
                      </a:r>
                      <a:r>
                        <a:rPr lang="ko-KR" altLang="en-US" dirty="0"/>
                        <a:t>불량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정상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34336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35FB21BC-EBDE-10E2-3E30-E53924116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59796"/>
              </p:ext>
            </p:extLst>
          </p:nvPr>
        </p:nvGraphicFramePr>
        <p:xfrm>
          <a:off x="1805497" y="1787758"/>
          <a:ext cx="812800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3629905731"/>
                    </a:ext>
                  </a:extLst>
                </a:gridCol>
                <a:gridCol w="5753100">
                  <a:extLst>
                    <a:ext uri="{9D8B030D-6E8A-4147-A177-3AD203B41FA5}">
                      <a16:colId xmlns:a16="http://schemas.microsoft.com/office/drawing/2014/main" val="929993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Feature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Stage1~5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제조 공정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5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변수에 표기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8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_temp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공정의 온도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93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humidity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공정의 습도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7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flow_deviation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공정에 투여되는 약품의 유량 편차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6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density_deviation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공정에 투여되는 약품의 밀도 편차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5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viscosity_deviation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공정에 투여되는 약품의 점성 편차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9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_co2_deviation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공정에서 발생한 이산화탄소 농도 편차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19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_o2_deviation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공정에서 발생한 산소 농도 편차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2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n_deviation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공정에서 발생한 질소 농도 편차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577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BFA17C-6986-0C06-9172-5315CF92A017}"/>
              </a:ext>
            </a:extLst>
          </p:cNvPr>
          <p:cNvSpPr txBox="1"/>
          <p:nvPr/>
        </p:nvSpPr>
        <p:spPr>
          <a:xfrm>
            <a:off x="660348" y="1154181"/>
            <a:ext cx="4988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지도학습</a:t>
            </a:r>
            <a:r>
              <a:rPr lang="en-US" altLang="ko-KR" sz="2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, </a:t>
            </a:r>
            <a:r>
              <a:rPr lang="ko-KR" altLang="en-US" sz="2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분류문제</a:t>
            </a:r>
            <a:r>
              <a:rPr lang="en-US" altLang="ko-KR" sz="2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(Fail/Safe)</a:t>
            </a:r>
            <a:endParaRPr lang="ko-KR" altLang="en-US" sz="2800" b="1" dirty="0">
              <a:solidFill>
                <a:srgbClr val="64DECF"/>
              </a:solidFill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98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8549" y="253348"/>
            <a:ext cx="5025231" cy="707886"/>
            <a:chOff x="3884915" y="262674"/>
            <a:chExt cx="3960622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EDA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및 </a:t>
              </a:r>
              <a:r>
                <a:rPr lang="ko-KR" alt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전처리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1-3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8656F3E-5802-71D0-B8C0-131C4EE1B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34" y="1877913"/>
            <a:ext cx="9542932" cy="43958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D300EF-1843-B7BA-2612-DC8464B4CFEA}"/>
              </a:ext>
            </a:extLst>
          </p:cNvPr>
          <p:cNvSpPr txBox="1"/>
          <p:nvPr/>
        </p:nvSpPr>
        <p:spPr>
          <a:xfrm>
            <a:off x="924885" y="1322594"/>
            <a:ext cx="751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결측치</a:t>
            </a:r>
            <a:r>
              <a:rPr lang="ko-KR" altLang="en-US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 처리 </a:t>
            </a:r>
            <a:r>
              <a:rPr lang="en-US" altLang="ko-KR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: </a:t>
            </a:r>
            <a:r>
              <a:rPr lang="en-US" altLang="ko-KR" sz="1800" b="1" dirty="0" err="1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SimpleImputer</a:t>
            </a:r>
            <a:r>
              <a:rPr lang="en-US" altLang="ko-KR" sz="1800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(strategy = mean? median?)</a:t>
            </a:r>
            <a:endParaRPr lang="ko-KR" altLang="en-US" sz="1800" b="1" dirty="0">
              <a:solidFill>
                <a:srgbClr val="64DECF"/>
              </a:solidFill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4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8549" y="253348"/>
            <a:ext cx="5025231" cy="707886"/>
            <a:chOff x="3884915" y="262674"/>
            <a:chExt cx="3960622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EDA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및 </a:t>
              </a:r>
              <a:r>
                <a:rPr lang="ko-KR" alt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전처리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1-3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FD50B0F-5C19-72BD-B662-2211CDE03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92" y="1817440"/>
            <a:ext cx="7810500" cy="3390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78B4E5-109D-E86A-FC0C-6198976BF677}"/>
              </a:ext>
            </a:extLst>
          </p:cNvPr>
          <p:cNvSpPr txBox="1"/>
          <p:nvPr/>
        </p:nvSpPr>
        <p:spPr>
          <a:xfrm>
            <a:off x="760818" y="1344304"/>
            <a:ext cx="9591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각 </a:t>
            </a:r>
            <a:r>
              <a:rPr lang="en-US" altLang="ko-KR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stage</a:t>
            </a:r>
            <a:r>
              <a:rPr lang="ko-KR" altLang="en-US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의 온도</a:t>
            </a:r>
            <a:r>
              <a:rPr lang="en-US" altLang="ko-KR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, </a:t>
            </a:r>
            <a:r>
              <a:rPr lang="ko-KR" altLang="en-US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습도 분포가 </a:t>
            </a:r>
            <a:r>
              <a:rPr lang="ko-KR" altLang="en-US" b="1" dirty="0" err="1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비슷</a:t>
            </a:r>
            <a:r>
              <a:rPr lang="ko-KR" altLang="en-US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= ANOVA </a:t>
            </a:r>
            <a:r>
              <a:rPr lang="ko-KR" altLang="en-US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분석을 통해 유의성 확인 후 평균으로 통합</a:t>
            </a:r>
            <a:endParaRPr lang="ko-KR" altLang="en-US" sz="1800" b="1" dirty="0">
              <a:solidFill>
                <a:srgbClr val="64DECF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3306E0-401B-36AB-AD8A-B887AA637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42" y="5513696"/>
            <a:ext cx="5449060" cy="990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C51869-4F6A-7FB4-195F-E4C76B61D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1" y="5513696"/>
            <a:ext cx="4172532" cy="990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418EE-824C-B5B1-51F5-98F99606A247}"/>
              </a:ext>
            </a:extLst>
          </p:cNvPr>
          <p:cNvSpPr txBox="1"/>
          <p:nvPr/>
        </p:nvSpPr>
        <p:spPr>
          <a:xfrm>
            <a:off x="10233639" y="6135102"/>
            <a:ext cx="140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&gt; 0.05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61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E1B63C-A546-AD9E-F12D-85A78628B2EE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57BF86-BFA1-1C1B-5791-3D4D0A8BC999}"/>
              </a:ext>
            </a:extLst>
          </p:cNvPr>
          <p:cNvGrpSpPr/>
          <p:nvPr/>
        </p:nvGrpSpPr>
        <p:grpSpPr>
          <a:xfrm>
            <a:off x="3858549" y="253348"/>
            <a:ext cx="5025231" cy="707886"/>
            <a:chOff x="3884915" y="262674"/>
            <a:chExt cx="3960622" cy="7078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26EB4-C7FD-28BE-9420-235825CECF29}"/>
                </a:ext>
              </a:extLst>
            </p:cNvPr>
            <p:cNvSpPr/>
            <p:nvPr/>
          </p:nvSpPr>
          <p:spPr>
            <a:xfrm>
              <a:off x="4648247" y="35129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EDA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및 </a:t>
              </a:r>
              <a:r>
                <a:rPr lang="ko-KR" altLang="en-US" sz="2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Light" panose="00000300000000000000" pitchFamily="2" charset="-127"/>
                </a:rPr>
                <a:t>전처리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F4483-766E-31EC-4234-37D045C7795B}"/>
                </a:ext>
              </a:extLst>
            </p:cNvPr>
            <p:cNvSpPr txBox="1"/>
            <p:nvPr/>
          </p:nvSpPr>
          <p:spPr>
            <a:xfrm>
              <a:off x="3884915" y="262674"/>
              <a:ext cx="83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1-3</a:t>
              </a:r>
              <a:endPara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78B4E5-109D-E86A-FC0C-6198976BF677}"/>
              </a:ext>
            </a:extLst>
          </p:cNvPr>
          <p:cNvSpPr txBox="1"/>
          <p:nvPr/>
        </p:nvSpPr>
        <p:spPr>
          <a:xfrm>
            <a:off x="760818" y="1344304"/>
            <a:ext cx="9591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BoxPlot</a:t>
            </a:r>
            <a:r>
              <a:rPr lang="ko-KR" altLang="en-US" b="1" dirty="0">
                <a:solidFill>
                  <a:srgbClr val="64DECF"/>
                </a:solidFill>
                <a:latin typeface="+mn-ea"/>
                <a:cs typeface="KoPubWorld돋움체 Bold" panose="00000800000000000000" pitchFamily="2" charset="-127"/>
              </a:rPr>
              <a:t>을 통해 데이터 추세 확인</a:t>
            </a:r>
            <a:endParaRPr lang="ko-KR" altLang="en-US" sz="1800" b="1" dirty="0">
              <a:solidFill>
                <a:srgbClr val="64DECF"/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158D1B-3218-891B-6195-CBAEF0F11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346" y="4248386"/>
            <a:ext cx="3733705" cy="24567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A663FD-1FB8-6F05-A8BC-2C517F908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84" y="4240742"/>
            <a:ext cx="3750362" cy="24644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7A8032-C3D1-971A-FB58-D828F4804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7" y="4248386"/>
            <a:ext cx="3707472" cy="23687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B3FB85-7DA1-BCB7-637F-B90A431E0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84" y="1862842"/>
            <a:ext cx="3733705" cy="23855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3ACD7CC-81CE-07F3-D4BD-8F3BB4BFBE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346" y="1855197"/>
            <a:ext cx="3733706" cy="23855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9DFAF16-8F16-3F56-04EC-C7AFE6480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8" y="1863579"/>
            <a:ext cx="3707471" cy="23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864</Words>
  <Application>Microsoft Office PowerPoint</Application>
  <PresentationFormat>와이드스크린</PresentationFormat>
  <Paragraphs>203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HY헤드라인M</vt:lpstr>
      <vt:lpstr>Wingdings</vt:lpstr>
      <vt:lpstr>KoPubWorld돋움체 Light</vt:lpstr>
      <vt:lpstr>Arial</vt:lpstr>
      <vt:lpstr>Roboto</vt:lpstr>
      <vt:lpstr>KoPubWorld돋움체 Bold</vt:lpstr>
      <vt:lpstr>휴먼모음T</vt:lpstr>
      <vt:lpstr>Courier New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song silver</cp:lastModifiedBy>
  <cp:revision>29</cp:revision>
  <dcterms:created xsi:type="dcterms:W3CDTF">2020-01-03T14:16:53Z</dcterms:created>
  <dcterms:modified xsi:type="dcterms:W3CDTF">2023-04-12T04:56:31Z</dcterms:modified>
</cp:coreProperties>
</file>