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2" r:id="rId16"/>
    <p:sldId id="284" r:id="rId17"/>
    <p:sldId id="271" r:id="rId18"/>
    <p:sldId id="273" r:id="rId19"/>
    <p:sldId id="285" r:id="rId20"/>
    <p:sldId id="276" r:id="rId21"/>
    <p:sldId id="278" r:id="rId22"/>
    <p:sldId id="277" r:id="rId23"/>
    <p:sldId id="279" r:id="rId24"/>
    <p:sldId id="274" r:id="rId25"/>
    <p:sldId id="275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9230-6896-C34E-1D87-EB327A533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80113-755A-69DD-F9BB-953B7BD1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CA34A-0EEC-6DF2-E7CD-96ECFA60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202BD-C004-A496-7CEF-754F8A54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9B189-643A-7A83-9ACD-80B93D9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DE83C-8B24-4677-CDFB-A3046A17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27E33-E49D-521D-B258-C153E27E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5A6E4-3AA6-CE0A-37E5-85BE702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595E3-0FB5-17F2-1AC8-9F304CA3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D254C-5F45-C74F-C6B4-1FCAA840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438C9-3413-9F6A-CA1D-96792D0AA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9DDC0-BB1F-3B5E-EF02-6E117802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C3613-468C-F64A-085A-7D46D107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7F40C-5505-894A-E752-AAC9CA7F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4C726-DBCC-50F2-5CD8-37D084C2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09366-06B0-485A-E713-FA89E4CE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135F-64BB-EEE3-5953-B6704FD3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AE0E3-B03E-1B11-CF80-F72F0DF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4FAF2-B2E9-D6C2-EFB7-2694238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9E71-E85B-2DB4-8E12-D645EA38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71D1-A4B7-5139-CAA6-78FA427F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30A1-E25E-CE4A-D5A0-1036F456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7647B-2FE6-F576-3172-65768186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0473B-C138-7990-92FC-53A4912D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D4BD-8C79-90C5-A571-BD10391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C692-5921-D56D-BD46-05954F67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70A4C-B7D9-B906-B31F-9810302F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206B8-7D09-A4D3-E42D-152C3337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FE5B1-3423-4CCA-6C27-645AC1F6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BD9CC-D02A-5978-DD45-746F49AA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9237B-654E-13F7-6021-19E7477D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324C-3F03-9A76-B638-739E2AED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9572C-83A3-2415-E838-A34843CF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2712A-1F7C-1658-6731-A294A909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3C1A1-979C-2B39-A1EF-95C4EB69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3CA6F-57E5-AFF5-38F4-B7FC81B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22D3F-A204-E46E-9DC4-0775B5A7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FBF4E-FD33-8D21-6DDF-4DEE30C9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EEB78-4E55-2EF5-0AD9-BA16564B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B51B-B376-1BE1-FC67-F448C134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4C4F1-F7D5-90B7-2937-3811C133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8C2F2-CE65-4205-718D-0E1BAD2B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57D45-2A50-1D76-3878-65297423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7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8CE9A-8DF7-3DDB-A09C-105BA508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B1E32-7DD9-E78E-E389-18C56EFA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61EAD-88FF-D6D6-31C9-10DE89F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9662-729E-8DFB-070C-709671B7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7906E-508F-D706-8334-22A07DBB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E93BA-DED0-B813-AC88-F7E8A146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0397A-AD26-955F-6017-96A6BF80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C1673-AC7B-747F-8DC4-C1C42032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4C90A-BAE2-4D11-5AEC-14201F9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AEF4-7B82-C4A3-09D5-10B5472D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BEE15-744E-62F3-606C-466E8DE2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A1192-66CA-B385-C3E5-13DD358E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07689-B4BA-AA46-0D0B-F0EF835E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0B727-552B-14CF-E811-D5029D3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00715-F3CE-CD09-395D-DC53E01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A2CAC-5F78-639F-4486-501934F9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30A69-126C-4067-71F4-BD5B0556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C4CF-F6F0-BB67-4428-F77E1B99B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9616-6638-4ECF-B914-50BBE58C3B7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F04BC-D08C-7A05-84A5-F8A82C132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C13F-ED9A-1660-7D56-CCCA1D61D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70D9-D8AD-4431-9BE1-4E9C0C282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754" y="2154209"/>
            <a:ext cx="9988492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사용한</a:t>
            </a:r>
            <a:br>
              <a:rPr lang="en-US" altLang="ko-KR" dirty="0"/>
            </a:br>
            <a:r>
              <a:rPr lang="en-US" altLang="ko-KR" dirty="0"/>
              <a:t>TTS(Text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Speech)</a:t>
            </a:r>
            <a:r>
              <a:rPr lang="ko-KR" altLang="en-US" dirty="0"/>
              <a:t>모델 입문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BD09A-4AA5-BB3B-06E5-4294CFF4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9258" y="5718576"/>
            <a:ext cx="2611772" cy="542123"/>
          </a:xfrm>
        </p:spPr>
        <p:txBody>
          <a:bodyPr/>
          <a:lstStyle/>
          <a:p>
            <a:r>
              <a:rPr lang="en-US" altLang="ko-KR" dirty="0"/>
              <a:t>AI 18</a:t>
            </a:r>
            <a:r>
              <a:rPr lang="ko-KR" altLang="en-US" dirty="0"/>
              <a:t>기 </a:t>
            </a:r>
            <a:r>
              <a:rPr lang="ko-KR" altLang="en-US" dirty="0" err="1"/>
              <a:t>송경욱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9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Vocoder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74E8-17D6-6EC5-F71B-490BC0681ED7}"/>
              </a:ext>
            </a:extLst>
          </p:cNvPr>
          <p:cNvSpPr txBox="1"/>
          <p:nvPr/>
        </p:nvSpPr>
        <p:spPr>
          <a:xfrm>
            <a:off x="931178" y="1770077"/>
            <a:ext cx="1005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Noto Sans KR"/>
              </a:rPr>
              <a:t> </a:t>
            </a:r>
            <a:r>
              <a:rPr lang="en-US" altLang="ko-KR" sz="2000" b="0" i="0" dirty="0">
                <a:effectLst/>
                <a:latin typeface="Noto Sans KR"/>
              </a:rPr>
              <a:t>acoustic model</a:t>
            </a:r>
            <a:r>
              <a:rPr lang="ko-KR" altLang="en-US" sz="2000" b="0" i="0" dirty="0">
                <a:effectLst/>
                <a:latin typeface="Noto Sans KR"/>
              </a:rPr>
              <a:t>이 생성한 </a:t>
            </a:r>
            <a:r>
              <a:rPr lang="en-US" altLang="ko-KR" sz="2000" b="0" i="0" dirty="0">
                <a:effectLst/>
                <a:latin typeface="Noto Sans KR"/>
              </a:rPr>
              <a:t>acoustic feature</a:t>
            </a:r>
            <a:r>
              <a:rPr lang="ko-KR" altLang="en-US" sz="2000" b="0" i="0" dirty="0">
                <a:effectLst/>
                <a:latin typeface="Noto Sans KR"/>
              </a:rPr>
              <a:t>를 이용하여 이를 </a:t>
            </a:r>
            <a:r>
              <a:rPr lang="en-US" altLang="ko-KR" sz="2000" b="0" i="0" dirty="0">
                <a:effectLst/>
                <a:latin typeface="Noto Sans KR"/>
              </a:rPr>
              <a:t>waveform</a:t>
            </a:r>
            <a:r>
              <a:rPr lang="ko-KR" altLang="en-US" sz="2000" b="0" i="0" dirty="0">
                <a:effectLst/>
                <a:latin typeface="Noto Sans KR"/>
              </a:rPr>
              <a:t>으로 바꿔주는 부분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DAE27-F8C2-A2B6-B7D2-B8595E6C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89" y="2348350"/>
            <a:ext cx="5997604" cy="268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23862-1D53-D4B9-05D9-29D52DF5EFF3}"/>
              </a:ext>
            </a:extLst>
          </p:cNvPr>
          <p:cNvSpPr txBox="1"/>
          <p:nvPr/>
        </p:nvSpPr>
        <p:spPr>
          <a:xfrm>
            <a:off x="931178" y="5420687"/>
            <a:ext cx="1005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effectLst/>
                <a:latin typeface="Noto Sans KR"/>
              </a:rPr>
              <a:t> </a:t>
            </a:r>
            <a:r>
              <a:rPr lang="en-US" altLang="ko-KR" sz="2000" b="0" i="0" dirty="0">
                <a:effectLst/>
                <a:latin typeface="Noto Sans KR"/>
              </a:rPr>
              <a:t>GAN</a:t>
            </a:r>
            <a:r>
              <a:rPr lang="ko-KR" altLang="en-US" sz="2000" b="0" i="0" dirty="0">
                <a:effectLst/>
                <a:latin typeface="Noto Sans KR"/>
              </a:rPr>
              <a:t>이나 </a:t>
            </a:r>
            <a:r>
              <a:rPr lang="ko-KR" altLang="en-US" sz="2000" dirty="0" err="1">
                <a:latin typeface="Noto Sans KR"/>
              </a:rPr>
              <a:t>디퓨전</a:t>
            </a:r>
            <a:r>
              <a:rPr lang="ko-KR" altLang="en-US" sz="2000" dirty="0">
                <a:latin typeface="Noto Sans KR"/>
              </a:rPr>
              <a:t> 기반의 </a:t>
            </a:r>
            <a:r>
              <a:rPr lang="ko-KR" altLang="en-US" sz="2000" dirty="0" err="1">
                <a:latin typeface="Noto Sans KR"/>
              </a:rPr>
              <a:t>보코더가</a:t>
            </a:r>
            <a:r>
              <a:rPr lang="ko-KR" altLang="en-US" sz="2000" dirty="0">
                <a:latin typeface="Noto Sans KR"/>
              </a:rPr>
              <a:t> 현재는 대세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628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Tacotron</a:t>
            </a:r>
            <a:r>
              <a:rPr lang="en-US" altLang="ko-KR" sz="4000" dirty="0"/>
              <a:t> 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392572" y="1828692"/>
            <a:ext cx="81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dirty="0"/>
              <a:t>2017</a:t>
            </a:r>
            <a:r>
              <a:rPr lang="ko-KR" altLang="en-US" dirty="0"/>
              <a:t>년에 발표한 </a:t>
            </a: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en-US" altLang="ko-KR" dirty="0"/>
              <a:t>TTS </a:t>
            </a:r>
            <a:r>
              <a:rPr lang="ko-KR" altLang="en-US" dirty="0"/>
              <a:t>기술의 시작점이 된 모델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A3A1A-C0CA-AE79-E7BF-D83B8296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7" y="2295525"/>
            <a:ext cx="8033486" cy="36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모델 선정 이유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21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ATTENTION, LSTM 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392572" y="1828692"/>
            <a:ext cx="81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자연어 처리 영역이므로 </a:t>
            </a:r>
            <a:r>
              <a:rPr lang="en-US" altLang="ko-KR" dirty="0"/>
              <a:t>attention </a:t>
            </a:r>
            <a:r>
              <a:rPr lang="ko-KR" altLang="en-US" dirty="0"/>
              <a:t>영역이 특히 중요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A3A1A-C0CA-AE79-E7BF-D83B8296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7" y="2295525"/>
            <a:ext cx="8033486" cy="36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2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VAE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367405" y="1828692"/>
            <a:ext cx="870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텍스트와 음성으로 잠재공간을 학습해 많은 데이터 패턴 중 핵심 패턴을 가지고 음성을 생성할 수 있을 것이라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인코더 </a:t>
            </a:r>
            <a:r>
              <a:rPr lang="ko-KR" altLang="en-US" dirty="0" err="1"/>
              <a:t>디코더가</a:t>
            </a:r>
            <a:r>
              <a:rPr lang="ko-KR" altLang="en-US" dirty="0"/>
              <a:t> 분리된 구조 자체가 </a:t>
            </a:r>
            <a:r>
              <a:rPr lang="en-US" altLang="ko-KR" dirty="0"/>
              <a:t>TTS </a:t>
            </a:r>
            <a:r>
              <a:rPr lang="ko-KR" altLang="en-US" dirty="0"/>
              <a:t>모델들과 흡사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C5F52-9723-B6EC-3F95-56826D38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98" y="3198761"/>
            <a:ext cx="6338687" cy="28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모델 학습 및 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0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데이터 셋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150</a:t>
            </a:r>
            <a:r>
              <a:rPr lang="ko-KR" altLang="en-US" dirty="0"/>
              <a:t>분 분량의 한국어 음성파일과 짝 지어진 한국어 문장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3076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296D6-1C77-535D-F87E-9F437358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58" y="2513245"/>
            <a:ext cx="8121139" cy="30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전처리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한국어의 특징</a:t>
            </a:r>
            <a:r>
              <a:rPr lang="en-US" altLang="ko-KR" sz="4000" dirty="0"/>
              <a:t> 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한국어는 초성 중성 종성으로 이루어져 있음</a:t>
            </a:r>
            <a:r>
              <a:rPr lang="en-US" altLang="ko-KR" dirty="0"/>
              <a:t>. </a:t>
            </a:r>
            <a:r>
              <a:rPr lang="ko-KR" altLang="en-US" dirty="0"/>
              <a:t>소리에 중요하다고 판단해 </a:t>
            </a:r>
            <a:r>
              <a:rPr lang="ko-KR" altLang="en-US" dirty="0" err="1"/>
              <a:t>임베딩</a:t>
            </a:r>
            <a:r>
              <a:rPr lang="ko-KR" altLang="en-US" dirty="0"/>
              <a:t> 단위로 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CD9CB-BA3E-B189-28CF-79F198A4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5" y="2396674"/>
            <a:ext cx="5534025" cy="3876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2BD34-C2B1-3275-D2CF-CBD8B891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92" y="3799994"/>
            <a:ext cx="4733544" cy="16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전처리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소리의 특징</a:t>
            </a:r>
            <a:r>
              <a:rPr lang="en-US" altLang="ko-KR" sz="4000" dirty="0"/>
              <a:t> 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소리 데이터는 지금까지 다뤄본 적이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자연어처럼 기본적으로 시퀀스 데이터 </a:t>
            </a:r>
            <a:r>
              <a:rPr lang="en-US" altLang="ko-KR" dirty="0"/>
              <a:t>(, n)</a:t>
            </a:r>
            <a:r>
              <a:rPr lang="ko-KR" altLang="en-US" dirty="0"/>
              <a:t>의 </a:t>
            </a:r>
            <a:r>
              <a:rPr lang="en-US" altLang="ko-KR" dirty="0"/>
              <a:t>array</a:t>
            </a:r>
          </a:p>
          <a:p>
            <a:endParaRPr lang="en-US" altLang="ko-KR" dirty="0"/>
          </a:p>
          <a:p>
            <a:r>
              <a:rPr lang="en-US" altLang="ko-KR" dirty="0"/>
              <a:t>Mel-spectrum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  <a:r>
              <a:rPr lang="ko-KR" altLang="en-US" dirty="0" err="1"/>
              <a:t>이미지로서의</a:t>
            </a:r>
            <a:r>
              <a:rPr lang="ko-KR" altLang="en-US" dirty="0"/>
              <a:t> 성질도 가진다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개별 데이터 크기와 성질이 학습에 상당히 민감함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331432-4C28-667B-7269-F127B16B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2" y="4066658"/>
            <a:ext cx="4965564" cy="2491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A8E4E2-D183-3009-4978-1C415FED3553}"/>
              </a:ext>
            </a:extLst>
          </p:cNvPr>
          <p:cNvSpPr txBox="1"/>
          <p:nvPr/>
        </p:nvSpPr>
        <p:spPr>
          <a:xfrm>
            <a:off x="6065240" y="5068710"/>
            <a:ext cx="555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모르는 사람이랑도 페이스북 친구 하시나요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67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전체적인 파이프라인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E4EDD3-C879-32DF-AEFB-23072EBCE10D}"/>
              </a:ext>
            </a:extLst>
          </p:cNvPr>
          <p:cNvSpPr/>
          <p:nvPr/>
        </p:nvSpPr>
        <p:spPr>
          <a:xfrm>
            <a:off x="302004" y="2357309"/>
            <a:ext cx="1912689" cy="6459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파일경로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|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텍스트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B7D7FD-7703-4B87-05F7-AF7EC392CF24}"/>
              </a:ext>
            </a:extLst>
          </p:cNvPr>
          <p:cNvSpPr/>
          <p:nvPr/>
        </p:nvSpPr>
        <p:spPr>
          <a:xfrm>
            <a:off x="2690069" y="2357309"/>
            <a:ext cx="1728132" cy="6459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음성파일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854AB-9125-CAEB-44BC-8B16239B89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4693" y="2680285"/>
            <a:ext cx="475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16DE5C-9649-30CC-DD58-0FE61E51FFC2}"/>
              </a:ext>
            </a:extLst>
          </p:cNvPr>
          <p:cNvSpPr/>
          <p:nvPr/>
        </p:nvSpPr>
        <p:spPr>
          <a:xfrm>
            <a:off x="302004" y="3439487"/>
            <a:ext cx="1912688" cy="672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음소처리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A74631-C8A7-EF43-9100-61D615BA578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258348" y="3003261"/>
            <a:ext cx="1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6521E6-2B40-73FA-1BDC-1A79498AA8E0}"/>
              </a:ext>
            </a:extLst>
          </p:cNvPr>
          <p:cNvSpPr/>
          <p:nvPr/>
        </p:nvSpPr>
        <p:spPr>
          <a:xfrm>
            <a:off x="2695660" y="3439487"/>
            <a:ext cx="1728132" cy="672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음성처리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3A295F-3303-3554-5A18-7222D0516CBE}"/>
              </a:ext>
            </a:extLst>
          </p:cNvPr>
          <p:cNvCxnSpPr/>
          <p:nvPr/>
        </p:nvCxnSpPr>
        <p:spPr>
          <a:xfrm flipH="1">
            <a:off x="3554134" y="3003261"/>
            <a:ext cx="1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D7A29D-CF18-00C4-D6F4-560D98412128}"/>
              </a:ext>
            </a:extLst>
          </p:cNvPr>
          <p:cNvSpPr/>
          <p:nvPr/>
        </p:nvSpPr>
        <p:spPr>
          <a:xfrm>
            <a:off x="1458287" y="4807775"/>
            <a:ext cx="1990986" cy="102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인코더</a:t>
            </a:r>
            <a:endParaRPr lang="en-US" altLang="ko-KR" dirty="0"/>
          </a:p>
          <a:p>
            <a:pPr algn="ctr"/>
            <a:r>
              <a:rPr lang="en-US" altLang="ko-KR" dirty="0"/>
              <a:t>(acoustic model)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D927B3-02E9-A904-6933-212881283C92}"/>
              </a:ext>
            </a:extLst>
          </p:cNvPr>
          <p:cNvCxnSpPr>
            <a:stCxn id="17" idx="2"/>
          </p:cNvCxnSpPr>
          <p:nvPr/>
        </p:nvCxnSpPr>
        <p:spPr>
          <a:xfrm flipH="1">
            <a:off x="2919369" y="4112371"/>
            <a:ext cx="640357" cy="69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50A734-C3B4-87DE-25BE-A233F2993A23}"/>
              </a:ext>
            </a:extLst>
          </p:cNvPr>
          <p:cNvCxnSpPr>
            <a:stCxn id="10" idx="2"/>
          </p:cNvCxnSpPr>
          <p:nvPr/>
        </p:nvCxnSpPr>
        <p:spPr>
          <a:xfrm>
            <a:off x="1258348" y="4112371"/>
            <a:ext cx="729843" cy="69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82194C-6D4B-8C55-33C9-949CF3E19BC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49273" y="5319503"/>
            <a:ext cx="50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97AEC3-472D-5A03-2211-CA26D75E8535}"/>
              </a:ext>
            </a:extLst>
          </p:cNvPr>
          <p:cNvSpPr/>
          <p:nvPr/>
        </p:nvSpPr>
        <p:spPr>
          <a:xfrm>
            <a:off x="3917659" y="4983061"/>
            <a:ext cx="1728132" cy="67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잠재 벡터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98D0C4-8612-80D0-8726-5CB6F20A0F1C}"/>
              </a:ext>
            </a:extLst>
          </p:cNvPr>
          <p:cNvSpPr/>
          <p:nvPr/>
        </p:nvSpPr>
        <p:spPr>
          <a:xfrm>
            <a:off x="6146336" y="4807775"/>
            <a:ext cx="1990986" cy="102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디코더</a:t>
            </a:r>
            <a:endParaRPr lang="en-US" altLang="ko-KR" dirty="0"/>
          </a:p>
          <a:p>
            <a:pPr algn="ctr"/>
            <a:r>
              <a:rPr lang="en-US" altLang="ko-KR" dirty="0"/>
              <a:t>(Vocoder)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239AE6-E081-5D03-D5F7-0E5B5CBD378C}"/>
              </a:ext>
            </a:extLst>
          </p:cNvPr>
          <p:cNvCxnSpPr/>
          <p:nvPr/>
        </p:nvCxnSpPr>
        <p:spPr>
          <a:xfrm>
            <a:off x="5645791" y="5319503"/>
            <a:ext cx="50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E8549B9-BF58-3037-6E1C-9F81851B9379}"/>
              </a:ext>
            </a:extLst>
          </p:cNvPr>
          <p:cNvCxnSpPr>
            <a:cxnSpLocks/>
          </p:cNvCxnSpPr>
          <p:nvPr/>
        </p:nvCxnSpPr>
        <p:spPr>
          <a:xfrm>
            <a:off x="767972" y="4126805"/>
            <a:ext cx="6414025" cy="1712511"/>
          </a:xfrm>
          <a:prstGeom prst="bentConnector4">
            <a:avLst>
              <a:gd name="adj1" fmla="val -6"/>
              <a:gd name="adj2" fmla="val 143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A8BA4E0-3AF4-25C1-A178-87E1BC728BD6}"/>
              </a:ext>
            </a:extLst>
          </p:cNvPr>
          <p:cNvSpPr/>
          <p:nvPr/>
        </p:nvSpPr>
        <p:spPr>
          <a:xfrm>
            <a:off x="6185484" y="3003261"/>
            <a:ext cx="1912689" cy="6459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새로운 텍스트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EC58C30-3F48-EFEC-33B2-D0009739C1E6}"/>
              </a:ext>
            </a:extLst>
          </p:cNvPr>
          <p:cNvSpPr/>
          <p:nvPr/>
        </p:nvSpPr>
        <p:spPr>
          <a:xfrm>
            <a:off x="9044487" y="4807774"/>
            <a:ext cx="1912689" cy="6459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생성된 음성</a:t>
            </a: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E96E3850-99F5-AFE2-7AEE-DB1ECAC01A30}"/>
              </a:ext>
            </a:extLst>
          </p:cNvPr>
          <p:cNvSpPr/>
          <p:nvPr/>
        </p:nvSpPr>
        <p:spPr>
          <a:xfrm>
            <a:off x="7053501" y="3663647"/>
            <a:ext cx="243281" cy="114412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63FCBD2-48D2-8491-C5A2-8E8F6403E8B0}"/>
              </a:ext>
            </a:extLst>
          </p:cNvPr>
          <p:cNvSpPr/>
          <p:nvPr/>
        </p:nvSpPr>
        <p:spPr>
          <a:xfrm rot="16200000">
            <a:off x="5777907" y="4882591"/>
            <a:ext cx="243281" cy="49631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FE9C3351-568A-3498-7430-FA4EB6A51D0D}"/>
              </a:ext>
            </a:extLst>
          </p:cNvPr>
          <p:cNvSpPr/>
          <p:nvPr/>
        </p:nvSpPr>
        <p:spPr>
          <a:xfrm rot="16200000">
            <a:off x="8492850" y="4723765"/>
            <a:ext cx="243281" cy="8157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81D29C0-B6D4-39F8-7711-B43701F5502C}"/>
              </a:ext>
            </a:extLst>
          </p:cNvPr>
          <p:cNvCxnSpPr>
            <a:stCxn id="5" idx="3"/>
          </p:cNvCxnSpPr>
          <p:nvPr/>
        </p:nvCxnSpPr>
        <p:spPr>
          <a:xfrm>
            <a:off x="4418201" y="2680285"/>
            <a:ext cx="1940654" cy="2127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1DE83-CA59-82D7-1C69-351213E8BCA8}"/>
              </a:ext>
            </a:extLst>
          </p:cNvPr>
          <p:cNvSpPr txBox="1"/>
          <p:nvPr/>
        </p:nvSpPr>
        <p:spPr>
          <a:xfrm>
            <a:off x="1359017" y="2013358"/>
            <a:ext cx="9873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T</a:t>
            </a:r>
            <a:r>
              <a:rPr lang="en-US" altLang="ko-KR" sz="2400" dirty="0">
                <a:solidFill>
                  <a:srgbClr val="202122"/>
                </a:solidFill>
                <a:latin typeface="Arial" panose="020B0604020202020204" pitchFamily="34" charset="0"/>
              </a:rPr>
              <a:t>TS</a:t>
            </a:r>
            <a:r>
              <a:rPr lang="ko-KR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에 대한 개요</a:t>
            </a:r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모델 선정이유</a:t>
            </a:r>
            <a:endParaRPr lang="en-US" altLang="ko-KR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rgbClr val="202122"/>
                </a:solidFill>
                <a:latin typeface="Arial" panose="020B0604020202020204" pitchFamily="34" charset="0"/>
              </a:rPr>
              <a:t>3. </a:t>
            </a:r>
            <a:r>
              <a:rPr lang="ko-KR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모델 학습 및 결과</a:t>
            </a:r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rgbClr val="202122"/>
                </a:solidFill>
                <a:latin typeface="Arial" panose="020B0604020202020204" pitchFamily="34" charset="0"/>
              </a:rPr>
              <a:t>4. </a:t>
            </a:r>
            <a:r>
              <a:rPr lang="ko-KR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사전 학습된 모델로 음성 합성</a:t>
            </a:r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rgbClr val="202122"/>
                </a:solidFill>
                <a:latin typeface="Arial" panose="020B0604020202020204" pitchFamily="34" charset="0"/>
              </a:rPr>
              <a:t>5. </a:t>
            </a:r>
            <a:r>
              <a:rPr lang="ko-KR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결론 및 피드백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36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 </a:t>
            </a:r>
            <a:r>
              <a:rPr lang="en-US" altLang="ko-KR" sz="4000" dirty="0"/>
              <a:t>1</a:t>
            </a:r>
            <a:br>
              <a:rPr lang="en-US" altLang="ko-KR" sz="4000" dirty="0"/>
            </a:br>
            <a:endParaRPr lang="ko-KR" altLang="en-US" sz="4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CB5899-F7FF-BC22-6A58-6A1E3971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1" y="1605437"/>
            <a:ext cx="4641017" cy="4685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E6DD13-0759-6DFD-F582-84E3B06858BE}"/>
              </a:ext>
            </a:extLst>
          </p:cNvPr>
          <p:cNvSpPr txBox="1"/>
          <p:nvPr/>
        </p:nvSpPr>
        <p:spPr>
          <a:xfrm>
            <a:off x="6096000" y="1925272"/>
            <a:ext cx="5816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인코더에서 텍스트와 음성을 학습한 후 잠재벡터 이후 </a:t>
            </a:r>
            <a:endParaRPr lang="en-US" altLang="ko-KR" dirty="0"/>
          </a:p>
          <a:p>
            <a:r>
              <a:rPr lang="ko-KR" altLang="en-US" dirty="0" err="1"/>
              <a:t>디코더에서</a:t>
            </a:r>
            <a:r>
              <a:rPr lang="ko-KR" altLang="en-US" dirty="0"/>
              <a:t> 텍스트만 받아들여 음성을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이후 </a:t>
            </a:r>
            <a:r>
              <a:rPr lang="en-US" altLang="ko-KR" dirty="0"/>
              <a:t>z</a:t>
            </a:r>
            <a:r>
              <a:rPr lang="ko-KR" altLang="en-US" dirty="0"/>
              <a:t>값과 </a:t>
            </a:r>
            <a:r>
              <a:rPr lang="en-US" altLang="ko-KR" dirty="0"/>
              <a:t>text</a:t>
            </a:r>
            <a:r>
              <a:rPr lang="ko-KR" altLang="en-US" dirty="0"/>
              <a:t>값만 가지고 음성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실패 </a:t>
            </a:r>
            <a:r>
              <a:rPr lang="en-US" altLang="ko-KR" dirty="0"/>
              <a:t>(</a:t>
            </a:r>
            <a:r>
              <a:rPr lang="ko-KR" altLang="en-US" dirty="0"/>
              <a:t>매우 심한 노이즈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A96A7B-B0B9-20C7-7E57-39ED7764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12" y="3948045"/>
            <a:ext cx="3539688" cy="28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 </a:t>
            </a:r>
            <a:r>
              <a:rPr lang="en-US" altLang="ko-KR" sz="4000" dirty="0"/>
              <a:t>2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6DD13-0759-6DFD-F582-84E3B06858BE}"/>
              </a:ext>
            </a:extLst>
          </p:cNvPr>
          <p:cNvSpPr txBox="1"/>
          <p:nvPr/>
        </p:nvSpPr>
        <p:spPr>
          <a:xfrm>
            <a:off x="5970165" y="2160164"/>
            <a:ext cx="581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인코더에서 텍스트와 음성을 학습한 후 잠재벡터 이후 </a:t>
            </a:r>
            <a:endParaRPr lang="en-US" altLang="ko-KR" dirty="0"/>
          </a:p>
          <a:p>
            <a:r>
              <a:rPr lang="ko-KR" altLang="en-US" dirty="0"/>
              <a:t>잠재 벡터만 가지고 음성을 생성할 수 있을지 실험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  <a:r>
              <a:rPr lang="en-US" altLang="ko-KR" dirty="0"/>
              <a:t>(</a:t>
            </a:r>
            <a:r>
              <a:rPr lang="ko-KR" altLang="en-US" dirty="0"/>
              <a:t>무음 또는 매우 약한 노이즈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27D8B-595A-3B7A-AB92-BA3FD316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7" y="1770077"/>
            <a:ext cx="3955540" cy="43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 </a:t>
            </a:r>
            <a:r>
              <a:rPr lang="en-US" altLang="ko-KR" sz="4000" dirty="0"/>
              <a:t>3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6DD13-0759-6DFD-F582-84E3B06858BE}"/>
              </a:ext>
            </a:extLst>
          </p:cNvPr>
          <p:cNvSpPr txBox="1"/>
          <p:nvPr/>
        </p:nvSpPr>
        <p:spPr>
          <a:xfrm>
            <a:off x="6926511" y="1816215"/>
            <a:ext cx="5816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VAE </a:t>
            </a:r>
            <a:r>
              <a:rPr lang="ko-KR" altLang="en-US" dirty="0"/>
              <a:t>구조대신 인코더 </a:t>
            </a:r>
            <a:r>
              <a:rPr lang="ko-KR" altLang="en-US" dirty="0" err="1"/>
              <a:t>디코더를</a:t>
            </a:r>
            <a:r>
              <a:rPr lang="ko-KR" altLang="en-US" dirty="0"/>
              <a:t> 분리 후 </a:t>
            </a:r>
            <a:endParaRPr lang="en-US" altLang="ko-KR" dirty="0"/>
          </a:p>
          <a:p>
            <a:r>
              <a:rPr lang="ko-KR" altLang="en-US" dirty="0"/>
              <a:t>멀티 헤드 </a:t>
            </a:r>
            <a:r>
              <a:rPr lang="ko-KR" altLang="en-US" dirty="0" err="1"/>
              <a:t>어텐션을</a:t>
            </a:r>
            <a:r>
              <a:rPr lang="ko-KR" altLang="en-US" dirty="0"/>
              <a:t> 학습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인코더만 </a:t>
            </a:r>
            <a:r>
              <a:rPr lang="ko-KR" altLang="en-US" dirty="0" err="1"/>
              <a:t>학습시킨다음</a:t>
            </a:r>
            <a:r>
              <a:rPr lang="ko-KR" altLang="en-US" dirty="0"/>
              <a:t> </a:t>
            </a:r>
            <a:r>
              <a:rPr lang="ko-KR" altLang="en-US" dirty="0" err="1"/>
              <a:t>사전학습된</a:t>
            </a:r>
            <a:r>
              <a:rPr lang="ko-KR" altLang="en-US" dirty="0"/>
              <a:t> 가중치를 </a:t>
            </a:r>
            <a:endParaRPr lang="en-US" altLang="ko-KR" dirty="0"/>
          </a:p>
          <a:p>
            <a:r>
              <a:rPr lang="ko-KR" altLang="en-US" dirty="0" err="1"/>
              <a:t>디코더에</a:t>
            </a:r>
            <a:r>
              <a:rPr lang="ko-KR" altLang="en-US" dirty="0"/>
              <a:t> 넣어 문장만 가지고 </a:t>
            </a:r>
            <a:endParaRPr lang="en-US" altLang="ko-KR" dirty="0"/>
          </a:p>
          <a:p>
            <a:r>
              <a:rPr lang="ko-KR" altLang="en-US" dirty="0"/>
              <a:t>다시 소리 데이터를 학습시킨다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실패 </a:t>
            </a:r>
            <a:r>
              <a:rPr lang="en-US" altLang="ko-KR" dirty="0"/>
              <a:t>(</a:t>
            </a:r>
            <a:r>
              <a:rPr lang="ko-KR" altLang="en-US" dirty="0"/>
              <a:t>약간의 노이즈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4DA26F-4B1D-CB6A-1A1D-4692E9E1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1" y="1705027"/>
            <a:ext cx="4210378" cy="39109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30FEE0-0AFE-3477-A4A8-E03E63F1E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9" y="1731050"/>
            <a:ext cx="2382629" cy="388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B86DF-192C-B031-C66A-61962BF9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10" y="4215338"/>
            <a:ext cx="3081867" cy="23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 err="1"/>
              <a:t>사전학습된</a:t>
            </a:r>
            <a:r>
              <a:rPr lang="ko-KR" altLang="en-US" sz="4000" dirty="0"/>
              <a:t> 모델로 음성 합성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8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Tortoise TTS </a:t>
            </a:r>
            <a:r>
              <a:rPr lang="ko-KR" altLang="en-US" sz="4000" dirty="0"/>
              <a:t>모델을 이용한 음성 합성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4A29-FD0A-5ED2-FEAD-621999056DB7}"/>
              </a:ext>
            </a:extLst>
          </p:cNvPr>
          <p:cNvSpPr txBox="1"/>
          <p:nvPr/>
        </p:nvSpPr>
        <p:spPr>
          <a:xfrm>
            <a:off x="874552" y="1828692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https://github.com/jnordberg/tortoise-tts.git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1B29A8-6436-AEFB-5737-6855CA22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7" y="2626847"/>
            <a:ext cx="4878943" cy="12824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1741C2-346C-1B62-1920-89BA0B4B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431" y="2626847"/>
            <a:ext cx="5735227" cy="35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8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합성된 목소리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</a:t>
            </a:r>
            <a:r>
              <a:rPr lang="en-US" altLang="ko-KR" dirty="0"/>
              <a:t>: </a:t>
            </a:r>
            <a:r>
              <a:rPr lang="ko-KR" altLang="en-US" dirty="0"/>
              <a:t>직접 녹음한 내 목소리 약 </a:t>
            </a:r>
            <a:r>
              <a:rPr lang="en-US" altLang="ko-KR" dirty="0"/>
              <a:t>30</a:t>
            </a:r>
            <a:r>
              <a:rPr lang="ko-KR" altLang="en-US" dirty="0"/>
              <a:t>초 </a:t>
            </a:r>
            <a:r>
              <a:rPr lang="en-US" altLang="ko-KR" dirty="0"/>
              <a:t>~ 1</a:t>
            </a:r>
            <a:r>
              <a:rPr lang="ko-KR" altLang="en-US" dirty="0"/>
              <a:t>분 정도의 분량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873B6-5CD2-ADA9-DB2B-ECD831C2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641" y="2479734"/>
            <a:ext cx="8953500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20C61-E265-17F7-B557-AA5FE843E801}"/>
              </a:ext>
            </a:extLst>
          </p:cNvPr>
          <p:cNvSpPr txBox="1"/>
          <p:nvPr/>
        </p:nvSpPr>
        <p:spPr>
          <a:xfrm>
            <a:off x="3145872" y="4765091"/>
            <a:ext cx="103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한국어로 녹음했음에도 상당히 영어 표현을 자연스럽게 했음</a:t>
            </a:r>
          </a:p>
        </p:txBody>
      </p:sp>
      <p:pic>
        <p:nvPicPr>
          <p:cNvPr id="9" name="미국헌법서문">
            <a:hlinkClick r:id="" action="ppaction://media"/>
            <a:extLst>
              <a:ext uri="{FF2B5EF4-FFF2-40B4-BE49-F238E27FC236}">
                <a16:creationId xmlns:a16="http://schemas.microsoft.com/office/drawing/2014/main" id="{9656DE89-D8A0-7CD1-DDA8-C9B964AF58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9100" y="4644957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09968-A513-197E-F93E-5F92E3FD7F1D}"/>
              </a:ext>
            </a:extLst>
          </p:cNvPr>
          <p:cNvSpPr txBox="1"/>
          <p:nvPr/>
        </p:nvSpPr>
        <p:spPr>
          <a:xfrm>
            <a:off x="3145872" y="5398401"/>
            <a:ext cx="103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한국어 문장은 전혀 제대로 읽지 못한다</a:t>
            </a:r>
          </a:p>
        </p:txBody>
      </p:sp>
    </p:spTree>
    <p:extLst>
      <p:ext uri="{BB962C8B-B14F-4D97-AF65-F5344CB8AC3E}">
        <p14:creationId xmlns:p14="http://schemas.microsoft.com/office/powerpoint/2010/main" val="37540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>
                <a:solidFill>
                  <a:srgbClr val="202122"/>
                </a:solidFill>
                <a:latin typeface="Arial" panose="020B0604020202020204" pitchFamily="34" charset="0"/>
              </a:rPr>
              <a:t>결론 및 피드백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결론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구성한 모델로 시도해본 </a:t>
            </a:r>
            <a:r>
              <a:rPr lang="en-US" altLang="ko-KR" dirty="0"/>
              <a:t>TTS</a:t>
            </a:r>
            <a:r>
              <a:rPr lang="ko-KR" altLang="en-US" dirty="0"/>
              <a:t>는 전부 잡음을 생성했다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Tacotron2</a:t>
            </a:r>
            <a:r>
              <a:rPr lang="ko-KR" altLang="en-US" dirty="0"/>
              <a:t> 관련 리뷰에 따르면 </a:t>
            </a:r>
            <a:r>
              <a:rPr lang="en-US" altLang="ko-KR" dirty="0"/>
              <a:t>3</a:t>
            </a:r>
            <a:r>
              <a:rPr lang="ko-KR" altLang="en-US" dirty="0"/>
              <a:t>시간 분량의 음성을 최소 </a:t>
            </a:r>
            <a:r>
              <a:rPr lang="en-US" altLang="ko-KR" dirty="0"/>
              <a:t>30</a:t>
            </a:r>
            <a:r>
              <a:rPr lang="ko-KR" altLang="en-US" dirty="0"/>
              <a:t>시간 최대 </a:t>
            </a:r>
            <a:r>
              <a:rPr lang="en-US" altLang="ko-KR" dirty="0"/>
              <a:t>7</a:t>
            </a:r>
            <a:r>
              <a:rPr lang="ko-KR" altLang="en-US" dirty="0"/>
              <a:t>일 학습시켜야 만족스러운 사전모델이 생성된다고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어찌 보면 이런 단순한 모델링에 적은 학습시간으로는 당연한 결과였을지도 모른다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 </a:t>
            </a:r>
            <a:r>
              <a:rPr lang="en-US" altLang="ko-KR" dirty="0"/>
              <a:t>VAE</a:t>
            </a:r>
            <a:r>
              <a:rPr lang="ko-KR" altLang="en-US" dirty="0"/>
              <a:t>보다는 다른 모델과 결합해서 </a:t>
            </a: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en-US" altLang="ko-KR" dirty="0"/>
              <a:t>GAN) </a:t>
            </a:r>
            <a:r>
              <a:rPr lang="ko-KR" altLang="en-US" dirty="0" err="1"/>
              <a:t>생성하는게</a:t>
            </a:r>
            <a:r>
              <a:rPr lang="ko-KR" altLang="en-US" dirty="0"/>
              <a:t> 더 괜찮을 것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프로젝트를 진행하면서 </a:t>
            </a:r>
            <a:r>
              <a:rPr lang="en-US" altLang="ko-KR" dirty="0"/>
              <a:t>TTS </a:t>
            </a:r>
            <a:r>
              <a:rPr lang="ko-KR" altLang="en-US" dirty="0"/>
              <a:t>관련 논문 리뷰들을 읽었고 추후에 도움이 될 것으로 기대한다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13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피드백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583C1-C137-EFAF-1AC4-4A6EC2405705}"/>
              </a:ext>
            </a:extLst>
          </p:cNvPr>
          <p:cNvSpPr txBox="1"/>
          <p:nvPr/>
        </p:nvSpPr>
        <p:spPr>
          <a:xfrm>
            <a:off x="1233182" y="1828692"/>
            <a:ext cx="10385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다음에는 이미지 비전에서 </a:t>
            </a:r>
            <a:r>
              <a:rPr lang="en-US" altLang="ko-KR" dirty="0"/>
              <a:t>Resnet</a:t>
            </a:r>
            <a:r>
              <a:rPr lang="ko-KR" altLang="en-US" dirty="0"/>
              <a:t>을 </a:t>
            </a:r>
            <a:r>
              <a:rPr lang="en-US" altLang="ko-KR" dirty="0"/>
              <a:t>backbone </a:t>
            </a:r>
            <a:r>
              <a:rPr lang="ko-KR" altLang="en-US" dirty="0"/>
              <a:t>모델로 사용한 것처럼 사전 학습된 모델을 찾아서 재구성 해보는 것도 좋을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TTS</a:t>
            </a:r>
            <a:r>
              <a:rPr lang="ko-KR" altLang="en-US" dirty="0"/>
              <a:t>는 영어 중국어 일본어 모델이 많았고 오픈 소스 한국어 모델은 거의 없어 아쉽다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논문들을 보다 보니 단순히 </a:t>
            </a:r>
            <a:r>
              <a:rPr lang="en-US" altLang="ko-KR" dirty="0"/>
              <a:t>text</a:t>
            </a:r>
            <a:r>
              <a:rPr lang="ko-KR" altLang="en-US" dirty="0"/>
              <a:t>를 음성으로 합성하는 것 뿐 아니라 타인의 음성을 자신의 음성으로 덮어 씌우거나 같은 문장도 </a:t>
            </a:r>
            <a:r>
              <a:rPr lang="ko-KR" altLang="en-US" dirty="0" err="1"/>
              <a:t>텐션을</a:t>
            </a:r>
            <a:r>
              <a:rPr lang="ko-KR" altLang="en-US" dirty="0"/>
              <a:t> 바꿔서 다시 말할 수 있게 하는 등 여러 응용에 대해서도 관심이 생겼다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87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1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16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TTS</a:t>
            </a:r>
            <a:r>
              <a:rPr lang="ko-KR" altLang="en-US" sz="4000" dirty="0"/>
              <a:t>에 대한 개요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99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TTS(Text</a:t>
            </a:r>
            <a:r>
              <a:rPr lang="ko-KR" altLang="en-US" sz="4000" dirty="0"/>
              <a:t> </a:t>
            </a:r>
            <a:r>
              <a:rPr lang="en-US" altLang="ko-KR" sz="4000" dirty="0"/>
              <a:t>to</a:t>
            </a:r>
            <a:r>
              <a:rPr lang="ko-KR" altLang="en-US" sz="4000" dirty="0"/>
              <a:t> </a:t>
            </a:r>
            <a:r>
              <a:rPr lang="en-US" altLang="ko-KR" sz="4000" dirty="0"/>
              <a:t>Speech)</a:t>
            </a:r>
            <a:r>
              <a:rPr lang="ko-KR" altLang="en-US" sz="4000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DFD855-BF83-EFC5-3D7A-811F43F6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19" y="1429441"/>
            <a:ext cx="9706762" cy="2912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1DE83-CA59-82D7-1C69-351213E8BCA8}"/>
              </a:ext>
            </a:extLst>
          </p:cNvPr>
          <p:cNvSpPr txBox="1"/>
          <p:nvPr/>
        </p:nvSpPr>
        <p:spPr>
          <a:xfrm>
            <a:off x="1400961" y="4915949"/>
            <a:ext cx="987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음성 합성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(speech synthesis)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인위적으로 사람의 소리를 합성하는 시스템이며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텍스트를 음성으로 변환한다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0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TTS</a:t>
            </a:r>
            <a:r>
              <a:rPr lang="ko-KR" altLang="en-US" sz="4000" dirty="0"/>
              <a:t>의 기존 방식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75B71-085E-BD9A-9656-D2CD709D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143125"/>
            <a:ext cx="2419350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408904-C13D-671E-1923-99FE493F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2182426"/>
            <a:ext cx="2857998" cy="2493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4C2A5-0396-2E1D-7620-D34272DAF67C}"/>
              </a:ext>
            </a:extLst>
          </p:cNvPr>
          <p:cNvSpPr txBox="1"/>
          <p:nvPr/>
        </p:nvSpPr>
        <p:spPr>
          <a:xfrm>
            <a:off x="1212036" y="1644026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조음합성</a:t>
            </a:r>
            <a:r>
              <a:rPr lang="en-US" altLang="ko-KR" dirty="0"/>
              <a:t>(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Articulatory Synthesis)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40C22B-8852-0003-ADC5-6E178F531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77" y="1894975"/>
            <a:ext cx="4233542" cy="3590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A3FC3E-BA79-B87B-7B91-5E8252EEA2DD}"/>
              </a:ext>
            </a:extLst>
          </p:cNvPr>
          <p:cNvSpPr txBox="1"/>
          <p:nvPr/>
        </p:nvSpPr>
        <p:spPr>
          <a:xfrm>
            <a:off x="7154746" y="1644026"/>
            <a:ext cx="44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포먼트합성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Formant Synthesis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AD38F-2D00-99F8-1352-2D4D88C96B9F}"/>
              </a:ext>
            </a:extLst>
          </p:cNvPr>
          <p:cNvSpPr txBox="1"/>
          <p:nvPr/>
        </p:nvSpPr>
        <p:spPr>
          <a:xfrm>
            <a:off x="1524000" y="5272507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인간의 구강구조를 모방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8FF36-00B8-B3B0-1F65-35599045B2CE}"/>
              </a:ext>
            </a:extLst>
          </p:cNvPr>
          <p:cNvSpPr txBox="1"/>
          <p:nvPr/>
        </p:nvSpPr>
        <p:spPr>
          <a:xfrm>
            <a:off x="7381978" y="5272507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목소리의 피크영역의 특징을 음소단위로 분석</a:t>
            </a:r>
          </a:p>
        </p:txBody>
      </p:sp>
    </p:spTree>
    <p:extLst>
      <p:ext uri="{BB962C8B-B14F-4D97-AF65-F5344CB8AC3E}">
        <p14:creationId xmlns:p14="http://schemas.microsoft.com/office/powerpoint/2010/main" val="41978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TTS</a:t>
            </a:r>
            <a:r>
              <a:rPr lang="ko-KR" altLang="en-US" sz="4000" dirty="0"/>
              <a:t>의 기존 방식</a:t>
            </a:r>
            <a:br>
              <a:rPr lang="en-US" altLang="ko-KR" sz="40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DD4EE-3643-1DC2-A90A-ED2BDE2E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18" y="2248250"/>
            <a:ext cx="2200975" cy="3112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4CA73-BA0D-8663-8589-36D094F55828}"/>
              </a:ext>
            </a:extLst>
          </p:cNvPr>
          <p:cNvSpPr txBox="1"/>
          <p:nvPr/>
        </p:nvSpPr>
        <p:spPr>
          <a:xfrm>
            <a:off x="1212036" y="1644026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연결 합성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(Unit Selection Synthesis)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29287-9F4B-3B05-5BF6-2CF0BE0BB39F}"/>
              </a:ext>
            </a:extLst>
          </p:cNvPr>
          <p:cNvSpPr txBox="1"/>
          <p:nvPr/>
        </p:nvSpPr>
        <p:spPr>
          <a:xfrm>
            <a:off x="7154746" y="1644026"/>
            <a:ext cx="44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통계기반 파라미터 합성</a:t>
            </a:r>
            <a:r>
              <a:rPr lang="en-US" altLang="ko-KR" dirty="0"/>
              <a:t>(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SPSS)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943B-2AEB-5B80-B44D-258C1E22E5BD}"/>
              </a:ext>
            </a:extLst>
          </p:cNvPr>
          <p:cNvSpPr txBox="1"/>
          <p:nvPr/>
        </p:nvSpPr>
        <p:spPr>
          <a:xfrm>
            <a:off x="1524000" y="5272507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이론상 가능한 모든 음편을 전부 만들어서 재조합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8065C-AB65-7C7E-5D01-7B83BF3EFABE}"/>
              </a:ext>
            </a:extLst>
          </p:cNvPr>
          <p:cNvSpPr txBox="1"/>
          <p:nvPr/>
        </p:nvSpPr>
        <p:spPr>
          <a:xfrm>
            <a:off x="7381978" y="5272507"/>
            <a:ext cx="304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통계에 기반해 각 음성의 특징을 추출한 다음 합성할 텍스트를 분석해 기존 모델에 넣어 출력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AA1A94-0FD7-18A1-5B7C-82A7709D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06" y="2191082"/>
            <a:ext cx="3773950" cy="29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163761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 End-to-End DL TTS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6F460-2445-5695-1501-04A1C9A4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444130"/>
            <a:ext cx="794385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F2933-9FE3-93D7-569A-BB4470FA6B23}"/>
              </a:ext>
            </a:extLst>
          </p:cNvPr>
          <p:cNvSpPr txBox="1"/>
          <p:nvPr/>
        </p:nvSpPr>
        <p:spPr>
          <a:xfrm>
            <a:off x="1824037" y="4388852"/>
            <a:ext cx="854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의외로 최신 기술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22</a:t>
            </a:r>
            <a:r>
              <a:rPr lang="ko-KR" altLang="en-US" sz="2400" dirty="0"/>
              <a:t>년 이후로는 주로 </a:t>
            </a:r>
            <a:r>
              <a:rPr lang="en-US" altLang="ko-KR" sz="2400" dirty="0"/>
              <a:t>3</a:t>
            </a:r>
            <a:r>
              <a:rPr lang="ko-KR" altLang="en-US" sz="2400" dirty="0"/>
              <a:t>번 영역에서 모델들이 만들어지고 있고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차츰 </a:t>
            </a:r>
            <a:r>
              <a:rPr lang="en-US" altLang="ko-KR" sz="2400" dirty="0"/>
              <a:t>4</a:t>
            </a:r>
            <a:r>
              <a:rPr lang="ko-KR" altLang="en-US" sz="2400" dirty="0"/>
              <a:t>번으로 진행하는 중</a:t>
            </a:r>
          </a:p>
        </p:txBody>
      </p:sp>
    </p:spTree>
    <p:extLst>
      <p:ext uri="{BB962C8B-B14F-4D97-AF65-F5344CB8AC3E}">
        <p14:creationId xmlns:p14="http://schemas.microsoft.com/office/powerpoint/2010/main" val="57424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BD8EA18-6C95-F62E-E631-9C9334E2F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238"/>
            <a:ext cx="9144000" cy="163671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 DL </a:t>
            </a:r>
            <a:r>
              <a:rPr lang="ko-KR" altLang="en-US" sz="4000" dirty="0"/>
              <a:t>기반 </a:t>
            </a:r>
            <a:r>
              <a:rPr lang="en-US" altLang="ko-KR" sz="4000" dirty="0"/>
              <a:t>TTS </a:t>
            </a:r>
            <a:r>
              <a:rPr lang="ko-KR" altLang="en-US" sz="4000" dirty="0"/>
              <a:t>모델의 기본 구조</a:t>
            </a:r>
            <a:r>
              <a:rPr lang="en-US" altLang="ko-KR" sz="4000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62ACB-C25D-8794-E341-EA09AAE2E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58" y="1402185"/>
            <a:ext cx="7943850" cy="2476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DD8C83-8676-C889-6169-AA09E86D5FC1}"/>
              </a:ext>
            </a:extLst>
          </p:cNvPr>
          <p:cNvSpPr/>
          <p:nvPr/>
        </p:nvSpPr>
        <p:spPr>
          <a:xfrm>
            <a:off x="1795243" y="2944535"/>
            <a:ext cx="8271545" cy="484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67E4A-F1D3-D3A8-398B-07857D2D6002}"/>
              </a:ext>
            </a:extLst>
          </p:cNvPr>
          <p:cNvSpPr txBox="1"/>
          <p:nvPr/>
        </p:nvSpPr>
        <p:spPr>
          <a:xfrm>
            <a:off x="1524000" y="4360585"/>
            <a:ext cx="9815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-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Acoustic Model: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입력으로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character(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텍스트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혹은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phoneme(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음소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;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발음단위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받아서 어떠한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acoustic feature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만드는 모델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요즘 대부분의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acoustic feature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mel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-spectrogram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의미함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-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Vocoder: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입력으로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mel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-spectrogram(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및 유사한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스펙트로그램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받아서 실제 오디오를 생성하는 모델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55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2191-0B1C-FF22-5F5F-BE4D19B3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37615"/>
          </a:xfrm>
        </p:spPr>
        <p:txBody>
          <a:bodyPr>
            <a:normAutofit fontScale="90000"/>
          </a:bodyPr>
          <a:lstStyle/>
          <a:p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Acoustic Models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00A93-BE77-2AD8-1EC3-87CA8B96BE89}"/>
              </a:ext>
            </a:extLst>
          </p:cNvPr>
          <p:cNvSpPr txBox="1"/>
          <p:nvPr/>
        </p:nvSpPr>
        <p:spPr>
          <a:xfrm>
            <a:off x="2197915" y="1702965"/>
            <a:ext cx="80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Attention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과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Transformer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의 등장으로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RNN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영역이 거의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Transformer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로 대체됨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A27ED-82ED-F407-266C-50AA3776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3" y="2466363"/>
            <a:ext cx="4592623" cy="3061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F3E66-5EDF-B70A-6FDA-472DF3756683}"/>
              </a:ext>
            </a:extLst>
          </p:cNvPr>
          <p:cNvSpPr txBox="1"/>
          <p:nvPr/>
        </p:nvSpPr>
        <p:spPr>
          <a:xfrm>
            <a:off x="6161712" y="2843075"/>
            <a:ext cx="512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데이터를 </a:t>
            </a:r>
            <a:r>
              <a:rPr lang="en-US" altLang="ko-KR" dirty="0"/>
              <a:t>Mel Spectrogram</a:t>
            </a:r>
            <a:r>
              <a:rPr lang="ko-KR" altLang="en-US" dirty="0"/>
              <a:t>이라는 파형으로 저장하는데</a:t>
            </a:r>
            <a:r>
              <a:rPr lang="en-US" altLang="ko-KR" dirty="0"/>
              <a:t> 2D </a:t>
            </a:r>
            <a:r>
              <a:rPr lang="ko-KR" altLang="en-US" dirty="0"/>
              <a:t>그래픽의 형태이기 때문에 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이 아니라 </a:t>
            </a:r>
            <a:r>
              <a:rPr lang="en-US" altLang="ko-KR" dirty="0"/>
              <a:t>Deep CNN</a:t>
            </a:r>
            <a:r>
              <a:rPr lang="ko-KR" altLang="en-US" dirty="0"/>
              <a:t>을 통해 학습 속도를 크게 개선할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ko-KR" altLang="en-US" dirty="0" err="1"/>
              <a:t>디퓨전</a:t>
            </a:r>
            <a:r>
              <a:rPr lang="ko-KR" altLang="en-US" dirty="0"/>
              <a:t> 기반의 모델이 각광받고 있지만 아직 완벽한 우위의 모델은 없고 각자 장단점이 존재함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3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773</Words>
  <Application>Microsoft Office PowerPoint</Application>
  <PresentationFormat>와이드스크린</PresentationFormat>
  <Paragraphs>125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KR</vt:lpstr>
      <vt:lpstr>맑은 고딕</vt:lpstr>
      <vt:lpstr>Arial</vt:lpstr>
      <vt:lpstr>Bahnschrift</vt:lpstr>
      <vt:lpstr>Courier New</vt:lpstr>
      <vt:lpstr>Ubuntu Condensed</vt:lpstr>
      <vt:lpstr>Office 테마</vt:lpstr>
      <vt:lpstr>딥러닝을 사용한 TTS(Text to Speech)모델 입문 </vt:lpstr>
      <vt:lpstr>목차  </vt:lpstr>
      <vt:lpstr>1. TTS에 대한 개요  </vt:lpstr>
      <vt:lpstr>TTS(Text to Speech)  </vt:lpstr>
      <vt:lpstr>TTS의 기존 방식 </vt:lpstr>
      <vt:lpstr>TTS의 기존 방식 </vt:lpstr>
      <vt:lpstr> End-to-End DL TTS </vt:lpstr>
      <vt:lpstr> DL 기반 TTS 모델의 기본 구조  </vt:lpstr>
      <vt:lpstr>   Acoustic Models </vt:lpstr>
      <vt:lpstr>Vocoder </vt:lpstr>
      <vt:lpstr>Tacotron  </vt:lpstr>
      <vt:lpstr>2. 모델 선정 이유 </vt:lpstr>
      <vt:lpstr>ATTENTION, LSTM  </vt:lpstr>
      <vt:lpstr>VAE </vt:lpstr>
      <vt:lpstr>3. 모델 학습 및 결과 </vt:lpstr>
      <vt:lpstr>데이터 셋 </vt:lpstr>
      <vt:lpstr>전처리 : 한국어의 특징  </vt:lpstr>
      <vt:lpstr>전처리 : 소리의 특징  </vt:lpstr>
      <vt:lpstr>전체적인 파이프라인 </vt:lpstr>
      <vt:lpstr>모델 1 </vt:lpstr>
      <vt:lpstr>모델 2 </vt:lpstr>
      <vt:lpstr>모델 3 </vt:lpstr>
      <vt:lpstr>4. 사전학습된 모델로 음성 합성  </vt:lpstr>
      <vt:lpstr>Tortoise TTS 모델을 이용한 음성 합성 </vt:lpstr>
      <vt:lpstr>합성된 목소리 </vt:lpstr>
      <vt:lpstr>5. 결론 및 피드백 </vt:lpstr>
      <vt:lpstr>결론 </vt:lpstr>
      <vt:lpstr>피드백 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사용한 TTS(Text to Speech)모델 입문 </dc:title>
  <dc:creator>song silver</dc:creator>
  <cp:lastModifiedBy>song silver</cp:lastModifiedBy>
  <cp:revision>18</cp:revision>
  <dcterms:created xsi:type="dcterms:W3CDTF">2023-05-14T17:35:35Z</dcterms:created>
  <dcterms:modified xsi:type="dcterms:W3CDTF">2023-05-15T01:59:07Z</dcterms:modified>
</cp:coreProperties>
</file>