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CED056-017C-4755-894F-5C728CF4CD31}" v="13" dt="2025-02-24T20:01:39.9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828"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MYADEEP DAS ADHIKARY" userId="b4450fd9bb763536" providerId="LiveId" clId="{89CED056-017C-4755-894F-5C728CF4CD31}"/>
    <pc:docChg chg="custSel modSld">
      <pc:chgData name="SOUMYADEEP DAS ADHIKARY" userId="b4450fd9bb763536" providerId="LiveId" clId="{89CED056-017C-4755-894F-5C728CF4CD31}" dt="2025-02-24T20:19:38.390" v="153" actId="255"/>
      <pc:docMkLst>
        <pc:docMk/>
      </pc:docMkLst>
      <pc:sldChg chg="modSp mod">
        <pc:chgData name="SOUMYADEEP DAS ADHIKARY" userId="b4450fd9bb763536" providerId="LiveId" clId="{89CED056-017C-4755-894F-5C728CF4CD31}" dt="2025-02-24T20:19:38.390" v="153" actId="255"/>
        <pc:sldMkLst>
          <pc:docMk/>
          <pc:sldMk cId="1186421160" sldId="262"/>
        </pc:sldMkLst>
        <pc:spChg chg="mod">
          <ac:chgData name="SOUMYADEEP DAS ADHIKARY" userId="b4450fd9bb763536" providerId="LiveId" clId="{89CED056-017C-4755-894F-5C728CF4CD31}" dt="2025-02-24T20:19:38.390" v="153" actId="255"/>
          <ac:spMkLst>
            <pc:docMk/>
            <pc:sldMk cId="1186421160" sldId="262"/>
            <ac:spMk id="2" creationId="{8FEE4A9C-3F57-7DA7-91FD-715C3FB47F93}"/>
          </ac:spMkLst>
        </pc:spChg>
      </pc:sldChg>
      <pc:sldChg chg="modSp mod">
        <pc:chgData name="SOUMYADEEP DAS ADHIKARY" userId="b4450fd9bb763536" providerId="LiveId" clId="{89CED056-017C-4755-894F-5C728CF4CD31}" dt="2025-02-24T19:55:04.917" v="69" actId="20577"/>
        <pc:sldMkLst>
          <pc:docMk/>
          <pc:sldMk cId="3202024527" sldId="265"/>
        </pc:sldMkLst>
        <pc:spChg chg="mod">
          <ac:chgData name="SOUMYADEEP DAS ADHIKARY" userId="b4450fd9bb763536" providerId="LiveId" clId="{89CED056-017C-4755-894F-5C728CF4CD31}" dt="2025-02-24T19:55:04.917" v="69" actId="20577"/>
          <ac:spMkLst>
            <pc:docMk/>
            <pc:sldMk cId="3202024527" sldId="265"/>
            <ac:spMk id="2" creationId="{C4FFAF3C-BA60-9181-132C-C36C403AAEA7}"/>
          </ac:spMkLst>
        </pc:spChg>
      </pc:sldChg>
      <pc:sldChg chg="modSp mod">
        <pc:chgData name="SOUMYADEEP DAS ADHIKARY" userId="b4450fd9bb763536" providerId="LiveId" clId="{89CED056-017C-4755-894F-5C728CF4CD31}" dt="2025-02-24T20:17:46.156" v="152" actId="1076"/>
        <pc:sldMkLst>
          <pc:docMk/>
          <pc:sldMk cId="614882681" sldId="2146847055"/>
        </pc:sldMkLst>
        <pc:spChg chg="mod">
          <ac:chgData name="SOUMYADEEP DAS ADHIKARY" userId="b4450fd9bb763536" providerId="LiveId" clId="{89CED056-017C-4755-894F-5C728CF4CD31}" dt="2025-02-24T20:17:46.156" v="152" actId="1076"/>
          <ac:spMkLst>
            <pc:docMk/>
            <pc:sldMk cId="614882681" sldId="2146847055"/>
            <ac:spMk id="3" creationId="{A6638FD1-D00E-E75B-705C-564F06D93D7B}"/>
          </ac:spMkLst>
        </pc:spChg>
      </pc:sldChg>
      <pc:sldChg chg="addSp delSp modSp mod">
        <pc:chgData name="SOUMYADEEP DAS ADHIKARY" userId="b4450fd9bb763536" providerId="LiveId" clId="{89CED056-017C-4755-894F-5C728CF4CD31}" dt="2025-02-24T20:05:15.219" v="139" actId="20577"/>
        <pc:sldMkLst>
          <pc:docMk/>
          <pc:sldMk cId="3819043843" sldId="2146847057"/>
        </pc:sldMkLst>
        <pc:spChg chg="mod">
          <ac:chgData name="SOUMYADEEP DAS ADHIKARY" userId="b4450fd9bb763536" providerId="LiveId" clId="{89CED056-017C-4755-894F-5C728CF4CD31}" dt="2025-02-24T19:59:19.967" v="91" actId="1076"/>
          <ac:spMkLst>
            <pc:docMk/>
            <pc:sldMk cId="3819043843" sldId="2146847057"/>
            <ac:spMk id="3" creationId="{AB679E23-F86A-AFA9-FE9C-7F5A518E8198}"/>
          </ac:spMkLst>
        </pc:spChg>
        <pc:spChg chg="add del mod">
          <ac:chgData name="SOUMYADEEP DAS ADHIKARY" userId="b4450fd9bb763536" providerId="LiveId" clId="{89CED056-017C-4755-894F-5C728CF4CD31}" dt="2025-02-24T19:58:41.074" v="84"/>
          <ac:spMkLst>
            <pc:docMk/>
            <pc:sldMk cId="3819043843" sldId="2146847057"/>
            <ac:spMk id="4" creationId="{B3BE6A65-10F4-CA22-431E-8D8B0C701C06}"/>
          </ac:spMkLst>
        </pc:spChg>
        <pc:spChg chg="add del">
          <ac:chgData name="SOUMYADEEP DAS ADHIKARY" userId="b4450fd9bb763536" providerId="LiveId" clId="{89CED056-017C-4755-894F-5C728CF4CD31}" dt="2025-02-24T19:58:48.733" v="88" actId="478"/>
          <ac:spMkLst>
            <pc:docMk/>
            <pc:sldMk cId="3819043843" sldId="2146847057"/>
            <ac:spMk id="5" creationId="{0605BE24-CF68-A54A-A09A-9E0B6EA84EAB}"/>
          </ac:spMkLst>
        </pc:spChg>
        <pc:spChg chg="add del mod">
          <ac:chgData name="SOUMYADEEP DAS ADHIKARY" userId="b4450fd9bb763536" providerId="LiveId" clId="{89CED056-017C-4755-894F-5C728CF4CD31}" dt="2025-02-24T19:58:41.068" v="80"/>
          <ac:spMkLst>
            <pc:docMk/>
            <pc:sldMk cId="3819043843" sldId="2146847057"/>
            <ac:spMk id="6" creationId="{AD8AC3AE-ED82-A379-9AA8-E312E9FD20B0}"/>
          </ac:spMkLst>
        </pc:spChg>
        <pc:spChg chg="add del">
          <ac:chgData name="SOUMYADEEP DAS ADHIKARY" userId="b4450fd9bb763536" providerId="LiveId" clId="{89CED056-017C-4755-894F-5C728CF4CD31}" dt="2025-02-24T19:58:41.058" v="78" actId="478"/>
          <ac:spMkLst>
            <pc:docMk/>
            <pc:sldMk cId="3819043843" sldId="2146847057"/>
            <ac:spMk id="7" creationId="{A2F44C33-92C6-23B8-5950-49E13268762E}"/>
          </ac:spMkLst>
        </pc:spChg>
        <pc:spChg chg="add del mod">
          <ac:chgData name="SOUMYADEEP DAS ADHIKARY" userId="b4450fd9bb763536" providerId="LiveId" clId="{89CED056-017C-4755-894F-5C728CF4CD31}" dt="2025-02-24T19:58:41.074" v="82"/>
          <ac:spMkLst>
            <pc:docMk/>
            <pc:sldMk cId="3819043843" sldId="2146847057"/>
            <ac:spMk id="8" creationId="{09980108-BECC-903B-7A76-5B59BBAFC957}"/>
          </ac:spMkLst>
        </pc:spChg>
        <pc:spChg chg="add del">
          <ac:chgData name="SOUMYADEEP DAS ADHIKARY" userId="b4450fd9bb763536" providerId="LiveId" clId="{89CED056-017C-4755-894F-5C728CF4CD31}" dt="2025-02-24T19:58:51.363" v="89" actId="478"/>
          <ac:spMkLst>
            <pc:docMk/>
            <pc:sldMk cId="3819043843" sldId="2146847057"/>
            <ac:spMk id="9" creationId="{C0B1D5D1-428E-BD30-4EE8-C9A233717A78}"/>
          </ac:spMkLst>
        </pc:spChg>
        <pc:spChg chg="add del">
          <ac:chgData name="SOUMYADEEP DAS ADHIKARY" userId="b4450fd9bb763536" providerId="LiveId" clId="{89CED056-017C-4755-894F-5C728CF4CD31}" dt="2025-02-24T19:57:44.795" v="73" actId="21"/>
          <ac:spMkLst>
            <pc:docMk/>
            <pc:sldMk cId="3819043843" sldId="2146847057"/>
            <ac:spMk id="10" creationId="{553F0953-2365-E02E-57D8-BA74A16BD780}"/>
          </ac:spMkLst>
        </pc:spChg>
        <pc:spChg chg="add del">
          <ac:chgData name="SOUMYADEEP DAS ADHIKARY" userId="b4450fd9bb763536" providerId="LiveId" clId="{89CED056-017C-4755-894F-5C728CF4CD31}" dt="2025-02-24T19:58:45.431" v="87" actId="478"/>
          <ac:spMkLst>
            <pc:docMk/>
            <pc:sldMk cId="3819043843" sldId="2146847057"/>
            <ac:spMk id="11" creationId="{C54ECE92-BEDC-8C1C-0A0E-5184CEB58A9F}"/>
          </ac:spMkLst>
        </pc:spChg>
        <pc:spChg chg="add del mod">
          <ac:chgData name="SOUMYADEEP DAS ADHIKARY" userId="b4450fd9bb763536" providerId="LiveId" clId="{89CED056-017C-4755-894F-5C728CF4CD31}" dt="2025-02-24T19:58:41.074" v="86"/>
          <ac:spMkLst>
            <pc:docMk/>
            <pc:sldMk cId="3819043843" sldId="2146847057"/>
            <ac:spMk id="12" creationId="{D4ECBC26-9780-96C1-87AB-2F42057F6894}"/>
          </ac:spMkLst>
        </pc:spChg>
        <pc:spChg chg="add mod">
          <ac:chgData name="SOUMYADEEP DAS ADHIKARY" userId="b4450fd9bb763536" providerId="LiveId" clId="{89CED056-017C-4755-894F-5C728CF4CD31}" dt="2025-02-24T20:04:41.590" v="133" actId="20577"/>
          <ac:spMkLst>
            <pc:docMk/>
            <pc:sldMk cId="3819043843" sldId="2146847057"/>
            <ac:spMk id="13" creationId="{AA13B0BF-748C-4E45-013F-1D73F93243F1}"/>
          </ac:spMkLst>
        </pc:spChg>
        <pc:spChg chg="add del mod">
          <ac:chgData name="SOUMYADEEP DAS ADHIKARY" userId="b4450fd9bb763536" providerId="LiveId" clId="{89CED056-017C-4755-894F-5C728CF4CD31}" dt="2025-02-24T20:00:07.302" v="101"/>
          <ac:spMkLst>
            <pc:docMk/>
            <pc:sldMk cId="3819043843" sldId="2146847057"/>
            <ac:spMk id="14" creationId="{096589E5-4EF9-1FB1-9C7A-06A85F1BEE65}"/>
          </ac:spMkLst>
        </pc:spChg>
        <pc:spChg chg="add mod">
          <ac:chgData name="SOUMYADEEP DAS ADHIKARY" userId="b4450fd9bb763536" providerId="LiveId" clId="{89CED056-017C-4755-894F-5C728CF4CD31}" dt="2025-02-24T20:05:07.943" v="136" actId="20577"/>
          <ac:spMkLst>
            <pc:docMk/>
            <pc:sldMk cId="3819043843" sldId="2146847057"/>
            <ac:spMk id="15" creationId="{D9998931-2D13-70AA-40F2-A6C84C110E0F}"/>
          </ac:spMkLst>
        </pc:spChg>
        <pc:spChg chg="add del mod">
          <ac:chgData name="SOUMYADEEP DAS ADHIKARY" userId="b4450fd9bb763536" providerId="LiveId" clId="{89CED056-017C-4755-894F-5C728CF4CD31}" dt="2025-02-24T20:01:11.946" v="112"/>
          <ac:spMkLst>
            <pc:docMk/>
            <pc:sldMk cId="3819043843" sldId="2146847057"/>
            <ac:spMk id="16" creationId="{00842019-09ED-B32C-F0AE-17C4ECC4F169}"/>
          </ac:spMkLst>
        </pc:spChg>
        <pc:spChg chg="add mod">
          <ac:chgData name="SOUMYADEEP DAS ADHIKARY" userId="b4450fd9bb763536" providerId="LiveId" clId="{89CED056-017C-4755-894F-5C728CF4CD31}" dt="2025-02-24T20:05:15.219" v="139" actId="20577"/>
          <ac:spMkLst>
            <pc:docMk/>
            <pc:sldMk cId="3819043843" sldId="2146847057"/>
            <ac:spMk id="17" creationId="{5465F036-3F7D-919B-1891-8B2A23D18764}"/>
          </ac:spMkLst>
        </pc:spChg>
        <pc:spChg chg="add del mod">
          <ac:chgData name="SOUMYADEEP DAS ADHIKARY" userId="b4450fd9bb763536" providerId="LiveId" clId="{89CED056-017C-4755-894F-5C728CF4CD31}" dt="2025-02-24T20:01:57.599" v="121"/>
          <ac:spMkLst>
            <pc:docMk/>
            <pc:sldMk cId="3819043843" sldId="2146847057"/>
            <ac:spMk id="18" creationId="{DC13E4AC-DFBE-5E98-75F9-1149D0177567}"/>
          </ac:spMkLst>
        </pc:spChg>
      </pc:sldChg>
      <pc:sldChg chg="modSp mod">
        <pc:chgData name="SOUMYADEEP DAS ADHIKARY" userId="b4450fd9bb763536" providerId="LiveId" clId="{89CED056-017C-4755-894F-5C728CF4CD31}" dt="2025-02-24T20:04:22.362" v="130" actId="1076"/>
        <pc:sldMkLst>
          <pc:docMk/>
          <pc:sldMk cId="2083715239" sldId="2146847060"/>
        </pc:sldMkLst>
        <pc:spChg chg="mod">
          <ac:chgData name="SOUMYADEEP DAS ADHIKARY" userId="b4450fd9bb763536" providerId="LiveId" clId="{89CED056-017C-4755-894F-5C728CF4CD31}" dt="2025-02-24T20:04:22.362" v="130" actId="1076"/>
          <ac:spMkLst>
            <pc:docMk/>
            <pc:sldMk cId="2083715239" sldId="2146847060"/>
            <ac:spMk id="3" creationId="{805D7125-AC62-752D-6E68-9EB88BCC631C}"/>
          </ac:spMkLst>
        </pc:spChg>
      </pc:sldChg>
      <pc:sldChg chg="modSp mod">
        <pc:chgData name="SOUMYADEEP DAS ADHIKARY" userId="b4450fd9bb763536" providerId="LiveId" clId="{89CED056-017C-4755-894F-5C728CF4CD31}" dt="2025-02-24T20:16:15.007" v="147" actId="1076"/>
        <pc:sldMkLst>
          <pc:docMk/>
          <pc:sldMk cId="2230664768" sldId="2146847061"/>
        </pc:sldMkLst>
        <pc:spChg chg="mod">
          <ac:chgData name="SOUMYADEEP DAS ADHIKARY" userId="b4450fd9bb763536" providerId="LiveId" clId="{89CED056-017C-4755-894F-5C728CF4CD31}" dt="2025-02-24T20:16:15.007" v="147" actId="1076"/>
          <ac:spMkLst>
            <pc:docMk/>
            <pc:sldMk cId="2230664768" sldId="2146847061"/>
            <ac:spMk id="3" creationId="{51A299DD-46FA-7866-41D8-C1BFCC2F69DD}"/>
          </ac:spMkLst>
        </pc:spChg>
      </pc:sldChg>
      <pc:sldChg chg="modSp mod">
        <pc:chgData name="SOUMYADEEP DAS ADHIKARY" userId="b4450fd9bb763536" providerId="LiveId" clId="{89CED056-017C-4755-894F-5C728CF4CD31}" dt="2025-02-24T20:14:31.808" v="142" actId="1076"/>
        <pc:sldMkLst>
          <pc:docMk/>
          <pc:sldMk cId="4233882376" sldId="2146847062"/>
        </pc:sldMkLst>
        <pc:spChg chg="mod">
          <ac:chgData name="SOUMYADEEP DAS ADHIKARY" userId="b4450fd9bb763536" providerId="LiveId" clId="{89CED056-017C-4755-894F-5C728CF4CD31}" dt="2025-02-24T20:14:31.808" v="142" actId="1076"/>
          <ac:spMkLst>
            <pc:docMk/>
            <pc:sldMk cId="4233882376" sldId="2146847062"/>
            <ac:spMk id="3" creationId="{D4974547-DF1B-77BB-E545-9344EDB9AD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err="1">
                <a:solidFill>
                  <a:schemeClr val="accent1">
                    <a:lumMod val="75000"/>
                  </a:schemeClr>
                </a:solidFill>
                <a:latin typeface="Arial" pitchFamily="34" charset="0"/>
                <a:cs typeface="Arial" pitchFamily="34" charset="0"/>
              </a:rPr>
              <a:t>Soumyadeep</a:t>
            </a:r>
            <a:r>
              <a:rPr lang="en-US" sz="2000" b="1" dirty="0">
                <a:solidFill>
                  <a:schemeClr val="accent1">
                    <a:lumMod val="75000"/>
                  </a:schemeClr>
                </a:solidFill>
                <a:latin typeface="Arial" pitchFamily="34" charset="0"/>
                <a:cs typeface="Arial" pitchFamily="34" charset="0"/>
              </a:rPr>
              <a:t> Das </a:t>
            </a:r>
            <a:r>
              <a:rPr lang="en-US" sz="2000" b="1" dirty="0" err="1">
                <a:solidFill>
                  <a:schemeClr val="accent1">
                    <a:lumMod val="75000"/>
                  </a:schemeClr>
                </a:solidFill>
                <a:latin typeface="Arial" pitchFamily="34" charset="0"/>
                <a:cs typeface="Arial" pitchFamily="34" charset="0"/>
              </a:rPr>
              <a:t>Adhikary</a:t>
            </a:r>
            <a:r>
              <a:rPr lang="en-US" sz="2000" b="1" dirty="0">
                <a:solidFill>
                  <a:schemeClr val="accent1">
                    <a:lumMod val="75000"/>
                  </a:schemeClr>
                </a:solidFill>
                <a:latin typeface="Arial" pitchFamily="34" charset="0"/>
                <a:cs typeface="Arial" pitchFamily="34" charset="0"/>
              </a:rPr>
              <a:t> </a:t>
            </a:r>
          </a:p>
          <a:p>
            <a:r>
              <a:rPr lang="en-US" sz="2000" b="1" dirty="0">
                <a:solidFill>
                  <a:schemeClr val="accent1">
                    <a:lumMod val="75000"/>
                  </a:schemeClr>
                </a:solidFill>
                <a:latin typeface="Arial"/>
                <a:cs typeface="Arial"/>
              </a:rPr>
              <a:t>Student Name : </a:t>
            </a:r>
            <a:r>
              <a:rPr lang="en-US" sz="2000" b="1" dirty="0" err="1">
                <a:solidFill>
                  <a:schemeClr val="accent1">
                    <a:lumMod val="75000"/>
                  </a:schemeClr>
                </a:solidFill>
                <a:latin typeface="Arial" pitchFamily="34" charset="0"/>
                <a:cs typeface="Arial" pitchFamily="34" charset="0"/>
              </a:rPr>
              <a:t>Soumyadeep</a:t>
            </a:r>
            <a:r>
              <a:rPr lang="en-US" sz="2000" b="1" dirty="0">
                <a:solidFill>
                  <a:schemeClr val="accent1">
                    <a:lumMod val="75000"/>
                  </a:schemeClr>
                </a:solidFill>
                <a:latin typeface="Arial" pitchFamily="34" charset="0"/>
                <a:cs typeface="Arial" pitchFamily="34" charset="0"/>
              </a:rPr>
              <a:t> Das </a:t>
            </a:r>
            <a:r>
              <a:rPr lang="en-US" sz="2000" b="1" dirty="0" err="1">
                <a:solidFill>
                  <a:schemeClr val="accent1">
                    <a:lumMod val="75000"/>
                  </a:schemeClr>
                </a:solidFill>
                <a:latin typeface="Arial" pitchFamily="34" charset="0"/>
                <a:cs typeface="Arial" pitchFamily="34" charset="0"/>
              </a:rPr>
              <a:t>Adhikary</a:t>
            </a:r>
            <a:r>
              <a:rPr lang="en-US" sz="2000" b="1" dirty="0">
                <a:solidFill>
                  <a:schemeClr val="accent1">
                    <a:lumMod val="75000"/>
                  </a:schemeClr>
                </a:solidFill>
                <a:latin typeface="Arial" pitchFamily="34" charset="0"/>
                <a:cs typeface="Arial" pitchFamily="34" charset="0"/>
              </a:rPr>
              <a:t> </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Techno Main </a:t>
            </a:r>
            <a:r>
              <a:rPr lang="en-US" sz="2000" b="1" dirty="0" err="1">
                <a:solidFill>
                  <a:schemeClr val="accent1">
                    <a:lumMod val="75000"/>
                  </a:schemeClr>
                </a:solidFill>
                <a:latin typeface="Arial"/>
                <a:cs typeface="Arial"/>
              </a:rPr>
              <a:t>Saltlake</a:t>
            </a:r>
            <a:r>
              <a:rPr lang="en-US" sz="2000" b="1" dirty="0">
                <a:solidFill>
                  <a:schemeClr val="accent1">
                    <a:lumMod val="75000"/>
                  </a:schemeClr>
                </a:solidFill>
                <a:latin typeface="Arial"/>
                <a:cs typeface="Arial"/>
              </a:rPr>
              <a:t> &amp; IT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454426"/>
            <a:ext cx="11029615" cy="4673324"/>
          </a:xfrm>
        </p:spPr>
        <p:txBody>
          <a:bodyPr/>
          <a:lstStyle/>
          <a:p>
            <a:r>
              <a:rPr lang="en-US" b="1" dirty="0"/>
              <a:t>1. Integration with Encryption Techniques</a:t>
            </a:r>
          </a:p>
          <a:p>
            <a:pPr>
              <a:buFont typeface="Arial" panose="020B0604020202020204" pitchFamily="34" charset="0"/>
              <a:buChar char="•"/>
            </a:pPr>
            <a:r>
              <a:rPr lang="en-US" dirty="0"/>
              <a:t>Implement </a:t>
            </a:r>
            <a:r>
              <a:rPr lang="en-US" b="1" dirty="0"/>
              <a:t>AES or RSA encryption</a:t>
            </a:r>
            <a:r>
              <a:rPr lang="en-US" dirty="0"/>
              <a:t> before embedding the data to add an extra layer of security.</a:t>
            </a:r>
          </a:p>
          <a:p>
            <a:pPr>
              <a:buFont typeface="Arial" panose="020B0604020202020204" pitchFamily="34" charset="0"/>
              <a:buChar char="•"/>
            </a:pPr>
            <a:r>
              <a:rPr lang="en-US" dirty="0"/>
              <a:t>This ensures that even if the hidden data is extracted, it remains unreadable without the encryption key.</a:t>
            </a:r>
          </a:p>
          <a:p>
            <a:r>
              <a:rPr lang="en-IN" b="1" dirty="0"/>
              <a:t>2. Support for Other Media Types</a:t>
            </a:r>
          </a:p>
          <a:p>
            <a:pPr>
              <a:buFont typeface="Arial" panose="020B0604020202020204" pitchFamily="34" charset="0"/>
              <a:buChar char="•"/>
            </a:pPr>
            <a:r>
              <a:rPr lang="en-IN" dirty="0"/>
              <a:t>Extend the project beyond </a:t>
            </a:r>
            <a:r>
              <a:rPr lang="en-IN" b="1" dirty="0"/>
              <a:t>image steganography</a:t>
            </a:r>
            <a:r>
              <a:rPr lang="en-IN" dirty="0"/>
              <a:t> to support:</a:t>
            </a:r>
          </a:p>
          <a:p>
            <a:pPr marL="742950" lvl="1" indent="-285750">
              <a:buFont typeface="Arial" panose="020B0604020202020204" pitchFamily="34" charset="0"/>
              <a:buChar char="•"/>
            </a:pPr>
            <a:r>
              <a:rPr lang="en-IN" b="1" dirty="0"/>
              <a:t>Audio steganography</a:t>
            </a:r>
            <a:r>
              <a:rPr lang="en-IN" dirty="0"/>
              <a:t> – Hiding data in sound files.</a:t>
            </a:r>
          </a:p>
          <a:p>
            <a:pPr marL="742950" lvl="1" indent="-285750">
              <a:buFont typeface="Arial" panose="020B0604020202020204" pitchFamily="34" charset="0"/>
              <a:buChar char="•"/>
            </a:pPr>
            <a:r>
              <a:rPr lang="en-IN" b="1" dirty="0"/>
              <a:t>Video steganography</a:t>
            </a:r>
            <a:r>
              <a:rPr lang="en-IN" dirty="0"/>
              <a:t> – Concealing messages in video frames.</a:t>
            </a:r>
          </a:p>
          <a:p>
            <a:pPr marL="742950" lvl="1" indent="-285750">
              <a:buFont typeface="Arial" panose="020B0604020202020204" pitchFamily="34" charset="0"/>
              <a:buChar char="•"/>
            </a:pPr>
            <a:r>
              <a:rPr lang="en-IN" b="1" dirty="0"/>
              <a:t>Text steganography</a:t>
            </a:r>
            <a:r>
              <a:rPr lang="en-IN" dirty="0"/>
              <a:t> – Embedding secret messages within text formats.</a:t>
            </a:r>
          </a:p>
          <a:p>
            <a:r>
              <a:rPr lang="en-US" b="1" dirty="0"/>
              <a:t>3. Development of a User-Friendly GUI</a:t>
            </a:r>
          </a:p>
          <a:p>
            <a:pPr>
              <a:buFont typeface="Arial" panose="020B0604020202020204" pitchFamily="34" charset="0"/>
              <a:buChar char="•"/>
            </a:pPr>
            <a:r>
              <a:rPr lang="en-US" dirty="0"/>
              <a:t>Create a </a:t>
            </a:r>
            <a:r>
              <a:rPr lang="en-US" b="1" dirty="0"/>
              <a:t>Graphical User Interface (GUI)</a:t>
            </a:r>
            <a:r>
              <a:rPr lang="en-US" dirty="0"/>
              <a:t> for non-technical users to easily hide and extract messages.</a:t>
            </a:r>
          </a:p>
          <a:p>
            <a:pPr>
              <a:buFont typeface="Arial" panose="020B0604020202020204" pitchFamily="34" charset="0"/>
              <a:buChar char="•"/>
            </a:pPr>
            <a:r>
              <a:rPr lang="en-US" dirty="0"/>
              <a:t>Integrate features like </a:t>
            </a:r>
            <a:r>
              <a:rPr lang="en-US" b="1" dirty="0"/>
              <a:t>drag-and-drop file selection</a:t>
            </a:r>
            <a:r>
              <a:rPr lang="en-US" dirty="0"/>
              <a:t>, encryption options, and real-time preview.</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527562" cy="4918212"/>
          </a:xfrm>
        </p:spPr>
        <p:txBody>
          <a:bodyPr>
            <a:normAutofit fontScale="85000" lnSpcReduction="10000"/>
          </a:bodyPr>
          <a:lstStyle/>
          <a:p>
            <a:pPr marL="0" indent="0">
              <a:buNone/>
            </a:pPr>
            <a:r>
              <a:rPr lang="en-US" sz="3300" dirty="0"/>
              <a:t>“</a:t>
            </a:r>
            <a:r>
              <a:rPr lang="en-US" sz="3000" b="1" dirty="0"/>
              <a:t>Image-Based Steganography for Secure Data Hiding Using Python”</a:t>
            </a:r>
          </a:p>
          <a:p>
            <a:r>
              <a:rPr lang="en-US" dirty="0"/>
              <a:t>This project aims to develop an </a:t>
            </a:r>
            <a:r>
              <a:rPr lang="en-US" b="1" dirty="0"/>
              <a:t>image-based steganography system using Python</a:t>
            </a:r>
            <a:r>
              <a:rPr lang="en-US" dirty="0"/>
              <a:t> that can:</a:t>
            </a:r>
          </a:p>
          <a:p>
            <a:pPr>
              <a:buFont typeface="Arial" panose="020B0604020202020204" pitchFamily="34" charset="0"/>
              <a:buChar char="•"/>
            </a:pPr>
            <a:r>
              <a:rPr lang="en-US" dirty="0"/>
              <a:t>Embed </a:t>
            </a:r>
            <a:r>
              <a:rPr lang="en-US" b="1" dirty="0"/>
              <a:t>secret messages</a:t>
            </a:r>
            <a:r>
              <a:rPr lang="en-US" dirty="0"/>
              <a:t> inside an image using the </a:t>
            </a:r>
            <a:r>
              <a:rPr lang="en-US" b="1" dirty="0"/>
              <a:t>Least Significant Bit (LSB) technique</a:t>
            </a:r>
            <a:r>
              <a:rPr lang="en-US" dirty="0"/>
              <a:t>.</a:t>
            </a:r>
          </a:p>
          <a:p>
            <a:pPr>
              <a:buFont typeface="Arial" panose="020B0604020202020204" pitchFamily="34" charset="0"/>
              <a:buChar char="•"/>
            </a:pPr>
            <a:r>
              <a:rPr lang="en-US" dirty="0"/>
              <a:t>Extract hidden messages from the image without visible distortion.</a:t>
            </a:r>
          </a:p>
          <a:p>
            <a:pPr>
              <a:buFont typeface="Arial" panose="020B0604020202020204" pitchFamily="34" charset="0"/>
              <a:buChar char="•"/>
            </a:pPr>
            <a:r>
              <a:rPr lang="en-US" dirty="0"/>
              <a:t>Ensure secure and </a:t>
            </a:r>
            <a:r>
              <a:rPr lang="en-US" b="1" dirty="0"/>
              <a:t>undetectable communication</a:t>
            </a:r>
            <a:r>
              <a:rPr lang="en-US" dirty="0"/>
              <a:t> of sensitive data.</a:t>
            </a:r>
          </a:p>
          <a:p>
            <a:r>
              <a:rPr lang="en-US" b="1" dirty="0"/>
              <a:t>Objectives:</a:t>
            </a:r>
          </a:p>
          <a:p>
            <a:pPr>
              <a:buFont typeface="+mj-lt"/>
              <a:buAutoNum type="arabicPeriod"/>
            </a:pPr>
            <a:r>
              <a:rPr lang="en-US" b="1" dirty="0"/>
              <a:t>Implement an encoding mechanism</a:t>
            </a:r>
            <a:r>
              <a:rPr lang="en-US" dirty="0"/>
              <a:t> to hide text within an image file.</a:t>
            </a:r>
          </a:p>
          <a:p>
            <a:pPr>
              <a:buFont typeface="+mj-lt"/>
              <a:buAutoNum type="arabicPeriod"/>
            </a:pPr>
            <a:r>
              <a:rPr lang="en-US" b="1" dirty="0"/>
              <a:t>Develop a decoding mechanism</a:t>
            </a:r>
            <a:r>
              <a:rPr lang="en-US" dirty="0"/>
              <a:t> to retrieve the hidden message.</a:t>
            </a:r>
          </a:p>
          <a:p>
            <a:pPr>
              <a:buFont typeface="+mj-lt"/>
              <a:buAutoNum type="arabicPeriod"/>
            </a:pPr>
            <a:r>
              <a:rPr lang="en-US" b="1" dirty="0"/>
              <a:t>Ensure minimal distortion</a:t>
            </a:r>
            <a:r>
              <a:rPr lang="en-US" dirty="0"/>
              <a:t> to maintain the visual integrity of the image.</a:t>
            </a:r>
          </a:p>
          <a:p>
            <a:pPr>
              <a:buFont typeface="+mj-lt"/>
              <a:buAutoNum type="arabicPeriod"/>
            </a:pPr>
            <a:r>
              <a:rPr lang="en-US" b="1" dirty="0"/>
              <a:t>Enhance security</a:t>
            </a:r>
            <a:r>
              <a:rPr lang="en-US" dirty="0"/>
              <a:t> by integrating optional encryption before embedding data.</a:t>
            </a:r>
          </a:p>
          <a:p>
            <a:r>
              <a:rPr lang="en-US" b="1" dirty="0"/>
              <a:t>Expected Outcome:</a:t>
            </a:r>
          </a:p>
          <a:p>
            <a:pPr>
              <a:buFont typeface="Arial" panose="020B0604020202020204" pitchFamily="34" charset="0"/>
              <a:buChar char="•"/>
            </a:pPr>
            <a:r>
              <a:rPr lang="en-US" dirty="0"/>
              <a:t>A Python-based steganography tool that allows users to </a:t>
            </a:r>
            <a:r>
              <a:rPr lang="en-US" b="1" dirty="0"/>
              <a:t>securely hide and retrieve text data in images</a:t>
            </a:r>
            <a:r>
              <a:rPr lang="en-US" dirty="0"/>
              <a:t>.</a:t>
            </a:r>
          </a:p>
          <a:p>
            <a:pPr>
              <a:buFont typeface="Arial" panose="020B0604020202020204" pitchFamily="34" charset="0"/>
              <a:buChar char="•"/>
            </a:pPr>
            <a:r>
              <a:rPr lang="en-US" dirty="0"/>
              <a:t>An easy-to-use and efficient solution for </a:t>
            </a:r>
            <a:r>
              <a:rPr lang="en-US" b="1" dirty="0"/>
              <a:t>covert communication</a:t>
            </a:r>
            <a:r>
              <a:rPr lang="en-US" dirty="0"/>
              <a:t> and </a:t>
            </a:r>
            <a:r>
              <a:rPr lang="en-US" b="1" dirty="0"/>
              <a:t>data privacy</a:t>
            </a:r>
            <a:r>
              <a:rPr lang="en-US" dirty="0"/>
              <a:t>.</a:t>
            </a:r>
          </a:p>
          <a:p>
            <a:pPr>
              <a:buFont typeface="Arial" panose="020B0604020202020204" pitchFamily="34" charset="0"/>
              <a:buChar char="•"/>
            </a:pPr>
            <a:r>
              <a:rPr lang="en-US" dirty="0"/>
              <a:t>A foundation for further enhancements, such as </a:t>
            </a:r>
            <a:r>
              <a:rPr lang="en-US" b="1" dirty="0"/>
              <a:t>encryption integration</a:t>
            </a:r>
            <a:r>
              <a:rPr lang="en-US" dirty="0"/>
              <a:t> and </a:t>
            </a:r>
            <a:r>
              <a:rPr lang="en-US" b="1" dirty="0"/>
              <a:t>multi-format steganography</a:t>
            </a:r>
            <a:r>
              <a:rPr lang="en-US" dirty="0"/>
              <a:t> (audio/video).</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78515" y="-178204"/>
            <a:ext cx="11613485" cy="5563973"/>
          </a:xfrm>
        </p:spPr>
        <p:txBody>
          <a:bodyPr vert="horz" lIns="91440" tIns="45720" rIns="91440" bIns="45720" rtlCol="0" anchor="ctr">
            <a:noAutofit/>
          </a:bodyPr>
          <a:lstStyle/>
          <a:p>
            <a:r>
              <a:rPr lang="en-IN" b="1" dirty="0"/>
              <a:t>Programming Language:</a:t>
            </a:r>
            <a:r>
              <a:rPr lang="en-IN" dirty="0"/>
              <a:t> Python</a:t>
            </a:r>
          </a:p>
          <a:p>
            <a:r>
              <a:rPr lang="en-IN" b="1" dirty="0"/>
              <a:t>Libraries:</a:t>
            </a:r>
            <a:r>
              <a:rPr lang="en-IN" dirty="0"/>
              <a:t> OpenCV, Pillow (PIL), </a:t>
            </a:r>
            <a:r>
              <a:rPr lang="en-IN" dirty="0" err="1"/>
              <a:t>Stegano</a:t>
            </a:r>
            <a:endParaRPr lang="en-IN" dirty="0"/>
          </a:p>
          <a:p>
            <a:r>
              <a:rPr lang="en-IN" b="1" dirty="0"/>
              <a:t>Concepts Used:</a:t>
            </a:r>
            <a:r>
              <a:rPr lang="en-IN" dirty="0"/>
              <a:t> Image processing, LSB (Least Significant Bit) technique</a:t>
            </a:r>
          </a:p>
          <a:p>
            <a:pPr marL="0" indent="0">
              <a:buNone/>
            </a:pPr>
            <a:r>
              <a:rPr lang="en-IN" dirty="0"/>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28183" y="1412946"/>
            <a:ext cx="11029615" cy="4673324"/>
          </a:xfrm>
        </p:spPr>
        <p:txBody>
          <a:bodyPr>
            <a:normAutofit fontScale="85000" lnSpcReduction="20000"/>
          </a:bodyPr>
          <a:lstStyle/>
          <a:p>
            <a:pPr marL="0" indent="0">
              <a:buNone/>
            </a:pPr>
            <a:r>
              <a:rPr lang="en-US" sz="2000" b="1" dirty="0"/>
              <a:t>1.Hides Data Inside Images Without Noticeable Changes</a:t>
            </a:r>
          </a:p>
          <a:p>
            <a:pPr marL="0" indent="0">
              <a:buNone/>
            </a:pPr>
            <a:r>
              <a:rPr lang="en-US" sz="2000" dirty="0"/>
              <a:t>             This project implements </a:t>
            </a:r>
            <a:r>
              <a:rPr lang="en-US" sz="2000" b="1" dirty="0"/>
              <a:t>image-based steganography</a:t>
            </a:r>
            <a:r>
              <a:rPr lang="en-US" sz="2000" dirty="0"/>
              <a:t>, where secret messages are embedded within an image without altering its visible appearance. The technique used, </a:t>
            </a:r>
            <a:r>
              <a:rPr lang="en-US" sz="2000" b="1" dirty="0"/>
              <a:t>Least Significant Bit (LSB) steganography</a:t>
            </a:r>
            <a:r>
              <a:rPr lang="en-US" sz="2000" dirty="0"/>
              <a:t>, modifies only the smallest bits of pixel values, ensuring that the human eye cannot detect any visual difference between the original and the encoded image. This makes the hidden data </a:t>
            </a:r>
            <a:r>
              <a:rPr lang="en-US" sz="2000" b="1" dirty="0"/>
              <a:t>invisible to unintended observers</a:t>
            </a:r>
            <a:r>
              <a:rPr lang="en-US" sz="2000" dirty="0"/>
              <a:t> while preserving the image quality.</a:t>
            </a:r>
          </a:p>
          <a:p>
            <a:pPr marL="0" indent="0">
              <a:buNone/>
            </a:pPr>
            <a:r>
              <a:rPr lang="en-US" sz="2000" b="1" dirty="0"/>
              <a:t>2. Ensures Confidentiality Without Raising Suspicion</a:t>
            </a:r>
          </a:p>
          <a:p>
            <a:pPr marL="0" indent="0">
              <a:buNone/>
            </a:pPr>
            <a:r>
              <a:rPr lang="en-US" sz="2000" dirty="0"/>
              <a:t>             Unlike encryption, which transforms data into an unreadable format that may attract attention, steganography </a:t>
            </a:r>
            <a:r>
              <a:rPr lang="en-US" sz="2000" b="1" dirty="0"/>
              <a:t>conceals the existence of the message itself</a:t>
            </a:r>
            <a:r>
              <a:rPr lang="en-US" sz="2000" dirty="0"/>
              <a:t>. Since the modified image looks identical to the original, it </a:t>
            </a:r>
            <a:r>
              <a:rPr lang="en-US" sz="2000" b="1" dirty="0"/>
              <a:t>does not raise suspicion</a:t>
            </a:r>
            <a:r>
              <a:rPr lang="en-US" sz="2000" dirty="0"/>
              <a:t> during transmission or storage. This makes it an ideal solution for </a:t>
            </a:r>
            <a:r>
              <a:rPr lang="en-US" sz="2000" b="1" dirty="0"/>
              <a:t>covert communication</a:t>
            </a:r>
            <a:r>
              <a:rPr lang="en-US" sz="2000" dirty="0"/>
              <a:t>, where secrecy is crucial.</a:t>
            </a:r>
          </a:p>
          <a:p>
            <a:pPr marL="0" indent="0">
              <a:buNone/>
            </a:pPr>
            <a:r>
              <a:rPr lang="en-US" sz="2000" b="1" dirty="0"/>
              <a:t>3. Can Be Used for Secure Data Transmission</a:t>
            </a:r>
          </a:p>
          <a:p>
            <a:pPr marL="0" indent="0">
              <a:buNone/>
            </a:pPr>
            <a:r>
              <a:rPr lang="en-US" sz="2000" dirty="0"/>
              <a:t>            This project provides a </a:t>
            </a:r>
            <a:r>
              <a:rPr lang="en-US" sz="2000" b="1" dirty="0"/>
              <a:t>secure channel for data transfer</a:t>
            </a:r>
            <a:r>
              <a:rPr lang="en-US" sz="2000" dirty="0"/>
              <a:t> without the need for complex encryption algorithms. Sensitive information, such as passwords, confidential messages, or personal data, can be embedded inside images and shared via email or cloud storage without the risk of detection. The receiver can later extract the hidden information using the decoding process, ensuring </a:t>
            </a:r>
            <a:r>
              <a:rPr lang="en-US" sz="2000" b="1" dirty="0"/>
              <a:t>safe and undetectable data transmission</a:t>
            </a:r>
            <a:r>
              <a:rPr lang="en-US" sz="2000" dirty="0"/>
              <a:t>.</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3" y="-692426"/>
            <a:ext cx="11029615" cy="4673324"/>
          </a:xfrm>
        </p:spPr>
        <p:txBody>
          <a:bodyPr/>
          <a:lstStyle/>
          <a:p>
            <a:r>
              <a:rPr lang="en-US" dirty="0"/>
              <a:t>This steganography project is designed for individuals and organizations that require </a:t>
            </a:r>
            <a:r>
              <a:rPr lang="en-US" b="1" dirty="0"/>
              <a:t>secure and discreet communication</a:t>
            </a:r>
            <a:r>
              <a:rPr lang="en-US" dirty="0"/>
              <a:t>. By embedding secret messages within images, this tool provides an effective way to </a:t>
            </a:r>
            <a:r>
              <a:rPr lang="en-US" b="1" dirty="0"/>
              <a:t>protect sensitive data</a:t>
            </a:r>
            <a:r>
              <a:rPr lang="en-US" dirty="0"/>
              <a:t> while avoiding detection. The following groups can benefit from this technology:</a:t>
            </a:r>
            <a:endParaRPr lang="en-IN" dirty="0"/>
          </a:p>
        </p:txBody>
      </p:sp>
      <p:sp>
        <p:nvSpPr>
          <p:cNvPr id="13" name="TextBox 12">
            <a:extLst>
              <a:ext uri="{FF2B5EF4-FFF2-40B4-BE49-F238E27FC236}">
                <a16:creationId xmlns:a16="http://schemas.microsoft.com/office/drawing/2014/main" id="{AA13B0BF-748C-4E45-013F-1D73F93243F1}"/>
              </a:ext>
            </a:extLst>
          </p:cNvPr>
          <p:cNvSpPr txBox="1"/>
          <p:nvPr/>
        </p:nvSpPr>
        <p:spPr>
          <a:xfrm>
            <a:off x="954155" y="2100469"/>
            <a:ext cx="11125201" cy="1692771"/>
          </a:xfrm>
          <a:prstGeom prst="rect">
            <a:avLst/>
          </a:prstGeom>
          <a:noFill/>
        </p:spPr>
        <p:txBody>
          <a:bodyPr wrap="square" rtlCol="0">
            <a:spAutoFit/>
          </a:bodyPr>
          <a:lstStyle/>
          <a:p>
            <a:r>
              <a:rPr lang="en-US" sz="1600" b="1" dirty="0"/>
              <a:t>1. Cybersecurity Experts</a:t>
            </a:r>
          </a:p>
          <a:p>
            <a:r>
              <a:rPr lang="en-US" sz="1400" dirty="0"/>
              <a:t>Cybersecurity professionals can use </a:t>
            </a:r>
            <a:r>
              <a:rPr lang="en-US" sz="1400" b="1" dirty="0"/>
              <a:t>image-based steganography</a:t>
            </a:r>
            <a:r>
              <a:rPr lang="en-US" sz="1400" dirty="0"/>
              <a:t> to enhance </a:t>
            </a:r>
            <a:r>
              <a:rPr lang="en-US" sz="1400" b="1" dirty="0"/>
              <a:t>data security measures</a:t>
            </a:r>
            <a:r>
              <a:rPr lang="en-US" sz="1400" dirty="0"/>
              <a:t> and develop </a:t>
            </a:r>
            <a:r>
              <a:rPr lang="en-US" sz="1400" b="1" dirty="0"/>
              <a:t>advanced techniques</a:t>
            </a:r>
            <a:r>
              <a:rPr lang="en-US" sz="1400" dirty="0"/>
              <a:t> for preventing unauthorized access. This project can help in:</a:t>
            </a:r>
          </a:p>
          <a:p>
            <a:pPr>
              <a:buFont typeface="Arial" panose="020B0604020202020204" pitchFamily="34" charset="0"/>
              <a:buChar char="•"/>
            </a:pPr>
            <a:r>
              <a:rPr lang="en-US" sz="1400" b="1" dirty="0"/>
              <a:t> Covert communication</a:t>
            </a:r>
            <a:r>
              <a:rPr lang="en-US" sz="1400" dirty="0"/>
              <a:t> within security teams.</a:t>
            </a:r>
          </a:p>
          <a:p>
            <a:pPr>
              <a:buFont typeface="Arial" panose="020B0604020202020204" pitchFamily="34" charset="0"/>
              <a:buChar char="•"/>
            </a:pPr>
            <a:r>
              <a:rPr lang="en-US" sz="1400" b="1" dirty="0"/>
              <a:t> Testing and analyzing steganographic threats</a:t>
            </a:r>
            <a:r>
              <a:rPr lang="en-US" sz="1400" dirty="0"/>
              <a:t> to build countermeasures.</a:t>
            </a:r>
          </a:p>
          <a:p>
            <a:pPr>
              <a:buFont typeface="Arial" panose="020B0604020202020204" pitchFamily="34" charset="0"/>
              <a:buChar char="•"/>
            </a:pPr>
            <a:r>
              <a:rPr lang="en-US" sz="1400" b="1" dirty="0"/>
              <a:t> Developing encryption-enhanced steganography</a:t>
            </a:r>
            <a:r>
              <a:rPr lang="en-US" sz="1400" dirty="0"/>
              <a:t> for highly secure data transfer.</a:t>
            </a:r>
          </a:p>
          <a:p>
            <a:endParaRPr lang="en-IN" dirty="0"/>
          </a:p>
        </p:txBody>
      </p:sp>
      <p:sp>
        <p:nvSpPr>
          <p:cNvPr id="15" name="TextBox 14">
            <a:extLst>
              <a:ext uri="{FF2B5EF4-FFF2-40B4-BE49-F238E27FC236}">
                <a16:creationId xmlns:a16="http://schemas.microsoft.com/office/drawing/2014/main" id="{D9998931-2D13-70AA-40F2-A6C84C110E0F}"/>
              </a:ext>
            </a:extLst>
          </p:cNvPr>
          <p:cNvSpPr txBox="1"/>
          <p:nvPr/>
        </p:nvSpPr>
        <p:spPr>
          <a:xfrm>
            <a:off x="954155" y="3429000"/>
            <a:ext cx="10820402" cy="1692771"/>
          </a:xfrm>
          <a:prstGeom prst="rect">
            <a:avLst/>
          </a:prstGeom>
          <a:noFill/>
        </p:spPr>
        <p:txBody>
          <a:bodyPr wrap="square" rtlCol="0">
            <a:spAutoFit/>
          </a:bodyPr>
          <a:lstStyle/>
          <a:p>
            <a:r>
              <a:rPr lang="en-US" sz="1600" b="1" dirty="0"/>
              <a:t>2. Journalists &amp; Whistleblowers</a:t>
            </a:r>
          </a:p>
          <a:p>
            <a:r>
              <a:rPr lang="en-US" sz="1400" dirty="0"/>
              <a:t>In many situations, </a:t>
            </a:r>
            <a:r>
              <a:rPr lang="en-US" sz="1400" b="1" dirty="0"/>
              <a:t>freedom of speech and information sharing</a:t>
            </a:r>
            <a:r>
              <a:rPr lang="en-US" sz="1400" dirty="0"/>
              <a:t> are restricted, making it difficult for journalists and whistleblowers to report sensitive information. This tool can:</a:t>
            </a:r>
          </a:p>
          <a:p>
            <a:pPr>
              <a:buFont typeface="Arial" panose="020B0604020202020204" pitchFamily="34" charset="0"/>
              <a:buChar char="•"/>
            </a:pPr>
            <a:r>
              <a:rPr lang="en-US" sz="1400" b="1" dirty="0"/>
              <a:t> Safely transmit confidential news, leaks, or evidence</a:t>
            </a:r>
            <a:r>
              <a:rPr lang="en-US" sz="1400" dirty="0"/>
              <a:t> without being detected.</a:t>
            </a:r>
          </a:p>
          <a:p>
            <a:pPr>
              <a:buFont typeface="Arial" panose="020B0604020202020204" pitchFamily="34" charset="0"/>
              <a:buChar char="•"/>
            </a:pPr>
            <a:r>
              <a:rPr lang="en-US" sz="1400" b="1" dirty="0"/>
              <a:t> Protect sources by hiding identities or key details</a:t>
            </a:r>
            <a:r>
              <a:rPr lang="en-US" sz="1400" dirty="0"/>
              <a:t> in images.</a:t>
            </a:r>
          </a:p>
          <a:p>
            <a:pPr>
              <a:buFont typeface="Arial" panose="020B0604020202020204" pitchFamily="34" charset="0"/>
              <a:buChar char="•"/>
            </a:pPr>
            <a:r>
              <a:rPr lang="en-US" sz="1400" b="1" dirty="0"/>
              <a:t> Bypass censorship restrictions</a:t>
            </a:r>
            <a:r>
              <a:rPr lang="en-US" sz="1400" dirty="0"/>
              <a:t> in regions with strict media controls.</a:t>
            </a:r>
          </a:p>
          <a:p>
            <a:endParaRPr lang="en-IN" dirty="0"/>
          </a:p>
        </p:txBody>
      </p:sp>
      <p:sp>
        <p:nvSpPr>
          <p:cNvPr id="17" name="TextBox 16">
            <a:extLst>
              <a:ext uri="{FF2B5EF4-FFF2-40B4-BE49-F238E27FC236}">
                <a16:creationId xmlns:a16="http://schemas.microsoft.com/office/drawing/2014/main" id="{5465F036-3F7D-919B-1891-8B2A23D18764}"/>
              </a:ext>
            </a:extLst>
          </p:cNvPr>
          <p:cNvSpPr txBox="1"/>
          <p:nvPr/>
        </p:nvSpPr>
        <p:spPr>
          <a:xfrm>
            <a:off x="954155" y="4774095"/>
            <a:ext cx="11029615" cy="1692771"/>
          </a:xfrm>
          <a:prstGeom prst="rect">
            <a:avLst/>
          </a:prstGeom>
          <a:noFill/>
        </p:spPr>
        <p:txBody>
          <a:bodyPr wrap="square" rtlCol="0">
            <a:spAutoFit/>
          </a:bodyPr>
          <a:lstStyle/>
          <a:p>
            <a:r>
              <a:rPr lang="en-US" sz="1600" b="1" dirty="0"/>
              <a:t>3. Government &amp; Defense Agencies</a:t>
            </a:r>
          </a:p>
          <a:p>
            <a:r>
              <a:rPr lang="en-US" sz="1400" dirty="0"/>
              <a:t>Government and intelligence agencies require </a:t>
            </a:r>
            <a:r>
              <a:rPr lang="en-US" sz="1400" b="1" dirty="0"/>
              <a:t>secure and undetectable communication methods</a:t>
            </a:r>
            <a:r>
              <a:rPr lang="en-US" sz="1400" dirty="0"/>
              <a:t> to protect national security. This project can assist in:</a:t>
            </a:r>
          </a:p>
          <a:p>
            <a:pPr>
              <a:buFont typeface="Arial" panose="020B0604020202020204" pitchFamily="34" charset="0"/>
              <a:buChar char="•"/>
            </a:pPr>
            <a:r>
              <a:rPr lang="en-US" sz="1400" b="1" dirty="0"/>
              <a:t> Classified data exchange</a:t>
            </a:r>
            <a:r>
              <a:rPr lang="en-US" sz="1400" dirty="0"/>
              <a:t> without alerting adversaries.</a:t>
            </a:r>
          </a:p>
          <a:p>
            <a:pPr>
              <a:buFont typeface="Arial" panose="020B0604020202020204" pitchFamily="34" charset="0"/>
              <a:buChar char="•"/>
            </a:pPr>
            <a:r>
              <a:rPr lang="en-US" sz="1400" b="1" dirty="0"/>
              <a:t> Covert military and intelligence operations</a:t>
            </a:r>
            <a:r>
              <a:rPr lang="en-US" sz="1400" dirty="0"/>
              <a:t> requiring secrecy.</a:t>
            </a:r>
          </a:p>
          <a:p>
            <a:pPr>
              <a:buFont typeface="Arial" panose="020B0604020202020204" pitchFamily="34" charset="0"/>
              <a:buChar char="•"/>
            </a:pPr>
            <a:r>
              <a:rPr lang="en-US" sz="1400" b="1" dirty="0"/>
              <a:t> Secure information storage and retrieval</a:t>
            </a:r>
            <a:r>
              <a:rPr lang="en-US" sz="1400" dirty="0"/>
              <a:t> without leaving digital footprints.</a:t>
            </a: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a:xfrm>
            <a:off x="581193" y="1169504"/>
            <a:ext cx="11029615" cy="4673324"/>
          </a:xfrm>
        </p:spPr>
        <p:txBody>
          <a:bodyPr/>
          <a:lstStyle/>
          <a:p>
            <a:pPr marL="0" indent="0">
              <a:buNone/>
            </a:pPr>
            <a:r>
              <a:rPr lang="en-US" dirty="0"/>
              <a:t>The implementation of </a:t>
            </a:r>
            <a:r>
              <a:rPr lang="en-US" b="1" dirty="0"/>
              <a:t>image-based steganography using Python</a:t>
            </a:r>
            <a:r>
              <a:rPr lang="en-US" dirty="0"/>
              <a:t> successfully demonstrates the ability to </a:t>
            </a:r>
            <a:r>
              <a:rPr lang="en-US" b="1" dirty="0"/>
              <a:t>embed, hide, and retrieve secret messages</a:t>
            </a:r>
            <a:r>
              <a:rPr lang="en-US" dirty="0"/>
              <a:t> within digital images without any noticeable visual distortion. Below are the key results achieved in this project:</a:t>
            </a:r>
          </a:p>
          <a:p>
            <a:r>
              <a:rPr lang="en-US" b="1" dirty="0"/>
              <a:t>1. Successful Data Hiding in Images</a:t>
            </a:r>
          </a:p>
          <a:p>
            <a:pPr>
              <a:buFont typeface="Arial" panose="020B0604020202020204" pitchFamily="34" charset="0"/>
              <a:buChar char="•"/>
            </a:pPr>
            <a:r>
              <a:rPr lang="en-US" dirty="0"/>
              <a:t>The project </a:t>
            </a:r>
            <a:r>
              <a:rPr lang="en-US" b="1" dirty="0"/>
              <a:t>effectively hides text messages</a:t>
            </a:r>
            <a:r>
              <a:rPr lang="en-US" dirty="0"/>
              <a:t> within an image using the </a:t>
            </a:r>
            <a:r>
              <a:rPr lang="en-US" b="1" dirty="0"/>
              <a:t>Least Significant Bit (LSB) steganography</a:t>
            </a:r>
            <a:r>
              <a:rPr lang="en-US" dirty="0"/>
              <a:t> technique.</a:t>
            </a:r>
          </a:p>
          <a:p>
            <a:pPr>
              <a:buFont typeface="Arial" panose="020B0604020202020204" pitchFamily="34" charset="0"/>
              <a:buChar char="•"/>
            </a:pPr>
            <a:r>
              <a:rPr lang="en-US" dirty="0"/>
              <a:t>The </a:t>
            </a:r>
            <a:r>
              <a:rPr lang="en-US" b="1" dirty="0"/>
              <a:t>modified image looks identical</a:t>
            </a:r>
            <a:r>
              <a:rPr lang="en-US" dirty="0"/>
              <a:t> to the original, ensuring that the hidden message remains undetectable to the human eye.</a:t>
            </a:r>
          </a:p>
          <a:p>
            <a:r>
              <a:rPr lang="en-US" b="1" dirty="0"/>
              <a:t>2. Accurate Message Retrieval</a:t>
            </a:r>
          </a:p>
          <a:p>
            <a:pPr>
              <a:buFont typeface="Arial" panose="020B0604020202020204" pitchFamily="34" charset="0"/>
              <a:buChar char="•"/>
            </a:pPr>
            <a:r>
              <a:rPr lang="en-US" dirty="0"/>
              <a:t>The </a:t>
            </a:r>
            <a:r>
              <a:rPr lang="en-US" b="1" dirty="0"/>
              <a:t>hidden message can be extracted accurately</a:t>
            </a:r>
            <a:r>
              <a:rPr lang="en-US" dirty="0"/>
              <a:t> from the encoded image without any data loss or corruption.</a:t>
            </a:r>
          </a:p>
          <a:p>
            <a:pPr>
              <a:buFont typeface="Arial" panose="020B0604020202020204" pitchFamily="34" charset="0"/>
              <a:buChar char="•"/>
            </a:pPr>
            <a:r>
              <a:rPr lang="en-US" dirty="0"/>
              <a:t>The extraction process is </a:t>
            </a:r>
            <a:r>
              <a:rPr lang="en-US" b="1" dirty="0"/>
              <a:t>fast and reliable</a:t>
            </a:r>
            <a:r>
              <a:rPr lang="en-US" dirty="0"/>
              <a:t>, ensuring that the original message is retrieved as intended.</a:t>
            </a:r>
          </a:p>
          <a:p>
            <a:pPr marL="0" indent="0">
              <a:buNone/>
            </a:pPr>
            <a:endParaRPr lang="en-IN"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342652" y="1092338"/>
            <a:ext cx="11029615" cy="4673324"/>
          </a:xfrm>
        </p:spPr>
        <p:txBody>
          <a:bodyPr/>
          <a:lstStyle/>
          <a:p>
            <a:r>
              <a:rPr lang="en-US" dirty="0"/>
              <a:t>This project successfully demonstrates </a:t>
            </a:r>
            <a:r>
              <a:rPr lang="en-US" b="1" dirty="0"/>
              <a:t>steganography as an effective data-hiding technique</a:t>
            </a:r>
            <a:r>
              <a:rPr lang="en-US" dirty="0"/>
              <a:t> using Python. By embedding secret messages within digital images without noticeable changes, the project provides a </a:t>
            </a:r>
            <a:r>
              <a:rPr lang="en-US" b="1" dirty="0"/>
              <a:t>covert method of communication</a:t>
            </a:r>
            <a:r>
              <a:rPr lang="en-US" dirty="0"/>
              <a:t> that enhances data security and privacy.</a:t>
            </a:r>
          </a:p>
          <a:p>
            <a:r>
              <a:rPr lang="en-US" dirty="0"/>
              <a:t>Unlike traditional encryption, which may attract attention due to its complex encoding, </a:t>
            </a:r>
            <a:r>
              <a:rPr lang="en-US" b="1" dirty="0"/>
              <a:t>steganography offers a more discreet approach</a:t>
            </a:r>
            <a:r>
              <a:rPr lang="en-US" dirty="0"/>
              <a:t> by making hidden messages completely undetectable to the human eye. This makes it </a:t>
            </a:r>
            <a:r>
              <a:rPr lang="en-US" b="1" dirty="0"/>
              <a:t>more secure when combined with encryption</a:t>
            </a:r>
            <a:r>
              <a:rPr lang="en-US" dirty="0"/>
              <a:t>, as attackers are less likely to suspect the presence of hidden information.</a:t>
            </a:r>
          </a:p>
          <a:p>
            <a:r>
              <a:rPr lang="en-US" dirty="0"/>
              <a:t>With </a:t>
            </a:r>
            <a:r>
              <a:rPr lang="en-US" b="1" dirty="0"/>
              <a:t>real-world applications</a:t>
            </a:r>
            <a:r>
              <a:rPr lang="en-US" dirty="0"/>
              <a:t> in </a:t>
            </a:r>
            <a:r>
              <a:rPr lang="en-US" b="1" dirty="0"/>
              <a:t>cybersecurity, journalism, intelligence, and personal privacy</a:t>
            </a:r>
            <a:r>
              <a:rPr lang="en-US" dirty="0"/>
              <a:t>, this project highlights the </a:t>
            </a:r>
            <a:r>
              <a:rPr lang="en-US" b="1" dirty="0"/>
              <a:t>importance of steganography in modern secure communication</a:t>
            </a:r>
            <a:r>
              <a:rPr lang="en-US" dirty="0"/>
              <a:t>. It paves the way for </a:t>
            </a:r>
            <a:r>
              <a:rPr lang="en-US" b="1" dirty="0"/>
              <a:t>further advancements</a:t>
            </a:r>
            <a:r>
              <a:rPr lang="en-US" dirty="0"/>
              <a:t>, such as integrating </a:t>
            </a:r>
            <a:r>
              <a:rPr lang="en-US" b="1" dirty="0"/>
              <a:t>encryption algorithms, multi-layered security methods, and broader multimedia steganography (audio, video)</a:t>
            </a:r>
            <a:r>
              <a:rPr lang="en-US" dirty="0"/>
              <a:t> for enhanced protection.</a:t>
            </a:r>
          </a:p>
          <a:p>
            <a:r>
              <a:rPr lang="en-US" dirty="0"/>
              <a:t>This project proves that </a:t>
            </a:r>
            <a:r>
              <a:rPr lang="en-US" b="1" dirty="0"/>
              <a:t>steganography is a powerful tool for safeguarding sensitive information</a:t>
            </a:r>
            <a:r>
              <a:rPr lang="en-US" dirty="0"/>
              <a:t>, making it a valuable technique for secure data transmission in an increasingly digital world. </a:t>
            </a:r>
          </a:p>
          <a:p>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773348" y="-646043"/>
            <a:ext cx="11029615" cy="4673324"/>
          </a:xfrm>
        </p:spPr>
        <p:txBody>
          <a:bodyPr/>
          <a:lstStyle/>
          <a:p>
            <a:pPr marL="0" indent="0">
              <a:buNone/>
            </a:pPr>
            <a:r>
              <a:rPr lang="en-IN" b="1" dirty="0"/>
              <a:t>https://github.com/codesoumya2006/stenography-project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73</TotalTime>
  <Words>1143</Words>
  <Application>Microsoft Office PowerPoint</Application>
  <PresentationFormat>Widescreen</PresentationFormat>
  <Paragraphs>88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SOUMYADEEP DAS ADHIKARY</cp:lastModifiedBy>
  <cp:revision>26</cp:revision>
  <dcterms:created xsi:type="dcterms:W3CDTF">2021-05-26T16:50:10Z</dcterms:created>
  <dcterms:modified xsi:type="dcterms:W3CDTF">2025-02-24T20:19:47Z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