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6" r:id="rId8"/>
    <p:sldId id="267" r:id="rId9"/>
    <p:sldId id="269" r:id="rId10"/>
    <p:sldId id="270" r:id="rId11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12"/>
    </p:embeddedFont>
    <p:embeddedFont>
      <p:font typeface="KoPubWorld돋움체 Light" panose="00000300000000000000" pitchFamily="2" charset="-127"/>
      <p:regular r:id="rId13"/>
    </p:embeddedFont>
    <p:embeddedFont>
      <p:font typeface="KoPubWorld돋움체 Medium" panose="00000600000000000000" pitchFamily="2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746"/>
    <a:srgbClr val="E459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53236-2FA2-4FE7-9902-77CC6921D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3D82D0-F0A9-43DC-A6FD-9E65069FB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F8A0F-EAE5-4140-B398-5F76EEBD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85A98-C546-46AB-93A6-539FC944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C7C2C-28FA-4339-8C88-2AEA0860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F3076-D674-4758-B783-21652C34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5B1544-E3C8-40ED-BF21-8FFFF971D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42C5A-5484-4442-8765-C2D6B4CA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21814-B2DF-459D-B9C6-CD394EC7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B3E03-A6B9-4160-9618-026BC87D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3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950077-72AB-48B2-A52E-199CEDB4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C0A305-7448-44E6-8868-23D1F43E4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5F517-BF35-4DC1-9094-D9F744DA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CA9A7-0D3B-4F0E-A455-B30D8F88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C4D09-4626-4BD7-B4CB-EE1017D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6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231BE-CECC-4ADC-A573-8BA66737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0D949-0141-4660-99CE-3D87428D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531C6-3549-4BEC-AA9B-8411F866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30D47-6A4C-41F6-8CE9-41EB000D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575FA-7078-4A10-994E-1AF48B51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1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F8378-F183-47C4-ADD0-85009114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EA560-5B4B-4938-8961-9F5CA984E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2D045-0C75-4A4B-A9FC-D15E68E2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96E48-39AE-4256-81DD-34742DF1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B414B-8E96-42A7-9EFD-4D4C47B7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91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CC65B-072C-498E-AC1D-D692ED1B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83521-25E9-46CD-9B1B-C509B645E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035773-BE10-4E93-856D-C7A1B3D98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3400CE-3E2D-4463-B79F-D6D8407E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AAF49-68E3-40E4-9995-EC27A34C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A1CFF1-0214-414A-B1F5-389F3EC8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39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8805D-6701-4D9F-AB2B-19D36AB3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02382-B913-497B-94F6-0E8FC5F34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037B3C-29EF-44F8-8B74-0B9B6AAA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1681ED-0CA5-4126-BEC9-C744D3350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ACA302-9BF5-454B-A148-09AA27F5F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D36039-F3AC-4B0E-9ABB-BD6B6606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07C389-25BE-4A77-85FB-1DDF4BA0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6CF378-9C19-44D4-8441-6AA6AFB9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53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CC1B3-723B-464A-A614-B8512C26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4A14E1-9FC7-4A36-BC42-639A1A9F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895C24-61E1-4260-99B1-E4934E08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8CC94A-4EF9-462D-8AFD-99778081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8B5884-11E0-46E5-9C08-556C248B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197392-BB85-419A-A79D-BF8DAEE6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2B31CF-09CA-4704-8188-D89C06C1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3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106A-AFA9-4B5B-BCC4-DE328ED1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C4DAB-172A-4302-89B9-A1D38330E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596BD1-439C-49EC-9B73-052851A4E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49552C-BA70-4216-85CE-3D735E40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AF320-FFC3-41A8-AFC0-DA3B0D78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0B5CF7-C212-4CC4-8DCE-26364E4D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7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B9743-1D7B-4F05-87BC-2E14B5E3C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F93394-CF31-4BAF-83B4-2A679492C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EC0EBF-49C9-4081-89EB-383D5D2A2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061DB-542D-4DA6-88E6-7F72E238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9A70F-FD72-497E-8F4D-D40C5BB2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121E5-49FB-4D93-A89F-F245D716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4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E43581-5B97-4D93-B91C-9EAA1213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48353F-1A88-4ACF-9B9F-E9402DCB9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A1440-11BF-4509-9C0B-BE7C4FB32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1F2AA-EFD7-457B-AAEB-CA7D4EF6FC68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6444E-93FE-4E9F-B4A1-46A6F53EB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891DE-CC21-4AA7-8F05-EC4E83737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60D71-D01A-4857-A2A9-00F00AD50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1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5A8443-316A-4D43-9A82-A3DBAC74AC17}"/>
              </a:ext>
            </a:extLst>
          </p:cNvPr>
          <p:cNvCxnSpPr/>
          <p:nvPr/>
        </p:nvCxnSpPr>
        <p:spPr>
          <a:xfrm>
            <a:off x="800100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3A97BB-1B61-4A66-B80B-44F1F3BEA227}"/>
              </a:ext>
            </a:extLst>
          </p:cNvPr>
          <p:cNvSpPr txBox="1"/>
          <p:nvPr/>
        </p:nvSpPr>
        <p:spPr>
          <a:xfrm>
            <a:off x="1154098" y="328473"/>
            <a:ext cx="3471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스케줄링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E5577D1-2329-42FF-8C46-0B44D69DF7E0}"/>
              </a:ext>
            </a:extLst>
          </p:cNvPr>
          <p:cNvGrpSpPr/>
          <p:nvPr/>
        </p:nvGrpSpPr>
        <p:grpSpPr>
          <a:xfrm>
            <a:off x="1448540" y="2069737"/>
            <a:ext cx="9855691" cy="1146289"/>
            <a:chOff x="1448540" y="2185386"/>
            <a:chExt cx="9855691" cy="1146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ED21BE-21B4-4C80-B36C-9C4018FDC6DF}"/>
                </a:ext>
              </a:extLst>
            </p:cNvPr>
            <p:cNvSpPr txBox="1"/>
            <p:nvPr/>
          </p:nvSpPr>
          <p:spPr>
            <a:xfrm>
              <a:off x="1448540" y="2185386"/>
              <a:ext cx="3851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ko-KR" altLang="en-US" sz="3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다중 프로그래밍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73E44B-E142-4922-947D-5863E45E6E2D}"/>
                </a:ext>
              </a:extLst>
            </p:cNvPr>
            <p:cNvSpPr txBox="1"/>
            <p:nvPr/>
          </p:nvSpPr>
          <p:spPr>
            <a:xfrm>
              <a:off x="2159492" y="2931565"/>
              <a:ext cx="91447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ko-KR" sz="20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프로세스가 여러 개이므로 한정된 자원을 적절히 분배하여 사용 필요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.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0BE9CE6-0D89-4DA7-A317-AA797B46E929}"/>
              </a:ext>
            </a:extLst>
          </p:cNvPr>
          <p:cNvGrpSpPr/>
          <p:nvPr/>
        </p:nvGrpSpPr>
        <p:grpSpPr>
          <a:xfrm>
            <a:off x="1448540" y="4182908"/>
            <a:ext cx="9855691" cy="1147483"/>
            <a:chOff x="1448540" y="4298557"/>
            <a:chExt cx="9855691" cy="11474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EF2895-2A4D-412F-B137-32FBEACBA400}"/>
                </a:ext>
              </a:extLst>
            </p:cNvPr>
            <p:cNvSpPr txBox="1"/>
            <p:nvPr/>
          </p:nvSpPr>
          <p:spPr>
            <a:xfrm>
              <a:off x="1448540" y="4298557"/>
              <a:ext cx="967444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altLang="ko-KR" sz="3200" dirty="0"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CPU</a:t>
              </a:r>
              <a:r>
                <a:rPr lang="ko-KR" altLang="ko-KR" sz="3200" dirty="0"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를 할당할 프로세스에 고르는 과정이 필요</a:t>
              </a:r>
              <a:endPara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E6721C-5516-4E57-B282-B65F20501C93}"/>
                </a:ext>
              </a:extLst>
            </p:cNvPr>
            <p:cNvSpPr txBox="1"/>
            <p:nvPr/>
          </p:nvSpPr>
          <p:spPr>
            <a:xfrm>
              <a:off x="2159492" y="5045930"/>
              <a:ext cx="91447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→ CPU </a:t>
              </a:r>
              <a:r>
                <a:rPr lang="ko-KR" altLang="en-US" sz="20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스케줄링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09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5A8443-316A-4D43-9A82-A3DBAC74AC17}"/>
              </a:ext>
            </a:extLst>
          </p:cNvPr>
          <p:cNvCxnSpPr/>
          <p:nvPr/>
        </p:nvCxnSpPr>
        <p:spPr>
          <a:xfrm>
            <a:off x="800100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3A97BB-1B61-4A66-B80B-44F1F3BEA227}"/>
              </a:ext>
            </a:extLst>
          </p:cNvPr>
          <p:cNvSpPr txBox="1"/>
          <p:nvPr/>
        </p:nvSpPr>
        <p:spPr>
          <a:xfrm>
            <a:off x="1154097" y="328473"/>
            <a:ext cx="8093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SJF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(Shortest Job First)</a:t>
            </a:r>
            <a:endParaRPr lang="ko-KR" altLang="en-US" sz="4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CCDCD-2AD2-4AE1-9188-8D52473959E2}"/>
              </a:ext>
            </a:extLst>
          </p:cNvPr>
          <p:cNvSpPr txBox="1"/>
          <p:nvPr/>
        </p:nvSpPr>
        <p:spPr>
          <a:xfrm>
            <a:off x="1448539" y="1937762"/>
            <a:ext cx="7167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평균 대기 시간 </a:t>
            </a:r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(Waiting time)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짧음</a:t>
            </a:r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CE306-DFF9-458F-ADC3-39FEA8495532}"/>
              </a:ext>
            </a:extLst>
          </p:cNvPr>
          <p:cNvSpPr txBox="1"/>
          <p:nvPr/>
        </p:nvSpPr>
        <p:spPr>
          <a:xfrm>
            <a:off x="1448538" y="3056212"/>
            <a:ext cx="7167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Starvation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AFE9BF-C875-4E0B-82D0-A75894821E9B}"/>
              </a:ext>
            </a:extLst>
          </p:cNvPr>
          <p:cNvGrpSpPr/>
          <p:nvPr/>
        </p:nvGrpSpPr>
        <p:grpSpPr>
          <a:xfrm>
            <a:off x="1448540" y="4174662"/>
            <a:ext cx="9855691" cy="1146289"/>
            <a:chOff x="1448540" y="2185386"/>
            <a:chExt cx="9855691" cy="114628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C67EE0-E08E-4659-8F62-8C4AA38389C6}"/>
                </a:ext>
              </a:extLst>
            </p:cNvPr>
            <p:cNvSpPr txBox="1"/>
            <p:nvPr/>
          </p:nvSpPr>
          <p:spPr>
            <a:xfrm>
              <a:off x="1448540" y="2185386"/>
              <a:ext cx="93922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ko-KR" altLang="ko-KR" sz="3200" dirty="0"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프로세스의 종료 시간을 정확하게 파악하기 어</a:t>
              </a:r>
              <a:r>
                <a:rPr lang="ko-KR" altLang="en-US" sz="3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려움</a:t>
              </a:r>
              <a:r>
                <a:rPr lang="en-US" altLang="ko-KR" sz="3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.</a:t>
              </a:r>
              <a:endParaRPr lang="ko-KR" altLang="en-US" sz="4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5880AE-82B4-49D5-925D-909E6DCD0CC7}"/>
                </a:ext>
              </a:extLst>
            </p:cNvPr>
            <p:cNvSpPr txBox="1"/>
            <p:nvPr/>
          </p:nvSpPr>
          <p:spPr>
            <a:xfrm>
              <a:off x="2159492" y="2931565"/>
              <a:ext cx="91447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ko-KR" sz="20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실행시간을 예측할 수 있는 기법이 필요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.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67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5A8443-316A-4D43-9A82-A3DBAC74AC17}"/>
              </a:ext>
            </a:extLst>
          </p:cNvPr>
          <p:cNvCxnSpPr/>
          <p:nvPr/>
        </p:nvCxnSpPr>
        <p:spPr>
          <a:xfrm>
            <a:off x="800100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3A97BB-1B61-4A66-B80B-44F1F3BEA227}"/>
              </a:ext>
            </a:extLst>
          </p:cNvPr>
          <p:cNvSpPr txBox="1"/>
          <p:nvPr/>
        </p:nvSpPr>
        <p:spPr>
          <a:xfrm>
            <a:off x="1154098" y="328473"/>
            <a:ext cx="5063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CPU </a:t>
            </a:r>
            <a:r>
              <a:rPr lang="ko-KR" altLang="en-US" sz="4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스케줄링의</a:t>
            </a:r>
            <a:r>
              <a:rPr lang="ko-KR" altLang="en-US" sz="4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목표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653DF-34AC-4C73-8956-813D6C986452}"/>
              </a:ext>
            </a:extLst>
          </p:cNvPr>
          <p:cNvSpPr txBox="1"/>
          <p:nvPr/>
        </p:nvSpPr>
        <p:spPr>
          <a:xfrm>
            <a:off x="1448540" y="1498215"/>
            <a:ext cx="9069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조선일보명조" panose="02030304000000000000" pitchFamily="18" charset="-127"/>
              </a:rPr>
              <a:t>주어진 자원으로 전체적인 시스템의 성능을 높이는 </a:t>
            </a:r>
            <a:r>
              <a:rPr lang="ko-KR" altLang="en-US" sz="28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효율성 </a:t>
            </a:r>
            <a:b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조선일보명조" panose="02030304000000000000" pitchFamily="18" charset="-127"/>
              </a:rPr>
            </a:b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조선일보명조" panose="02030304000000000000" pitchFamily="18" charset="-127"/>
              </a:rPr>
              <a:t>모든 프로세스에게 자원을 골고루 배분하는 </a:t>
            </a:r>
            <a:r>
              <a:rPr lang="ko-KR" altLang="en-US" sz="28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형평성</a:t>
            </a:r>
            <a:endParaRPr lang="en-US" altLang="ko-KR" sz="2400" dirty="0">
              <a:solidFill>
                <a:srgbClr val="37974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24D00F-94F3-4C42-95A3-3B41B7B22EEB}"/>
              </a:ext>
            </a:extLst>
          </p:cNvPr>
          <p:cNvSpPr txBox="1"/>
          <p:nvPr/>
        </p:nvSpPr>
        <p:spPr>
          <a:xfrm>
            <a:off x="1448540" y="5700615"/>
            <a:ext cx="1022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조선일보명조" panose="02030304000000000000" pitchFamily="18" charset="-127"/>
              </a:rPr>
              <a:t>효율성과 안정성을 목표로 더 중요한 프로세스를 우선적으로 처리하는 경우도 존재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조선일보명조" panose="02030304000000000000" pitchFamily="18" charset="-127"/>
              </a:rPr>
              <a:t>.</a:t>
            </a:r>
            <a:endParaRPr lang="en-US" altLang="ko-KR" sz="2400" dirty="0">
              <a:solidFill>
                <a:srgbClr val="37974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CD6E422-B3C0-4CCC-88D5-FE55B53F511D}"/>
              </a:ext>
            </a:extLst>
          </p:cNvPr>
          <p:cNvGrpSpPr/>
          <p:nvPr/>
        </p:nvGrpSpPr>
        <p:grpSpPr>
          <a:xfrm>
            <a:off x="1681143" y="2906553"/>
            <a:ext cx="1920560" cy="2203920"/>
            <a:chOff x="2312076" y="3131698"/>
            <a:chExt cx="1920560" cy="2203920"/>
          </a:xfrm>
        </p:grpSpPr>
        <p:pic>
          <p:nvPicPr>
            <p:cNvPr id="1028" name="Picture 4" descr="Tesla 로고 PNG 이미지는 무료로 다운로드 할 수 있습니다. - Crazy Png-Png 이미지 무료 다운로드-Crazy  Png-Png 이미지 무료 다운로드">
              <a:extLst>
                <a:ext uri="{FF2B5EF4-FFF2-40B4-BE49-F238E27FC236}">
                  <a16:creationId xmlns:a16="http://schemas.microsoft.com/office/drawing/2014/main" id="{B4351785-DDE8-4819-A105-0FC4B3195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1208" y="3131698"/>
              <a:ext cx="1602557" cy="1602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3B5147-084D-4667-9F0B-A9103A2B130A}"/>
                </a:ext>
              </a:extLst>
            </p:cNvPr>
            <p:cNvSpPr txBox="1"/>
            <p:nvPr/>
          </p:nvSpPr>
          <p:spPr>
            <a:xfrm>
              <a:off x="2312076" y="4627732"/>
              <a:ext cx="192056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자율 주행 자동차 운영체제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0D5B7C9-B577-45C5-AC6C-C92602005389}"/>
              </a:ext>
            </a:extLst>
          </p:cNvPr>
          <p:cNvGrpSpPr/>
          <p:nvPr/>
        </p:nvGrpSpPr>
        <p:grpSpPr>
          <a:xfrm>
            <a:off x="4399061" y="2797296"/>
            <a:ext cx="2138075" cy="2307079"/>
            <a:chOff x="4399061" y="2797296"/>
            <a:chExt cx="2138075" cy="2307079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15F7BE3-89D1-4690-8544-D3130917DFAB}"/>
                </a:ext>
              </a:extLst>
            </p:cNvPr>
            <p:cNvGrpSpPr/>
            <p:nvPr/>
          </p:nvGrpSpPr>
          <p:grpSpPr>
            <a:xfrm>
              <a:off x="4399061" y="2906553"/>
              <a:ext cx="2138075" cy="2197822"/>
              <a:chOff x="4399061" y="2906553"/>
              <a:chExt cx="2138075" cy="2197822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335C5DA0-4365-4D18-8684-31EA76D90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863" y="2906553"/>
                <a:ext cx="1498470" cy="149847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7F5EC0-F5C1-43D4-A71F-FEFFAF66BF49}"/>
                  </a:ext>
                </a:extLst>
              </p:cNvPr>
              <p:cNvSpPr txBox="1"/>
              <p:nvPr/>
            </p:nvSpPr>
            <p:spPr>
              <a:xfrm>
                <a:off x="4399061" y="4704265"/>
                <a:ext cx="21380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자율 주행 프로세스</a:t>
                </a:r>
              </a:p>
            </p:txBody>
          </p:sp>
        </p:grpSp>
        <p:sp>
          <p:nvSpPr>
            <p:cNvPr id="29" name="육각형 28">
              <a:extLst>
                <a:ext uri="{FF2B5EF4-FFF2-40B4-BE49-F238E27FC236}">
                  <a16:creationId xmlns:a16="http://schemas.microsoft.com/office/drawing/2014/main" id="{E96D75A3-78BD-4204-896D-F64B351031AE}"/>
                </a:ext>
              </a:extLst>
            </p:cNvPr>
            <p:cNvSpPr/>
            <p:nvPr/>
          </p:nvSpPr>
          <p:spPr>
            <a:xfrm rot="5400000">
              <a:off x="4557564" y="2906554"/>
              <a:ext cx="1821069" cy="1602554"/>
            </a:xfrm>
            <a:prstGeom prst="hexagon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E8FBDE3-8FE9-4192-908D-77513DE83CD7}"/>
              </a:ext>
            </a:extLst>
          </p:cNvPr>
          <p:cNvGrpSpPr/>
          <p:nvPr/>
        </p:nvGrpSpPr>
        <p:grpSpPr>
          <a:xfrm>
            <a:off x="6826443" y="2795484"/>
            <a:ext cx="2138075" cy="2308891"/>
            <a:chOff x="6826443" y="2795484"/>
            <a:chExt cx="2138075" cy="230889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5807A7A-31FA-4115-BE64-B02585475281}"/>
                </a:ext>
              </a:extLst>
            </p:cNvPr>
            <p:cNvGrpSpPr/>
            <p:nvPr/>
          </p:nvGrpSpPr>
          <p:grpSpPr>
            <a:xfrm>
              <a:off x="6826443" y="3042464"/>
              <a:ext cx="2138075" cy="2061911"/>
              <a:chOff x="6890800" y="3042464"/>
              <a:chExt cx="2138075" cy="2061911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1E737D6B-888B-45C4-B012-A2DCD1226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4494" y="3042464"/>
                <a:ext cx="1250686" cy="1250686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ACBC53-07FD-4E4B-AF9E-6B4A3696D7D7}"/>
                  </a:ext>
                </a:extLst>
              </p:cNvPr>
              <p:cNvSpPr txBox="1"/>
              <p:nvPr/>
            </p:nvSpPr>
            <p:spPr>
              <a:xfrm>
                <a:off x="6890800" y="4704265"/>
                <a:ext cx="21380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음악 재생 프로세스</a:t>
                </a:r>
              </a:p>
            </p:txBody>
          </p:sp>
        </p:grpSp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id="{59CD94F6-41FB-4B49-AD56-7CE2AA2C367B}"/>
                </a:ext>
              </a:extLst>
            </p:cNvPr>
            <p:cNvSpPr/>
            <p:nvPr/>
          </p:nvSpPr>
          <p:spPr>
            <a:xfrm rot="5400000">
              <a:off x="6984945" y="2904742"/>
              <a:ext cx="1821069" cy="1602554"/>
            </a:xfrm>
            <a:prstGeom prst="hexagon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6AC3228-5B83-40D5-B45A-BF86AEBBD4B8}"/>
              </a:ext>
            </a:extLst>
          </p:cNvPr>
          <p:cNvGrpSpPr/>
          <p:nvPr/>
        </p:nvGrpSpPr>
        <p:grpSpPr>
          <a:xfrm>
            <a:off x="9253825" y="2795484"/>
            <a:ext cx="2138075" cy="2308891"/>
            <a:chOff x="9253825" y="2795484"/>
            <a:chExt cx="2138075" cy="230889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A7DC39F-53B4-40F9-B7B1-67A2AAF8A5E1}"/>
                </a:ext>
              </a:extLst>
            </p:cNvPr>
            <p:cNvGrpSpPr/>
            <p:nvPr/>
          </p:nvGrpSpPr>
          <p:grpSpPr>
            <a:xfrm>
              <a:off x="9253825" y="3042464"/>
              <a:ext cx="2138075" cy="2061911"/>
              <a:chOff x="9253825" y="3042464"/>
              <a:chExt cx="2138075" cy="2061911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4D6C4FDF-0194-4760-8B0B-550E22C2C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97519" y="3042464"/>
                <a:ext cx="1250686" cy="1250686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CBF2F5-C920-444A-B3FC-FCFCD6403A5D}"/>
                  </a:ext>
                </a:extLst>
              </p:cNvPr>
              <p:cNvSpPr txBox="1"/>
              <p:nvPr/>
            </p:nvSpPr>
            <p:spPr>
              <a:xfrm>
                <a:off x="9253825" y="4704265"/>
                <a:ext cx="21380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온도 조절 프로세스</a:t>
                </a:r>
              </a:p>
            </p:txBody>
          </p:sp>
        </p:grp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62D09C6C-9021-4B93-AB0E-F5FB430112DD}"/>
                </a:ext>
              </a:extLst>
            </p:cNvPr>
            <p:cNvSpPr/>
            <p:nvPr/>
          </p:nvSpPr>
          <p:spPr>
            <a:xfrm rot="5400000">
              <a:off x="9412327" y="2904742"/>
              <a:ext cx="1821069" cy="1602554"/>
            </a:xfrm>
            <a:prstGeom prst="hexagon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육각형 34">
            <a:extLst>
              <a:ext uri="{FF2B5EF4-FFF2-40B4-BE49-F238E27FC236}">
                <a16:creationId xmlns:a16="http://schemas.microsoft.com/office/drawing/2014/main" id="{74BC6D4A-E05B-4656-B0BF-6D94C9B159F9}"/>
              </a:ext>
            </a:extLst>
          </p:cNvPr>
          <p:cNvSpPr/>
          <p:nvPr/>
        </p:nvSpPr>
        <p:spPr>
          <a:xfrm rot="5400000">
            <a:off x="4557563" y="2904742"/>
            <a:ext cx="1821069" cy="1602554"/>
          </a:xfrm>
          <a:prstGeom prst="hexagon">
            <a:avLst/>
          </a:prstGeom>
          <a:noFill/>
          <a:ln w="38100">
            <a:solidFill>
              <a:srgbClr val="E45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18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5A8443-316A-4D43-9A82-A3DBAC74AC17}"/>
              </a:ext>
            </a:extLst>
          </p:cNvPr>
          <p:cNvCxnSpPr/>
          <p:nvPr/>
        </p:nvCxnSpPr>
        <p:spPr>
          <a:xfrm>
            <a:off x="800100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3A97BB-1B61-4A66-B80B-44F1F3BEA227}"/>
              </a:ext>
            </a:extLst>
          </p:cNvPr>
          <p:cNvSpPr txBox="1"/>
          <p:nvPr/>
        </p:nvSpPr>
        <p:spPr>
          <a:xfrm>
            <a:off x="1154097" y="32847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kern="100" dirty="0">
                <a:solidFill>
                  <a:srgbClr val="379746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CPU </a:t>
            </a:r>
            <a:r>
              <a:rPr lang="ko-KR" altLang="ko-KR" sz="4400" kern="100" dirty="0">
                <a:solidFill>
                  <a:srgbClr val="379746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스케줄링</a:t>
            </a:r>
            <a:r>
              <a:rPr lang="ko-KR" altLang="en-US" sz="4400" kern="100" dirty="0">
                <a:solidFill>
                  <a:srgbClr val="379746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결정</a:t>
            </a:r>
            <a:r>
              <a:rPr lang="ko-KR" altLang="en-US" sz="4400" kern="1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</a:t>
            </a:r>
            <a:r>
              <a:rPr lang="ko-KR" altLang="ko-KR" sz="4400" kern="1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400" kern="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발생하는</a:t>
            </a:r>
            <a:r>
              <a:rPr lang="ko-KR" altLang="ko-KR" sz="4400" kern="1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상황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A429BC-DC20-4860-ABB6-DDEFD44429C1}"/>
              </a:ext>
            </a:extLst>
          </p:cNvPr>
          <p:cNvGrpSpPr/>
          <p:nvPr/>
        </p:nvGrpSpPr>
        <p:grpSpPr>
          <a:xfrm>
            <a:off x="1559926" y="2175204"/>
            <a:ext cx="4867506" cy="2997786"/>
            <a:chOff x="1559926" y="1625853"/>
            <a:chExt cx="4867506" cy="29977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773B68-7B58-4DD4-AF10-383E40DA5DFD}"/>
                </a:ext>
              </a:extLst>
            </p:cNvPr>
            <p:cNvSpPr txBox="1"/>
            <p:nvPr/>
          </p:nvSpPr>
          <p:spPr>
            <a:xfrm>
              <a:off x="1559926" y="1625853"/>
              <a:ext cx="48675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altLang="ko-KR" sz="3200" kern="100" dirty="0"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Running → Blocked </a:t>
              </a:r>
              <a:endPara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7E315A-E005-45B7-B209-01F5277F944F}"/>
                </a:ext>
              </a:extLst>
            </p:cNvPr>
            <p:cNvSpPr txBox="1"/>
            <p:nvPr/>
          </p:nvSpPr>
          <p:spPr>
            <a:xfrm>
              <a:off x="1559926" y="2430190"/>
              <a:ext cx="48675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altLang="ko-KR" sz="3200" kern="100" dirty="0"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Running → Ready </a:t>
              </a:r>
              <a:endPara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733C3F-C438-45C8-8FDA-6157D6983A11}"/>
                </a:ext>
              </a:extLst>
            </p:cNvPr>
            <p:cNvSpPr txBox="1"/>
            <p:nvPr/>
          </p:nvSpPr>
          <p:spPr>
            <a:xfrm>
              <a:off x="1559926" y="3234527"/>
              <a:ext cx="48675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altLang="ko-KR" sz="3200" kern="100" dirty="0"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Blocked → Ready</a:t>
              </a:r>
              <a:endPara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CFB653-B738-4B9E-A2E5-7615B388C51D}"/>
                </a:ext>
              </a:extLst>
            </p:cNvPr>
            <p:cNvSpPr txBox="1"/>
            <p:nvPr/>
          </p:nvSpPr>
          <p:spPr>
            <a:xfrm>
              <a:off x="1559926" y="4038864"/>
              <a:ext cx="48675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altLang="ko-KR" sz="3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Terminate</a:t>
              </a:r>
              <a:endPara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7487CB6-5185-4CE2-BCF7-C87124DD8107}"/>
              </a:ext>
            </a:extLst>
          </p:cNvPr>
          <p:cNvGrpSpPr/>
          <p:nvPr/>
        </p:nvGrpSpPr>
        <p:grpSpPr>
          <a:xfrm>
            <a:off x="4305670" y="2239823"/>
            <a:ext cx="6853560" cy="2640778"/>
            <a:chOff x="4305670" y="1994726"/>
            <a:chExt cx="6853560" cy="26407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24D00F-94F3-4C42-95A3-3B41B7B22EEB}"/>
                </a:ext>
              </a:extLst>
            </p:cNvPr>
            <p:cNvSpPr txBox="1"/>
            <p:nvPr/>
          </p:nvSpPr>
          <p:spPr>
            <a:xfrm>
              <a:off x="7321534" y="1994726"/>
              <a:ext cx="3837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E4592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non-preemptive : </a:t>
              </a:r>
              <a:r>
                <a:rPr lang="ko-KR" altLang="en-US" sz="2400" dirty="0">
                  <a:solidFill>
                    <a:srgbClr val="E4592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비선점형</a:t>
              </a:r>
              <a:endParaRPr lang="en-US" altLang="ko-KR" sz="2400" dirty="0">
                <a:solidFill>
                  <a:srgbClr val="E4592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FAAAD77-6EEB-4791-A9AE-4AA17925F65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979" y="2222494"/>
              <a:ext cx="1225534" cy="3065"/>
            </a:xfrm>
            <a:prstGeom prst="line">
              <a:avLst/>
            </a:prstGeom>
            <a:ln w="19050">
              <a:solidFill>
                <a:srgbClr val="E459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921CE4C-8DFB-4F1F-AB03-3C71CD2150CE}"/>
                </a:ext>
              </a:extLst>
            </p:cNvPr>
            <p:cNvCxnSpPr/>
            <p:nvPr/>
          </p:nvCxnSpPr>
          <p:spPr>
            <a:xfrm flipV="1">
              <a:off x="4305670" y="2222494"/>
              <a:ext cx="2944843" cy="2413010"/>
            </a:xfrm>
            <a:prstGeom prst="bentConnector3">
              <a:avLst>
                <a:gd name="adj1" fmla="val 79845"/>
              </a:avLst>
            </a:prstGeom>
            <a:ln w="19050">
              <a:solidFill>
                <a:srgbClr val="E459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97B1544-C509-4A1C-A668-BFA6E7778D3E}"/>
              </a:ext>
            </a:extLst>
          </p:cNvPr>
          <p:cNvGrpSpPr/>
          <p:nvPr/>
        </p:nvGrpSpPr>
        <p:grpSpPr>
          <a:xfrm>
            <a:off x="5634152" y="3236872"/>
            <a:ext cx="5525078" cy="1075106"/>
            <a:chOff x="5634152" y="2991775"/>
            <a:chExt cx="5525078" cy="10751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7DBC76-8546-4155-ABF9-3EDA7CD56CFD}"/>
                </a:ext>
              </a:extLst>
            </p:cNvPr>
            <p:cNvSpPr txBox="1"/>
            <p:nvPr/>
          </p:nvSpPr>
          <p:spPr>
            <a:xfrm>
              <a:off x="7321534" y="3605216"/>
              <a:ext cx="3837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37974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preemptive : </a:t>
              </a:r>
              <a:r>
                <a:rPr lang="ko-KR" altLang="en-US" sz="2400" dirty="0">
                  <a:solidFill>
                    <a:srgbClr val="37974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선점형</a:t>
              </a:r>
              <a:endParaRPr lang="en-US" altLang="ko-KR" sz="2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0E89E59-8789-4457-8EAE-C99E4663970F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5634152" y="3836049"/>
              <a:ext cx="1687382" cy="0"/>
            </a:xfrm>
            <a:prstGeom prst="line">
              <a:avLst/>
            </a:prstGeom>
            <a:ln w="19050">
              <a:solidFill>
                <a:srgbClr val="379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3470B694-A8B7-4FD9-A6C6-A47AE099F5FB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5637320" y="2991775"/>
              <a:ext cx="1684214" cy="844274"/>
            </a:xfrm>
            <a:prstGeom prst="bentConnector3">
              <a:avLst/>
            </a:prstGeom>
            <a:ln w="19050">
              <a:solidFill>
                <a:srgbClr val="3797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152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5A8443-316A-4D43-9A82-A3DBAC74AC17}"/>
              </a:ext>
            </a:extLst>
          </p:cNvPr>
          <p:cNvCxnSpPr/>
          <p:nvPr/>
        </p:nvCxnSpPr>
        <p:spPr>
          <a:xfrm>
            <a:off x="800100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3A97BB-1B61-4A66-B80B-44F1F3BEA227}"/>
              </a:ext>
            </a:extLst>
          </p:cNvPr>
          <p:cNvSpPr txBox="1"/>
          <p:nvPr/>
        </p:nvSpPr>
        <p:spPr>
          <a:xfrm>
            <a:off x="1154098" y="328473"/>
            <a:ext cx="4941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스케줄링시</a:t>
            </a:r>
            <a:r>
              <a:rPr lang="ko-KR" altLang="en-US" sz="4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고려사항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D7E30-C49F-48FA-81EF-A997B71EFCC3}"/>
              </a:ext>
            </a:extLst>
          </p:cNvPr>
          <p:cNvSpPr txBox="1"/>
          <p:nvPr/>
        </p:nvSpPr>
        <p:spPr>
          <a:xfrm>
            <a:off x="1448540" y="1506430"/>
            <a:ext cx="7446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kern="1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CPU bound job</a:t>
            </a:r>
            <a:r>
              <a:rPr lang="ko-KR" altLang="ko-KR" sz="3200" kern="1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</a:t>
            </a:r>
            <a:r>
              <a:rPr lang="en-US" altLang="ko-KR" sz="3200" kern="1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I/O bound job</a:t>
            </a:r>
            <a:endParaRPr lang="ko-KR" altLang="ko-KR" sz="3200" kern="100" dirty="0"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B2EA572-2E3B-4D2D-9C10-7A784EB9BD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4" t="1496" r="10791" b="8381"/>
          <a:stretch/>
        </p:blipFill>
        <p:spPr bwMode="auto">
          <a:xfrm>
            <a:off x="1448540" y="2239068"/>
            <a:ext cx="3133815" cy="42904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15983E93-6DF6-42C7-8017-D158895A2C89}"/>
              </a:ext>
            </a:extLst>
          </p:cNvPr>
          <p:cNvGrpSpPr/>
          <p:nvPr/>
        </p:nvGrpSpPr>
        <p:grpSpPr>
          <a:xfrm>
            <a:off x="5230794" y="2978042"/>
            <a:ext cx="5386899" cy="901916"/>
            <a:chOff x="6095999" y="2727139"/>
            <a:chExt cx="5386899" cy="90191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7240A4-6B44-48E3-8150-030D322FDDD7}"/>
                </a:ext>
              </a:extLst>
            </p:cNvPr>
            <p:cNvSpPr txBox="1"/>
            <p:nvPr/>
          </p:nvSpPr>
          <p:spPr>
            <a:xfrm>
              <a:off x="6095999" y="2727139"/>
              <a:ext cx="538689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CPU burst : CPU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를 할당 받아 실행하는 작업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C8E3AA-8EBC-4DE4-8EA0-31BCE7268AD8}"/>
                </a:ext>
              </a:extLst>
            </p:cNvPr>
            <p:cNvSpPr txBox="1"/>
            <p:nvPr/>
          </p:nvSpPr>
          <p:spPr>
            <a:xfrm>
              <a:off x="6095999" y="3228945"/>
              <a:ext cx="489825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I/O burst : I/O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작업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A62908-D81A-41AA-95BD-AED1379E6CC7}"/>
              </a:ext>
            </a:extLst>
          </p:cNvPr>
          <p:cNvGrpSpPr/>
          <p:nvPr/>
        </p:nvGrpSpPr>
        <p:grpSpPr>
          <a:xfrm>
            <a:off x="5230794" y="4482626"/>
            <a:ext cx="6744071" cy="1563635"/>
            <a:chOff x="5230794" y="4482626"/>
            <a:chExt cx="6744071" cy="156363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61D27B-E334-4FFE-848C-082B9962D57B}"/>
                </a:ext>
              </a:extLst>
            </p:cNvPr>
            <p:cNvSpPr txBox="1"/>
            <p:nvPr/>
          </p:nvSpPr>
          <p:spPr>
            <a:xfrm>
              <a:off x="5230794" y="4482626"/>
              <a:ext cx="674407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252000">
                <a:buFont typeface="Wingdings" panose="05000000000000000000" pitchFamily="2" charset="2"/>
                <a:buChar char="§"/>
              </a:pPr>
              <a:r>
                <a:rPr lang="en-US" altLang="ko-KR" sz="2000" kern="100" dirty="0">
                  <a:solidFill>
                    <a:srgbClr val="379746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CPU bound job </a:t>
              </a:r>
              <a:br>
                <a:rPr lang="en-US" altLang="ko-KR" sz="2000" kern="100" dirty="0">
                  <a:solidFill>
                    <a:srgbClr val="379746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</a:br>
              <a:r>
                <a:rPr lang="en-US" altLang="ko-KR" sz="2000" kern="100" dirty="0">
                  <a:solidFill>
                    <a:srgbClr val="379746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en-US" altLang="ko-KR" sz="2000" kern="100" dirty="0"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en-US" altLang="ko-KR" sz="2000" kern="1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CPU</a:t>
              </a:r>
              <a:r>
                <a:rPr lang="ko-KR" altLang="ko-KR" sz="2000" kern="1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를 길게 사용하는</a:t>
              </a:r>
              <a:r>
                <a:rPr lang="en-US" altLang="ko-KR" sz="2000" kern="1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ko-KR" sz="2000" kern="1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계산 위주의 프로세스</a:t>
              </a:r>
              <a:endPara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F752E8-8D73-4B68-8D59-607C4AFABD51}"/>
                </a:ext>
              </a:extLst>
            </p:cNvPr>
            <p:cNvSpPr txBox="1"/>
            <p:nvPr/>
          </p:nvSpPr>
          <p:spPr>
            <a:xfrm>
              <a:off x="5230794" y="5338375"/>
              <a:ext cx="674407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altLang="ko-KR" sz="2000" kern="100" dirty="0">
                  <a:solidFill>
                    <a:srgbClr val="379746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I/O</a:t>
              </a:r>
              <a:r>
                <a:rPr lang="en-US" altLang="ko-KR" sz="2000" kern="100" dirty="0">
                  <a:solidFill>
                    <a:srgbClr val="379746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bound job </a:t>
              </a:r>
              <a:br>
                <a:rPr lang="en-US" altLang="ko-KR" sz="2000" kern="100" dirty="0">
                  <a:solidFill>
                    <a:srgbClr val="379746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</a:br>
              <a:r>
                <a:rPr lang="en-US" altLang="ko-KR" sz="2000" kern="100" dirty="0">
                  <a:solidFill>
                    <a:srgbClr val="379746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</a:t>
              </a:r>
              <a:r>
                <a:rPr lang="en-US" altLang="ko-KR" sz="2000" kern="1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I/O</a:t>
              </a:r>
              <a:r>
                <a:rPr lang="en-US" altLang="ko-KR" sz="2000" kern="1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ko-KR" sz="2000" kern="1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작업이 존재하여</a:t>
              </a:r>
              <a:r>
                <a:rPr lang="en-US" altLang="ko-KR" sz="2000" kern="1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CPU</a:t>
              </a:r>
              <a:r>
                <a:rPr lang="ko-KR" altLang="ko-KR" sz="2000" kern="100" dirty="0">
                  <a:effectLst/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를 짧게 사용하는 프로세스</a:t>
              </a:r>
              <a:endPara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249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5A8443-316A-4D43-9A82-A3DBAC74AC17}"/>
              </a:ext>
            </a:extLst>
          </p:cNvPr>
          <p:cNvCxnSpPr/>
          <p:nvPr/>
        </p:nvCxnSpPr>
        <p:spPr>
          <a:xfrm>
            <a:off x="800100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3A97BB-1B61-4A66-B80B-44F1F3BEA227}"/>
              </a:ext>
            </a:extLst>
          </p:cNvPr>
          <p:cNvSpPr txBox="1"/>
          <p:nvPr/>
        </p:nvSpPr>
        <p:spPr>
          <a:xfrm>
            <a:off x="1154098" y="328473"/>
            <a:ext cx="4941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스케줄링시</a:t>
            </a:r>
            <a:r>
              <a:rPr lang="ko-KR" altLang="en-US" sz="4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고려사항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D7E30-C49F-48FA-81EF-A997B71EFCC3}"/>
              </a:ext>
            </a:extLst>
          </p:cNvPr>
          <p:cNvSpPr txBox="1"/>
          <p:nvPr/>
        </p:nvSpPr>
        <p:spPr>
          <a:xfrm>
            <a:off x="1373125" y="1306244"/>
            <a:ext cx="8591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어느 것을 우선적으로 </a:t>
            </a:r>
            <a:r>
              <a:rPr lang="en-US" altLang="ko-KR" sz="28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CPU</a:t>
            </a:r>
            <a:r>
              <a:rPr lang="ko-KR" altLang="en-US" sz="28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할당하는 것이 좋을까</a:t>
            </a:r>
            <a:r>
              <a:rPr lang="en-US" altLang="ko-KR" sz="2800" dirty="0"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 </a:t>
            </a:r>
            <a:endParaRPr lang="ko-KR" altLang="ko-KR" sz="2800" kern="100" dirty="0"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DF08FD5-95E8-49DD-9AA4-0B9126E3F009}"/>
              </a:ext>
            </a:extLst>
          </p:cNvPr>
          <p:cNvGrpSpPr/>
          <p:nvPr/>
        </p:nvGrpSpPr>
        <p:grpSpPr>
          <a:xfrm>
            <a:off x="912112" y="2128350"/>
            <a:ext cx="11081925" cy="1550323"/>
            <a:chOff x="1110075" y="1984186"/>
            <a:chExt cx="11081925" cy="155032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AB45D7D-9399-41D5-AEFC-25ACE7EA14A2}"/>
                </a:ext>
              </a:extLst>
            </p:cNvPr>
            <p:cNvGrpSpPr/>
            <p:nvPr/>
          </p:nvGrpSpPr>
          <p:grpSpPr>
            <a:xfrm>
              <a:off x="1110075" y="2577237"/>
              <a:ext cx="11081925" cy="957272"/>
              <a:chOff x="978256" y="2628137"/>
              <a:chExt cx="11081925" cy="95727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F9C44A-4D50-4CD1-A928-38AABDD7C770}"/>
                  </a:ext>
                </a:extLst>
              </p:cNvPr>
              <p:cNvSpPr txBox="1"/>
              <p:nvPr/>
            </p:nvSpPr>
            <p:spPr>
              <a:xfrm>
                <a:off x="978256" y="2643526"/>
                <a:ext cx="18215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CPU bound job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55CBCC-7033-4488-A8B2-3894676D6E05}"/>
                  </a:ext>
                </a:extLst>
              </p:cNvPr>
              <p:cNvSpPr txBox="1"/>
              <p:nvPr/>
            </p:nvSpPr>
            <p:spPr>
              <a:xfrm>
                <a:off x="978256" y="3185299"/>
                <a:ext cx="182150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I/O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bound</a:t>
                </a:r>
                <a:r>
                  <a:rPr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job</a:t>
                </a:r>
                <a:endPara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574DD70F-C5E0-46CF-8AA5-4BCECDCF8702}"/>
                  </a:ext>
                </a:extLst>
              </p:cNvPr>
              <p:cNvGrpSpPr/>
              <p:nvPr/>
            </p:nvGrpSpPr>
            <p:grpSpPr>
              <a:xfrm>
                <a:off x="2902501" y="2628137"/>
                <a:ext cx="6525088" cy="400110"/>
                <a:chOff x="3382257" y="2643526"/>
                <a:chExt cx="6525088" cy="400110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6B8476F8-B29B-46A6-9968-D0BC5B84F41E}"/>
                    </a:ext>
                  </a:extLst>
                </p:cNvPr>
                <p:cNvSpPr/>
                <p:nvPr/>
              </p:nvSpPr>
              <p:spPr>
                <a:xfrm>
                  <a:off x="3382257" y="2643526"/>
                  <a:ext cx="3293616" cy="400110"/>
                </a:xfrm>
                <a:prstGeom prst="rect">
                  <a:avLst/>
                </a:prstGeom>
                <a:solidFill>
                  <a:srgbClr val="7CB2CA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CPU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27B9206-7AEC-4362-8D4E-B9F920F3B889}"/>
                    </a:ext>
                  </a:extLst>
                </p:cNvPr>
                <p:cNvSpPr/>
                <p:nvPr/>
              </p:nvSpPr>
              <p:spPr>
                <a:xfrm>
                  <a:off x="6766129" y="2643526"/>
                  <a:ext cx="1152618" cy="40011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I/O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46B99A0F-BF52-4B81-ADE5-35B25E498643}"/>
                    </a:ext>
                  </a:extLst>
                </p:cNvPr>
                <p:cNvSpPr/>
                <p:nvPr/>
              </p:nvSpPr>
              <p:spPr>
                <a:xfrm>
                  <a:off x="8009003" y="2643526"/>
                  <a:ext cx="1898342" cy="400110"/>
                </a:xfrm>
                <a:prstGeom prst="rect">
                  <a:avLst/>
                </a:prstGeom>
                <a:solidFill>
                  <a:srgbClr val="7CB2CA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CPU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6CDC44C-AE7F-4029-910A-456D8982361D}"/>
                  </a:ext>
                </a:extLst>
              </p:cNvPr>
              <p:cNvGrpSpPr/>
              <p:nvPr/>
            </p:nvGrpSpPr>
            <p:grpSpPr>
              <a:xfrm>
                <a:off x="6286373" y="3185299"/>
                <a:ext cx="5773808" cy="400110"/>
                <a:chOff x="6077972" y="2836507"/>
                <a:chExt cx="5773808" cy="400110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84C88BCB-0846-44B2-BAB3-BF868DB162C1}"/>
                    </a:ext>
                  </a:extLst>
                </p:cNvPr>
                <p:cNvSpPr/>
                <p:nvPr/>
              </p:nvSpPr>
              <p:spPr>
                <a:xfrm>
                  <a:off x="6077972" y="2836507"/>
                  <a:ext cx="1152618" cy="400110"/>
                </a:xfrm>
                <a:prstGeom prst="rect">
                  <a:avLst/>
                </a:prstGeom>
                <a:solidFill>
                  <a:srgbClr val="EFBFC9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CPU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F8205842-BE5E-4D37-8DB9-8CCA9984F767}"/>
                    </a:ext>
                  </a:extLst>
                </p:cNvPr>
                <p:cNvSpPr/>
                <p:nvPr/>
              </p:nvSpPr>
              <p:spPr>
                <a:xfrm>
                  <a:off x="7320846" y="2836507"/>
                  <a:ext cx="3288060" cy="40011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I/O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3E7BA22E-1B6D-4C32-B308-B6ED5234A8D5}"/>
                    </a:ext>
                  </a:extLst>
                </p:cNvPr>
                <p:cNvSpPr/>
                <p:nvPr/>
              </p:nvSpPr>
              <p:spPr>
                <a:xfrm>
                  <a:off x="10699162" y="2836507"/>
                  <a:ext cx="1152618" cy="400110"/>
                </a:xfrm>
                <a:prstGeom prst="rect">
                  <a:avLst/>
                </a:prstGeom>
                <a:solidFill>
                  <a:srgbClr val="EFBFC9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CPU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7008B1-7AE0-41F4-9395-F00933393641}"/>
                </a:ext>
              </a:extLst>
            </p:cNvPr>
            <p:cNvSpPr txBox="1"/>
            <p:nvPr/>
          </p:nvSpPr>
          <p:spPr>
            <a:xfrm>
              <a:off x="1213926" y="1984186"/>
              <a:ext cx="48675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CPU bound job </a:t>
              </a:r>
              <a:r>
                <a:rPr lang="ko-KR" altLang="en-US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우선 할당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200BC28-7C7E-42E6-8050-00CDCCFFBEFA}"/>
              </a:ext>
            </a:extLst>
          </p:cNvPr>
          <p:cNvGrpSpPr/>
          <p:nvPr/>
        </p:nvGrpSpPr>
        <p:grpSpPr>
          <a:xfrm>
            <a:off x="912112" y="4430610"/>
            <a:ext cx="9692207" cy="1552157"/>
            <a:chOff x="912112" y="4430610"/>
            <a:chExt cx="9692207" cy="155215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C0C7FD9-16E4-4C8C-98B0-CA658E241D95}"/>
                </a:ext>
              </a:extLst>
            </p:cNvPr>
            <p:cNvGrpSpPr/>
            <p:nvPr/>
          </p:nvGrpSpPr>
          <p:grpSpPr>
            <a:xfrm>
              <a:off x="912112" y="5040884"/>
              <a:ext cx="9692207" cy="941883"/>
              <a:chOff x="978256" y="4366686"/>
              <a:chExt cx="9692207" cy="941883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51C563E-A692-4DF4-8736-7067F7C60259}"/>
                  </a:ext>
                </a:extLst>
              </p:cNvPr>
              <p:cNvGrpSpPr/>
              <p:nvPr/>
            </p:nvGrpSpPr>
            <p:grpSpPr>
              <a:xfrm>
                <a:off x="4145375" y="4908459"/>
                <a:ext cx="6525088" cy="400110"/>
                <a:chOff x="2753360" y="4303926"/>
                <a:chExt cx="6525088" cy="40011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1E84E47-10D2-4D36-9A57-9A1962A24761}"/>
                    </a:ext>
                  </a:extLst>
                </p:cNvPr>
                <p:cNvSpPr/>
                <p:nvPr/>
              </p:nvSpPr>
              <p:spPr>
                <a:xfrm>
                  <a:off x="2753360" y="4303926"/>
                  <a:ext cx="3293616" cy="400110"/>
                </a:xfrm>
                <a:prstGeom prst="rect">
                  <a:avLst/>
                </a:prstGeom>
                <a:solidFill>
                  <a:srgbClr val="7CB2CA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CPU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114AEDC-54A7-45EB-A13F-DAB7F509B8B3}"/>
                    </a:ext>
                  </a:extLst>
                </p:cNvPr>
                <p:cNvSpPr/>
                <p:nvPr/>
              </p:nvSpPr>
              <p:spPr>
                <a:xfrm>
                  <a:off x="6137232" y="4303926"/>
                  <a:ext cx="1152618" cy="40011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I/O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CE258F5D-B487-4531-8F64-8B88056B7720}"/>
                    </a:ext>
                  </a:extLst>
                </p:cNvPr>
                <p:cNvSpPr/>
                <p:nvPr/>
              </p:nvSpPr>
              <p:spPr>
                <a:xfrm>
                  <a:off x="7380106" y="4303926"/>
                  <a:ext cx="1898342" cy="400110"/>
                </a:xfrm>
                <a:prstGeom prst="rect">
                  <a:avLst/>
                </a:prstGeom>
                <a:solidFill>
                  <a:srgbClr val="7CB2CA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CPU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95159279-BE4D-48D0-B361-342D990E5AE4}"/>
                  </a:ext>
                </a:extLst>
              </p:cNvPr>
              <p:cNvGrpSpPr/>
              <p:nvPr/>
            </p:nvGrpSpPr>
            <p:grpSpPr>
              <a:xfrm>
                <a:off x="2902501" y="4366686"/>
                <a:ext cx="5773808" cy="400110"/>
                <a:chOff x="6137232" y="4845699"/>
                <a:chExt cx="5773808" cy="400110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4F07435A-F7B1-4129-9941-841837049193}"/>
                    </a:ext>
                  </a:extLst>
                </p:cNvPr>
                <p:cNvSpPr/>
                <p:nvPr/>
              </p:nvSpPr>
              <p:spPr>
                <a:xfrm>
                  <a:off x="6137232" y="4845699"/>
                  <a:ext cx="1152618" cy="400110"/>
                </a:xfrm>
                <a:prstGeom prst="rect">
                  <a:avLst/>
                </a:prstGeom>
                <a:solidFill>
                  <a:srgbClr val="EFBFC9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CPU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A2D88B0-3441-4ACD-A094-773AB04A7C30}"/>
                    </a:ext>
                  </a:extLst>
                </p:cNvPr>
                <p:cNvSpPr/>
                <p:nvPr/>
              </p:nvSpPr>
              <p:spPr>
                <a:xfrm>
                  <a:off x="7380106" y="4845699"/>
                  <a:ext cx="3288060" cy="40011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I/O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319DB58A-F4BE-4F64-8F12-15B36024C56C}"/>
                    </a:ext>
                  </a:extLst>
                </p:cNvPr>
                <p:cNvSpPr/>
                <p:nvPr/>
              </p:nvSpPr>
              <p:spPr>
                <a:xfrm>
                  <a:off x="10758422" y="4845699"/>
                  <a:ext cx="1152618" cy="400110"/>
                </a:xfrm>
                <a:prstGeom prst="rect">
                  <a:avLst/>
                </a:prstGeom>
                <a:solidFill>
                  <a:srgbClr val="EFBFC9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CPU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burst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9BB9EE-90AB-429C-A88B-BAFAC2AEE521}"/>
                  </a:ext>
                </a:extLst>
              </p:cNvPr>
              <p:cNvSpPr txBox="1"/>
              <p:nvPr/>
            </p:nvSpPr>
            <p:spPr>
              <a:xfrm>
                <a:off x="978256" y="4366686"/>
                <a:ext cx="18215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I/O bound job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998350-475E-4560-B243-74553271C25D}"/>
                  </a:ext>
                </a:extLst>
              </p:cNvPr>
              <p:cNvSpPr txBox="1"/>
              <p:nvPr/>
            </p:nvSpPr>
            <p:spPr>
              <a:xfrm>
                <a:off x="978256" y="4908459"/>
                <a:ext cx="18215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CPU bound job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BAD4E3-22A8-48E2-9793-C3819A2A5C8A}"/>
                </a:ext>
              </a:extLst>
            </p:cNvPr>
            <p:cNvSpPr txBox="1"/>
            <p:nvPr/>
          </p:nvSpPr>
          <p:spPr>
            <a:xfrm>
              <a:off x="1015963" y="4430610"/>
              <a:ext cx="48675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I/O bound job </a:t>
              </a:r>
              <a:r>
                <a:rPr lang="ko-KR" altLang="en-US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우선 할당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684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5A8443-316A-4D43-9A82-A3DBAC74AC17}"/>
              </a:ext>
            </a:extLst>
          </p:cNvPr>
          <p:cNvCxnSpPr/>
          <p:nvPr/>
        </p:nvCxnSpPr>
        <p:spPr>
          <a:xfrm>
            <a:off x="800100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3A97BB-1B61-4A66-B80B-44F1F3BEA227}"/>
              </a:ext>
            </a:extLst>
          </p:cNvPr>
          <p:cNvSpPr txBox="1"/>
          <p:nvPr/>
        </p:nvSpPr>
        <p:spPr>
          <a:xfrm>
            <a:off x="1154098" y="328473"/>
            <a:ext cx="6425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CPU </a:t>
            </a:r>
            <a:r>
              <a:rPr lang="ko-KR" altLang="en-US" sz="4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스케줄링의</a:t>
            </a:r>
            <a:r>
              <a:rPr lang="ko-KR" altLang="en-US" sz="4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성능 척도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A8632-EA36-4C73-A97F-A83E232A6863}"/>
              </a:ext>
            </a:extLst>
          </p:cNvPr>
          <p:cNvSpPr txBox="1"/>
          <p:nvPr/>
        </p:nvSpPr>
        <p:spPr>
          <a:xfrm>
            <a:off x="1567992" y="3151135"/>
            <a:ext cx="7086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Turnaround time(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소요 시간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대기 시간을 포함한 프로세스가 종료되기까지의 시간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13286-F599-404C-A013-3402234DBA9D}"/>
              </a:ext>
            </a:extLst>
          </p:cNvPr>
          <p:cNvSpPr txBox="1"/>
          <p:nvPr/>
        </p:nvSpPr>
        <p:spPr>
          <a:xfrm>
            <a:off x="1567992" y="2280052"/>
            <a:ext cx="7086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Throughput (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처리량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단위 시간당 프로세스 처리량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71D93-1502-4251-BBB9-37D827CF220B}"/>
              </a:ext>
            </a:extLst>
          </p:cNvPr>
          <p:cNvSpPr txBox="1"/>
          <p:nvPr/>
        </p:nvSpPr>
        <p:spPr>
          <a:xfrm>
            <a:off x="1567992" y="1408969"/>
            <a:ext cx="7086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CPU utilization (CPU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이용률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전체 시간 중에서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CPU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놀지 않고 일한 비율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C21C3-58A9-4F16-9F3A-19066A532C44}"/>
              </a:ext>
            </a:extLst>
          </p:cNvPr>
          <p:cNvSpPr txBox="1"/>
          <p:nvPr/>
        </p:nvSpPr>
        <p:spPr>
          <a:xfrm>
            <a:off x="1567992" y="4022218"/>
            <a:ext cx="77833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Waiting time (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대기시간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CPU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쓰려고 들어와서 실행되기 전까지 대기하는 시간의 총합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17E185-3360-4AD1-AADE-86F3CADE0FED}"/>
              </a:ext>
            </a:extLst>
          </p:cNvPr>
          <p:cNvSpPr txBox="1"/>
          <p:nvPr/>
        </p:nvSpPr>
        <p:spPr>
          <a:xfrm>
            <a:off x="1567991" y="4893302"/>
            <a:ext cx="9489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Response time (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응답 시간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프로세스가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CPU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쓰려고 들어와서 첫번째 출력 또는 반응이 나올 때까지 걸리는 시간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1AA528-2172-4456-AA10-5D48CC5434CB}"/>
              </a:ext>
            </a:extLst>
          </p:cNvPr>
          <p:cNvSpPr txBox="1"/>
          <p:nvPr/>
        </p:nvSpPr>
        <p:spPr>
          <a:xfrm>
            <a:off x="5011966" y="4847135"/>
            <a:ext cx="4593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E4592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٧ </a:t>
            </a:r>
            <a:r>
              <a:rPr lang="ko-KR" altLang="en-US" sz="1600" dirty="0">
                <a:solidFill>
                  <a:srgbClr val="E4592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대화형 시스템</a:t>
            </a:r>
            <a:r>
              <a:rPr lang="en-US" altLang="ko-KR" sz="1600" dirty="0">
                <a:solidFill>
                  <a:srgbClr val="E4592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real-time </a:t>
            </a:r>
            <a:r>
              <a:rPr lang="ko-KR" altLang="en-US" sz="1600" dirty="0">
                <a:solidFill>
                  <a:srgbClr val="E4592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시스템</a:t>
            </a:r>
            <a:endParaRPr lang="en-US" altLang="ko-KR" sz="1600" dirty="0">
              <a:solidFill>
                <a:srgbClr val="E4592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5377F-EFC4-478F-AC3F-B2E86840ED93}"/>
              </a:ext>
            </a:extLst>
          </p:cNvPr>
          <p:cNvSpPr txBox="1"/>
          <p:nvPr/>
        </p:nvSpPr>
        <p:spPr>
          <a:xfrm>
            <a:off x="4315954" y="2233886"/>
            <a:ext cx="4593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E4592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٧ </a:t>
            </a:r>
            <a:r>
              <a:rPr lang="ko-KR" altLang="en-US" sz="1600" dirty="0">
                <a:solidFill>
                  <a:srgbClr val="E4592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일괄 처리 시스템</a:t>
            </a:r>
            <a:endParaRPr lang="en-US" altLang="ko-KR" sz="1600" dirty="0">
              <a:solidFill>
                <a:srgbClr val="E4592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30CF83-B576-4C50-B5A2-2E6664B13109}"/>
              </a:ext>
            </a:extLst>
          </p:cNvPr>
          <p:cNvSpPr txBox="1"/>
          <p:nvPr/>
        </p:nvSpPr>
        <p:spPr>
          <a:xfrm>
            <a:off x="1775381" y="5865447"/>
            <a:ext cx="1022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79746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→  </a:t>
            </a:r>
            <a:r>
              <a:rPr lang="ko-KR" altLang="en-US" sz="2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목적에 맞게 성능 척도를 고려하여 스케줄링 기법을 선택</a:t>
            </a:r>
            <a:r>
              <a:rPr lang="en-US" altLang="ko-KR" sz="2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774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5A8443-316A-4D43-9A82-A3DBAC74AC17}"/>
              </a:ext>
            </a:extLst>
          </p:cNvPr>
          <p:cNvCxnSpPr/>
          <p:nvPr/>
        </p:nvCxnSpPr>
        <p:spPr>
          <a:xfrm>
            <a:off x="800100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3A97BB-1B61-4A66-B80B-44F1F3BEA227}"/>
              </a:ext>
            </a:extLst>
          </p:cNvPr>
          <p:cNvSpPr txBox="1"/>
          <p:nvPr/>
        </p:nvSpPr>
        <p:spPr>
          <a:xfrm>
            <a:off x="1154097" y="328473"/>
            <a:ext cx="8093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FCFS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(First Come First Service)</a:t>
            </a:r>
            <a:endParaRPr lang="ko-KR" altLang="en-US" sz="4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DEB496-774B-46D7-BB27-9B577CF445BC}"/>
              </a:ext>
            </a:extLst>
          </p:cNvPr>
          <p:cNvSpPr txBox="1"/>
          <p:nvPr/>
        </p:nvSpPr>
        <p:spPr>
          <a:xfrm>
            <a:off x="1448540" y="1419288"/>
            <a:ext cx="423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non - preemptive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052" name="Picture 4" descr="Difference between FCFS, Round Robin, SJF and SRT Scheduling">
            <a:extLst>
              <a:ext uri="{FF2B5EF4-FFF2-40B4-BE49-F238E27FC236}">
                <a16:creationId xmlns:a16="http://schemas.microsoft.com/office/drawing/2014/main" id="{288715C7-FC08-4269-8DAD-104ACC9FF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2" y="2325437"/>
            <a:ext cx="79152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93B786-14FF-46D2-A1D1-5873E557CC0E}"/>
              </a:ext>
            </a:extLst>
          </p:cNvPr>
          <p:cNvSpPr txBox="1"/>
          <p:nvPr/>
        </p:nvSpPr>
        <p:spPr>
          <a:xfrm>
            <a:off x="1448539" y="4692210"/>
            <a:ext cx="5059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스케줄링 오버헤드가 적다</a:t>
            </a:r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05AC58-86EC-4FE3-896B-E3127222D21F}"/>
              </a:ext>
            </a:extLst>
          </p:cNvPr>
          <p:cNvSpPr txBox="1"/>
          <p:nvPr/>
        </p:nvSpPr>
        <p:spPr>
          <a:xfrm>
            <a:off x="1448538" y="5598359"/>
            <a:ext cx="423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Convoy effect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26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5A8443-316A-4D43-9A82-A3DBAC74AC17}"/>
              </a:ext>
            </a:extLst>
          </p:cNvPr>
          <p:cNvCxnSpPr/>
          <p:nvPr/>
        </p:nvCxnSpPr>
        <p:spPr>
          <a:xfrm>
            <a:off x="800100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3A97BB-1B61-4A66-B80B-44F1F3BEA227}"/>
              </a:ext>
            </a:extLst>
          </p:cNvPr>
          <p:cNvSpPr txBox="1"/>
          <p:nvPr/>
        </p:nvSpPr>
        <p:spPr>
          <a:xfrm>
            <a:off x="1154097" y="328473"/>
            <a:ext cx="8093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SJF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(Shortest Job First)</a:t>
            </a:r>
            <a:endParaRPr lang="ko-KR" altLang="en-US" sz="4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91F075-B137-447E-86D5-A24647244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" t="28178" r="6192" b="11202"/>
          <a:stretch/>
        </p:blipFill>
        <p:spPr bwMode="auto">
          <a:xfrm>
            <a:off x="1859978" y="2325437"/>
            <a:ext cx="8989162" cy="383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CCDCD-2AD2-4AE1-9188-8D52473959E2}"/>
              </a:ext>
            </a:extLst>
          </p:cNvPr>
          <p:cNvSpPr txBox="1"/>
          <p:nvPr/>
        </p:nvSpPr>
        <p:spPr>
          <a:xfrm>
            <a:off x="1448540" y="1419288"/>
            <a:ext cx="6894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non - preemptive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4E8325-3148-432E-B1B5-E7CFC5DF4A9D}"/>
              </a:ext>
            </a:extLst>
          </p:cNvPr>
          <p:cNvSpPr txBox="1"/>
          <p:nvPr/>
        </p:nvSpPr>
        <p:spPr>
          <a:xfrm>
            <a:off x="1859978" y="6307700"/>
            <a:ext cx="6094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https://www.geeksforgeeks.org/</a:t>
            </a:r>
          </a:p>
        </p:txBody>
      </p:sp>
    </p:spTree>
    <p:extLst>
      <p:ext uri="{BB962C8B-B14F-4D97-AF65-F5344CB8AC3E}">
        <p14:creationId xmlns:p14="http://schemas.microsoft.com/office/powerpoint/2010/main" val="261472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5A8443-316A-4D43-9A82-A3DBAC74AC17}"/>
              </a:ext>
            </a:extLst>
          </p:cNvPr>
          <p:cNvCxnSpPr/>
          <p:nvPr/>
        </p:nvCxnSpPr>
        <p:spPr>
          <a:xfrm>
            <a:off x="800100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3A97BB-1B61-4A66-B80B-44F1F3BEA227}"/>
              </a:ext>
            </a:extLst>
          </p:cNvPr>
          <p:cNvSpPr txBox="1"/>
          <p:nvPr/>
        </p:nvSpPr>
        <p:spPr>
          <a:xfrm>
            <a:off x="1154097" y="328473"/>
            <a:ext cx="8093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37974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SJF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(Shortest Job First)</a:t>
            </a:r>
            <a:endParaRPr lang="ko-KR" altLang="en-US" sz="4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CCDCD-2AD2-4AE1-9188-8D52473959E2}"/>
              </a:ext>
            </a:extLst>
          </p:cNvPr>
          <p:cNvSpPr txBox="1"/>
          <p:nvPr/>
        </p:nvSpPr>
        <p:spPr>
          <a:xfrm>
            <a:off x="1448540" y="1419288"/>
            <a:ext cx="6894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preemptive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4098" name="Picture 2" descr="Preemptive-SJF-Diagram">
            <a:extLst>
              <a:ext uri="{FF2B5EF4-FFF2-40B4-BE49-F238E27FC236}">
                <a16:creationId xmlns:a16="http://schemas.microsoft.com/office/drawing/2014/main" id="{CE2C8BB8-DD20-459C-9D4E-E8356B7FF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75" y="4400641"/>
            <a:ext cx="6403450" cy="90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EBB6CA8-1F6D-4131-AC43-AA111BF63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01655"/>
              </p:ext>
            </p:extLst>
          </p:nvPr>
        </p:nvGraphicFramePr>
        <p:xfrm>
          <a:off x="1950563" y="2442540"/>
          <a:ext cx="4931004" cy="1173480"/>
        </p:xfrm>
        <a:graphic>
          <a:graphicData uri="http://schemas.openxmlformats.org/drawingml/2006/table">
            <a:tbl>
              <a:tblPr/>
              <a:tblGrid>
                <a:gridCol w="1232751">
                  <a:extLst>
                    <a:ext uri="{9D8B030D-6E8A-4147-A177-3AD203B41FA5}">
                      <a16:colId xmlns:a16="http://schemas.microsoft.com/office/drawing/2014/main" val="772999324"/>
                    </a:ext>
                  </a:extLst>
                </a:gridCol>
                <a:gridCol w="1232751">
                  <a:extLst>
                    <a:ext uri="{9D8B030D-6E8A-4147-A177-3AD203B41FA5}">
                      <a16:colId xmlns:a16="http://schemas.microsoft.com/office/drawing/2014/main" val="524205806"/>
                    </a:ext>
                  </a:extLst>
                </a:gridCol>
                <a:gridCol w="1232751">
                  <a:extLst>
                    <a:ext uri="{9D8B030D-6E8A-4147-A177-3AD203B41FA5}">
                      <a16:colId xmlns:a16="http://schemas.microsoft.com/office/drawing/2014/main" val="2885797138"/>
                    </a:ext>
                  </a:extLst>
                </a:gridCol>
                <a:gridCol w="1232751">
                  <a:extLst>
                    <a:ext uri="{9D8B030D-6E8A-4147-A177-3AD203B41FA5}">
                      <a16:colId xmlns:a16="http://schemas.microsoft.com/office/drawing/2014/main" val="3504865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Process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97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Duration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97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Order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97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Arrival Time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797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58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P1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50" b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9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50" b="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50" b="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0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33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P2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50" b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50" b="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50" b="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5878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DA488B8-07CC-4923-BB7C-AF71AFA960C8}"/>
              </a:ext>
            </a:extLst>
          </p:cNvPr>
          <p:cNvSpPr txBox="1"/>
          <p:nvPr/>
        </p:nvSpPr>
        <p:spPr>
          <a:xfrm>
            <a:off x="1843186" y="5474784"/>
            <a:ext cx="6094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https://www.geeksforgeeks.org/</a:t>
            </a:r>
          </a:p>
        </p:txBody>
      </p:sp>
    </p:spTree>
    <p:extLst>
      <p:ext uri="{BB962C8B-B14F-4D97-AF65-F5344CB8AC3E}">
        <p14:creationId xmlns:p14="http://schemas.microsoft.com/office/powerpoint/2010/main" val="289942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409</Words>
  <Application>Microsoft Office PowerPoint</Application>
  <PresentationFormat>와이드스크린</PresentationFormat>
  <Paragraphs>86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Arial</vt:lpstr>
      <vt:lpstr>KoPubWorld돋움체 Medium</vt:lpstr>
      <vt:lpstr>맑은 고딕</vt:lpstr>
      <vt:lpstr>KoPubWorld돋움체 Bold</vt:lpstr>
      <vt:lpstr>Wingdings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Nak</dc:creator>
  <cp:lastModifiedBy>Song Nak</cp:lastModifiedBy>
  <cp:revision>8</cp:revision>
  <dcterms:created xsi:type="dcterms:W3CDTF">2022-03-01T16:17:01Z</dcterms:created>
  <dcterms:modified xsi:type="dcterms:W3CDTF">2022-03-02T12:57:59Z</dcterms:modified>
</cp:coreProperties>
</file>