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Do Hyeon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70C4BE-422F-4CB6-BD26-AE8910495B30}">
  <a:tblStyle styleId="{E370C4BE-422F-4CB6-BD26-AE8910495B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Hyeon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1ae81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1ae81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44dfa25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44dfa25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Deadlock </a:t>
            </a:r>
            <a:r>
              <a:rPr lang="ko"/>
              <a:t>을 직역하면, 죽어있는 락이라고 해석할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잠시후에 알아볼 교착상태의 4가지 조건 중 상호 배제 조건에서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lock 이라는 기법으로 인해 발생하는 현상입니다.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dd1b45f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dd1b45f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dd112e19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dd112e19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Deadlock 을 직역하면, 죽어있는 락이라고 해석할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잠시후에 알아볼 교착상태의 4가지 조건 중 상호 배제 조건에서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lock 이라는 기법으로 인해 발생하는 현상입니다.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dd112e19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dd112e19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Deadlock 을 직역하면, 죽어있는 락이라고 해석할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잠시후에 알아볼 교착상태의 4가지 조건 중 상호 배제 조건에서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lock 이라는 기법으로 인해 발생하는 현상입니다.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dd112e19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dd112e19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Deadlock 을 직역하면, 죽어있는 락이라고 해석할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잠시후에 알아볼 교착상태의 4가지 조건 중 상호 배제 조건에서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lock 이라는 기법으로 인해 발생하는 현상입니다.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지난주에 배운 내용에서는 한 프로세스의 작업이 누락되는것을 확인했었는데요.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작업이 누락되지 않고, 대기를 하는것을 볼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flag1 과 flag2 가 임계영역에 있기 때문입니다.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dd112e19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dd112e19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Deadlock 을 직역하면, 죽어있는 락이라고 해석할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잠시후에 알아볼 교착상태의 4가지 조건 중 상호 배제 조건에서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lock 이라는 기법으로 인해 발생하는 현상입니다.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지난주에 배운 내용에서는 한 프로세스의 작업이 누락되는것을 확인했었는데요.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작업이 누락되지 않고, 대기를 하는것을 볼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flag1 과 flag2 가 임계영역에 있기 때문입니다.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d112e19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dd112e19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Busy waiting 은 내가 특정 자원을 사용할 수 있는지 계속해서 확인하는 작업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dd1b45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dd1b45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Busy waiting </a:t>
            </a:r>
            <a:r>
              <a:rPr lang="ko"/>
              <a:t>은 내가 특정 자원을 </a:t>
            </a:r>
            <a:r>
              <a:rPr lang="ko"/>
              <a:t>사</a:t>
            </a:r>
            <a:r>
              <a:rPr lang="ko"/>
              <a:t>용할 수 있는지 계속해서 확인하는 작업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dd112e1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dd112e1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Busy waiting 은 내가 특정 자원을 사용할 수 있는지 계속해서 확인하는 작업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dd112e19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dd112e19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Deadlock 을 직역하면, 죽어있는 락이라고 해석할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잠시후에 알아볼 교착상태의 4가지 조건 중 상호 배제 조건에서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lock 이라는 기법으로 인해 발생하는 현상입니다.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지난주에 배운 내용에서는 한 프로세스의 작업이 누락되는것을 확인했었는데요.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작업이 누락되지 않고, 대기를 하는것을 볼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flag1 과 flag2 가 임계영역에 있기 때문입니다.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dd112e19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dd112e1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Deadlock 을 직역하면, 죽어있는 락이라고 해석할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잠시후에 알아볼 교착상태의 4가지 조건 중 상호 배제 조건에서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lock 이라는 기법으로 인해 발생하는 현상입니다.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지난주에 배운 내용에서는 한 프로세스의 작업이 누락되는것을 확인했었는데요.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작업이 누락되지 않고, 대기를 하는것을 볼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flag1 과 flag2 가 임계영역에 있기 때문입니다.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dd112e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dd112e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Deadlock 을 직역하면, 죽어있는 락이라고 해석할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잠시후에 알아볼 교착상태의 4가지 조건 중 상호 배제 조건에서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lock 이라는 기법으로 인해 발생하는 현상입니다.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지난주에 배운 내용에서는 한 프로세스의 작업이 누락되는것을 확인했었는데요.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작업이 누락되지 않고, 대기를 하는것을 볼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flag1 과 flag2 가 임계영역에 있기 때문입니다.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동기화와 세마포어</a:t>
            </a:r>
            <a:endParaRPr sz="580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0075D6"/>
                </a:solidFill>
                <a:latin typeface="Do Hyeon"/>
                <a:ea typeface="Do Hyeon"/>
                <a:cs typeface="Do Hyeon"/>
                <a:sym typeface="Do Hyeon"/>
              </a:rPr>
              <a:t>Jay(BE)</a:t>
            </a:r>
            <a:endParaRPr sz="60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060100"/>
            <a:ext cx="8520600" cy="3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전제 조건 : 두 개 이상의 프로세스 혹은 스레드가 공유자원 접근을 시도</a:t>
            </a:r>
            <a:endParaRPr sz="22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현상 : 어떤 프로스세스(스레드)도 자원에 접근할 수 없는 상태가 됨</a:t>
            </a:r>
            <a:endParaRPr sz="22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Do Hyeon"/>
              <a:buChar char="-"/>
            </a:pPr>
            <a:r>
              <a:rPr lang="ko" sz="22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Deadlock 이라고도 함</a:t>
            </a:r>
            <a:endParaRPr sz="22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교착상태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교착상태 - 임계영역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19425" y="2386350"/>
            <a:ext cx="842700" cy="828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A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3959475" y="2349725"/>
            <a:ext cx="842700" cy="828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B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2088900" y="3933087"/>
            <a:ext cx="1003800" cy="45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flag2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088900" y="1201592"/>
            <a:ext cx="1003800" cy="45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flag1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751750" y="1326800"/>
            <a:ext cx="12528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rot="10800000">
            <a:off x="3204775" y="3318250"/>
            <a:ext cx="12528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6196200" y="1400075"/>
            <a:ext cx="2216400" cy="2731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교착상태의 4가지 조건</a:t>
            </a:r>
            <a:endParaRPr sz="20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o Hyeon"/>
              <a:buAutoNum type="arabicPeriod"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상호 배제 조건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(Mutual Exclusion)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o Hyeon"/>
              <a:buAutoNum type="arabicPeriod"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점유와 대기 조건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(Hold and wait)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o Hyeon"/>
              <a:buAutoNum type="arabicPeriod"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비선점 조건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(No preemption)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o Hyeon"/>
              <a:buAutoNum type="arabicPeriod"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순환 대기 조건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(Circle wait)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79" name="Google Shape;179;p23"/>
          <p:cNvGrpSpPr/>
          <p:nvPr/>
        </p:nvGrpSpPr>
        <p:grpSpPr>
          <a:xfrm>
            <a:off x="1861350" y="877038"/>
            <a:ext cx="1458900" cy="3802662"/>
            <a:chOff x="1861350" y="877038"/>
            <a:chExt cx="1458900" cy="3802662"/>
          </a:xfrm>
        </p:grpSpPr>
        <p:sp>
          <p:nvSpPr>
            <p:cNvPr id="180" name="Google Shape;180;p23"/>
            <p:cNvSpPr/>
            <p:nvPr/>
          </p:nvSpPr>
          <p:spPr>
            <a:xfrm>
              <a:off x="1861350" y="921000"/>
              <a:ext cx="1458900" cy="3758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2231750" y="877038"/>
              <a:ext cx="7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CC0000"/>
                  </a:solidFill>
                  <a:latin typeface="Do Hyeon"/>
                  <a:ea typeface="Do Hyeon"/>
                  <a:cs typeface="Do Hyeon"/>
                  <a:sym typeface="Do Hyeon"/>
                </a:rPr>
                <a:t>임계영역</a:t>
              </a:r>
              <a:endParaRPr>
                <a:solidFill>
                  <a:srgbClr val="CC0000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82" name="Google Shape;182;p23"/>
          <p:cNvSpPr txBox="1"/>
          <p:nvPr/>
        </p:nvSpPr>
        <p:spPr>
          <a:xfrm>
            <a:off x="2645885" y="1400069"/>
            <a:ext cx="57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LOCK</a:t>
            </a:r>
            <a:endParaRPr sz="1000">
              <a:solidFill>
                <a:srgbClr val="FF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633412" y="4131531"/>
            <a:ext cx="57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LOCK</a:t>
            </a:r>
            <a:endParaRPr sz="1000">
              <a:solidFill>
                <a:srgbClr val="FF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4" name="Google Shape;184;p23"/>
          <p:cNvSpPr/>
          <p:nvPr/>
        </p:nvSpPr>
        <p:spPr>
          <a:xfrm flipH="1" rot="10800000">
            <a:off x="651850" y="3305200"/>
            <a:ext cx="13527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751750" y="3750550"/>
            <a:ext cx="578700" cy="572700"/>
          </a:xfrm>
          <a:prstGeom prst="mathMultiply">
            <a:avLst>
              <a:gd fmla="val 1151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 flipH="1">
            <a:off x="3177050" y="1326800"/>
            <a:ext cx="12528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851150" y="1370750"/>
            <a:ext cx="578700" cy="572700"/>
          </a:xfrm>
          <a:prstGeom prst="mathMultiply">
            <a:avLst>
              <a:gd fmla="val 1151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교착상태 - DB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graphicFrame>
        <p:nvGraphicFramePr>
          <p:cNvPr id="193" name="Google Shape;193;p24"/>
          <p:cNvGraphicFramePr/>
          <p:nvPr/>
        </p:nvGraphicFramePr>
        <p:xfrm>
          <a:off x="311700" y="1439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{E370C4BE-422F-4CB6-BD26-AE8910495B30}</a:tableStyleId>
              </a:tblPr>
              <a:tblGrid>
                <a:gridCol w="664050"/>
                <a:gridCol w="1097100"/>
                <a:gridCol w="1682500"/>
              </a:tblGrid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id</a:t>
                      </a:r>
                      <a:endParaRPr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name</a:t>
                      </a:r>
                      <a:endParaRPr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stock_count</a:t>
                      </a:r>
                      <a:endParaRPr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</a:t>
                      </a:r>
                      <a:endParaRPr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마우스</a:t>
                      </a:r>
                      <a:endParaRPr sz="12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</a:t>
                      </a:r>
                      <a:endParaRPr sz="12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2</a:t>
                      </a:r>
                      <a:endParaRPr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키보드</a:t>
                      </a:r>
                      <a:endParaRPr sz="12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20</a:t>
                      </a:r>
                      <a:endParaRPr sz="12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스피커</a:t>
                      </a:r>
                      <a:endParaRPr sz="12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</a:t>
                      </a:r>
                      <a:endParaRPr sz="12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4" name="Google Shape;194;p24"/>
          <p:cNvSpPr txBox="1"/>
          <p:nvPr/>
        </p:nvSpPr>
        <p:spPr>
          <a:xfrm>
            <a:off x="311700" y="1047750"/>
            <a:ext cx="15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roduct 테이블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aphicFrame>
        <p:nvGraphicFramePr>
          <p:cNvPr id="195" name="Google Shape;195;p24"/>
          <p:cNvGraphicFramePr/>
          <p:nvPr/>
        </p:nvGraphicFramePr>
        <p:xfrm>
          <a:off x="4823600" y="1047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{E370C4BE-422F-4CB6-BD26-AE8910495B30}</a:tableStyleId>
              </a:tblPr>
              <a:tblGrid>
                <a:gridCol w="1965075"/>
                <a:gridCol w="1748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# Transaction 1</a:t>
                      </a:r>
                      <a:b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(반품 요청)</a:t>
                      </a:r>
                      <a:endParaRPr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# Transaction 2</a:t>
                      </a:r>
                      <a:b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(주문 요청)</a:t>
                      </a:r>
                      <a:endParaRPr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UPDATE product</a:t>
                      </a:r>
                      <a:br>
                        <a:rPr lang="ko" sz="10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SET stock_count = 15</a:t>
                      </a:r>
                      <a:br>
                        <a:rPr lang="ko" sz="10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WHERE id = 1</a:t>
                      </a:r>
                      <a:br>
                        <a:rPr lang="ko" sz="10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(마우스 +5 요청)</a:t>
                      </a:r>
                      <a:endParaRPr sz="10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UPDATE product</a:t>
                      </a:r>
                      <a:b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SET stock_count = 19</a:t>
                      </a:r>
                      <a:b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WHERE id = 2</a:t>
                      </a:r>
                      <a:b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(키보드 -1 요청)</a:t>
                      </a:r>
                      <a:endParaRPr sz="10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UPDATE product</a:t>
                      </a:r>
                      <a:b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SET stock_count = 22</a:t>
                      </a:r>
                      <a:b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WHERE id = 2</a:t>
                      </a:r>
                      <a:b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(키보드 +2 요청)</a:t>
                      </a:r>
                      <a:endParaRPr sz="10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UPDATE product</a:t>
                      </a:r>
                      <a:b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SET stock_count = 8</a:t>
                      </a:r>
                      <a:b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WHERE id = 1</a:t>
                      </a:r>
                      <a:b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(마우스 -2 요청)</a:t>
                      </a:r>
                      <a:endParaRPr sz="10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789125"/>
            <a:ext cx="8520600" cy="3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Do Hyeon"/>
              <a:buAutoNum type="arabicPeriod"/>
            </a:pPr>
            <a:r>
              <a:rPr lang="ko" sz="22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예</a:t>
            </a:r>
            <a:r>
              <a:rPr lang="ko" sz="22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방 기법</a:t>
            </a:r>
            <a:br>
              <a:rPr lang="ko" sz="22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실행에 필요한 데이터를 모두 Locking 하는 방법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-&gt; 다른 트랜잭션이 계속해서 처리를 못하는 기아 현상이 발생할 수 있음</a:t>
            </a:r>
            <a:br>
              <a:rPr lang="ko" sz="22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22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Do Hyeon"/>
              <a:buAutoNum type="arabicPeriod"/>
            </a:pPr>
            <a:r>
              <a:rPr lang="ko" sz="22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회피 기법</a:t>
            </a:r>
            <a:br>
              <a:rPr lang="ko" sz="22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- Wait-Die 방식 (기다리거나 죽거나)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    T2 에 의해 Locking 된 데이터를 T1 이 요청시, T1 이 먼저 들어왔던 트랜잭션이면 Wait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    T2 가 먼저 들어왔으면, T1 은 Die 후 재요청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- Wound-Wait 방식 (뺏거나 기다리거나)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    T2 에 의해 Locking 된 데이터를 T1 이 요청시, T1 이 먼저 들어왔던 트랜잭션이면 Wound(뺏아서 T1 이 사용)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    T2 가 먼저 들어왔으면, T1 은 Wait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    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교착상태 - DB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동기화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60100"/>
            <a:ext cx="8520600" cy="3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동기화의 고전적인 문제들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Bounded-Buffer</a:t>
            </a:r>
            <a:b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Producer-Consumer 문제 라고도 하는 이 문제는, 생산과 소비가 겹치면서 아무런 결과도 나오지 않는 현상</a:t>
            </a:r>
            <a:b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Dining Philosophers</a:t>
            </a:r>
            <a:b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K 명의 철학자가 원탁에 앉아있고, 각자 오른쪽이 한개의 젓가락이 있는 상황</a:t>
            </a:r>
            <a:b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Readers and writers</a:t>
            </a:r>
            <a:b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여러 실행 스레드가 한 번에 같은 자원에 접근하려 할 때 발생하는 문제</a:t>
            </a:r>
            <a:b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일부 스레드는 읽고, 일부 스레드는 쓰는 작업을 하여 데이터의 무결성이 보장되지 않는 상황</a:t>
            </a:r>
            <a:endParaRPr sz="1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대기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319425" y="2386350"/>
            <a:ext cx="842700" cy="828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A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959475" y="2349725"/>
            <a:ext cx="842700" cy="828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B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088900" y="1201592"/>
            <a:ext cx="1003800" cy="45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flag1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51750" y="1326800"/>
            <a:ext cx="12528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727150" y="1060100"/>
            <a:ext cx="3105000" cy="193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# Process A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1: flag1 에 값을 세팅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727150" y="2996600"/>
            <a:ext cx="3105000" cy="193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# Process B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1: flag1 에 값을 세팅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" name="Google Shape;72;p15"/>
          <p:cNvSpPr/>
          <p:nvPr/>
        </p:nvSpPr>
        <p:spPr>
          <a:xfrm flipH="1">
            <a:off x="3177050" y="1326800"/>
            <a:ext cx="12528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851150" y="1370750"/>
            <a:ext cx="578700" cy="572700"/>
          </a:xfrm>
          <a:prstGeom prst="mathMultiply">
            <a:avLst>
              <a:gd fmla="val 1151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1289557" y="2380988"/>
            <a:ext cx="2571792" cy="507150"/>
            <a:chOff x="1179450" y="2120150"/>
            <a:chExt cx="2725800" cy="507150"/>
          </a:xfrm>
        </p:grpSpPr>
        <p:sp>
          <p:nvSpPr>
            <p:cNvPr id="75" name="Google Shape;75;p15"/>
            <p:cNvSpPr/>
            <p:nvPr/>
          </p:nvSpPr>
          <p:spPr>
            <a:xfrm rot="10800000">
              <a:off x="1179450" y="2414900"/>
              <a:ext cx="2725800" cy="212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3468450" y="2120150"/>
              <a:ext cx="43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  <a:latin typeface="Do Hyeon"/>
                  <a:ea typeface="Do Hyeon"/>
                  <a:cs typeface="Do Hyeon"/>
                  <a:sym typeface="Do Hyeon"/>
                </a:rPr>
                <a:t>대기</a:t>
              </a:r>
              <a:endParaRPr sz="1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대기 방식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868350" y="102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{E370C4BE-422F-4CB6-BD26-AE8910495B30}</a:tableStyleId>
              </a:tblPr>
              <a:tblGrid>
                <a:gridCol w="664050"/>
                <a:gridCol w="2284050"/>
                <a:gridCol w="2459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Busy waiting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Block and wakeup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방식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무</a:t>
                      </a:r>
                      <a:r>
                        <a:rPr lang="ko" sz="1200"/>
                        <a:t>한 반복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Queue </a:t>
                      </a:r>
                      <a:r>
                        <a:rPr lang="ko" sz="1200"/>
                        <a:t>를 활용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장점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컨텍스트 스위칭 </a:t>
                      </a:r>
                      <a:br>
                        <a:rPr lang="ko" sz="1200"/>
                      </a:br>
                      <a:r>
                        <a:rPr lang="ko" sz="1200"/>
                        <a:t>오버헤드가 없음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프로세스는 임계구역 </a:t>
                      </a:r>
                      <a:br>
                        <a:rPr lang="ko" sz="1200"/>
                      </a:br>
                      <a:r>
                        <a:rPr lang="ko" sz="1200"/>
                        <a:t>작업에만 집중하면 됨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단점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반복 작업으로 오버헤드가 생김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Queue 에서 다시 임계구역 로직 실행을 위해 컨텍스트 스위칭 발생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2916150" y="3109875"/>
            <a:ext cx="33117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Do Hyeon"/>
              <a:buChar char="-"/>
            </a:pPr>
            <a: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임계구역 작업이 짧은 경우</a:t>
            </a:r>
            <a:b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Busy waiting 이 유리</a:t>
            </a:r>
            <a:b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Do Hyeon"/>
              <a:buChar char="-"/>
            </a:pPr>
            <a: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임계구역 작업이 긴 경우</a:t>
            </a:r>
            <a:b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Block and wakeup 이 유리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60100"/>
            <a:ext cx="8520600" cy="3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rgbClr val="CC0000"/>
                </a:solidFill>
                <a:latin typeface="Do Hyeon"/>
                <a:ea typeface="Do Hyeon"/>
                <a:cs typeface="Do Hyeon"/>
                <a:sym typeface="Do Hyeon"/>
              </a:rPr>
              <a:t>락</a:t>
            </a:r>
            <a: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개념을 활용한 </a:t>
            </a:r>
            <a:r>
              <a:rPr lang="ko" sz="2000">
                <a:solidFill>
                  <a:srgbClr val="CC0000"/>
                </a:solidFill>
                <a:latin typeface="Do Hyeon"/>
                <a:ea typeface="Do Hyeon"/>
                <a:cs typeface="Do Hyeon"/>
                <a:sym typeface="Do Hyeon"/>
              </a:rPr>
              <a:t>프로세스 동기화</a:t>
            </a:r>
            <a: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 방법</a:t>
            </a:r>
            <a:endParaRPr sz="20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구성요소</a:t>
            </a:r>
            <a:endParaRPr sz="20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Do Hyeon"/>
              <a:buChar char="-"/>
            </a:pPr>
            <a: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P 연산 : wait 함수 사용</a:t>
            </a:r>
            <a:endParaRPr sz="20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Do Hyeon"/>
              <a:buChar char="-"/>
            </a:pPr>
            <a: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V 연산 : signal 함수 사용</a:t>
            </a:r>
            <a:endParaRPr sz="20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Do Hyeon"/>
              <a:buChar char="-"/>
            </a:pPr>
            <a:r>
              <a:rPr lang="ko" sz="20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대기 방식 : Busy waiting</a:t>
            </a:r>
            <a:endParaRPr sz="20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세마포어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446525" y="1045450"/>
            <a:ext cx="4260300" cy="1856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P 연산</a:t>
            </a:r>
            <a:endParaRPr sz="20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세마포어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437175" y="3206900"/>
            <a:ext cx="4260300" cy="1409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V</a:t>
            </a:r>
            <a:r>
              <a:rPr lang="ko" sz="20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연산</a:t>
            </a:r>
            <a:endParaRPr sz="20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677025" y="1831725"/>
            <a:ext cx="33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633075" y="1575300"/>
            <a:ext cx="38685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function p(S)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</a:t>
            </a:r>
            <a:r>
              <a:rPr lang="ko" sz="1000">
                <a:solidFill>
                  <a:schemeClr val="dk1"/>
                </a:solidFill>
              </a:rPr>
              <a:t>while (S == 0)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wait();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S = S - 1;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99" name="Google Shape;99;p18"/>
          <p:cNvSpPr txBox="1"/>
          <p:nvPr/>
        </p:nvSpPr>
        <p:spPr>
          <a:xfrm>
            <a:off x="2633075" y="3736750"/>
            <a:ext cx="3868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function v(</a:t>
            </a:r>
            <a:r>
              <a:rPr lang="ko" sz="1000"/>
              <a:t>S</a:t>
            </a:r>
            <a:r>
              <a:rPr lang="ko" sz="1000"/>
              <a:t>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S = S + 1;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세마포어 예제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19425" y="1947722"/>
            <a:ext cx="519900" cy="5214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A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564803" y="1924657"/>
            <a:ext cx="519900" cy="5214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B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1410932" y="1201597"/>
            <a:ext cx="619200" cy="28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>flag1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86106" y="1280449"/>
            <a:ext cx="772800" cy="6102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576400" y="848750"/>
            <a:ext cx="3255900" cy="288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Program</a:t>
            </a:r>
            <a:endParaRPr sz="20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735730" y="1988105"/>
            <a:ext cx="2956500" cy="15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function doSomething(S)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p(S);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doCriticalTask();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v(S);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11" name="Google Shape;111;p19"/>
          <p:cNvSpPr/>
          <p:nvPr/>
        </p:nvSpPr>
        <p:spPr>
          <a:xfrm>
            <a:off x="5645150" y="2655996"/>
            <a:ext cx="233400" cy="2409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643683" y="2354123"/>
            <a:ext cx="233400" cy="2409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735725" y="1371525"/>
            <a:ext cx="619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 = 0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737998" y="1371525"/>
            <a:ext cx="619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세마포어 예제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19425" y="1947722"/>
            <a:ext cx="519900" cy="5214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A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564803" y="1924657"/>
            <a:ext cx="519900" cy="5214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B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410932" y="1201597"/>
            <a:ext cx="619200" cy="28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>flag1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86106" y="1280449"/>
            <a:ext cx="772800" cy="6102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2082155" y="1280449"/>
            <a:ext cx="772800" cy="6102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2497982" y="1308128"/>
            <a:ext cx="357000" cy="360600"/>
          </a:xfrm>
          <a:prstGeom prst="mathMultiply">
            <a:avLst>
              <a:gd fmla="val 1151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20"/>
          <p:cNvGrpSpPr/>
          <p:nvPr/>
        </p:nvGrpSpPr>
        <p:grpSpPr>
          <a:xfrm>
            <a:off x="917853" y="1866713"/>
            <a:ext cx="1586485" cy="397099"/>
            <a:chOff x="1179450" y="1996783"/>
            <a:chExt cx="2725920" cy="630517"/>
          </a:xfrm>
        </p:grpSpPr>
        <p:sp>
          <p:nvSpPr>
            <p:cNvPr id="127" name="Google Shape;127;p20"/>
            <p:cNvSpPr/>
            <p:nvPr/>
          </p:nvSpPr>
          <p:spPr>
            <a:xfrm rot="10800000">
              <a:off x="1179450" y="2414900"/>
              <a:ext cx="2725800" cy="212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3179970" y="1996783"/>
              <a:ext cx="7254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Do Hyeon"/>
                  <a:ea typeface="Do Hyeon"/>
                  <a:cs typeface="Do Hyeon"/>
                  <a:sym typeface="Do Hyeon"/>
                </a:rPr>
                <a:t>대기</a:t>
              </a:r>
              <a:endParaRPr sz="9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5576400" y="848750"/>
            <a:ext cx="3255900" cy="288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Program</a:t>
            </a:r>
            <a:endParaRPr sz="20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735730" y="1988105"/>
            <a:ext cx="2956500" cy="15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function doSomething(S)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p(S);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doCriticalTask();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v(S);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31" name="Google Shape;131;p20"/>
          <p:cNvSpPr/>
          <p:nvPr/>
        </p:nvSpPr>
        <p:spPr>
          <a:xfrm>
            <a:off x="5645150" y="2655996"/>
            <a:ext cx="233400" cy="2409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735725" y="1371525"/>
            <a:ext cx="619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 = 1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643676" y="2354127"/>
            <a:ext cx="233400" cy="2409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5643675" y="2957871"/>
            <a:ext cx="233400" cy="2409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735725" y="1371525"/>
            <a:ext cx="619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 = 0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643676" y="2656002"/>
            <a:ext cx="233400" cy="2409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643676" y="2957877"/>
            <a:ext cx="233400" cy="2409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Do Hyeon"/>
                <a:ea typeface="Do Hyeon"/>
                <a:cs typeface="Do Hyeon"/>
                <a:sym typeface="Do Hyeon"/>
              </a:rPr>
              <a:t>순환 대기</a:t>
            </a:r>
            <a:endParaRPr sz="4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19425" y="2386350"/>
            <a:ext cx="842700" cy="828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A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959475" y="2349725"/>
            <a:ext cx="842700" cy="828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B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2088900" y="3933087"/>
            <a:ext cx="1003800" cy="45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flag2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088900" y="1201592"/>
            <a:ext cx="1003800" cy="45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flag1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751750" y="1326800"/>
            <a:ext cx="12528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10800000">
            <a:off x="3204775" y="3318250"/>
            <a:ext cx="12528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727150" y="1060100"/>
            <a:ext cx="3105000" cy="193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# Process A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1: flag1 에 값을 세팅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2: flag2 에 값을 세팅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5727150" y="2996600"/>
            <a:ext cx="3105000" cy="193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# Process B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1: flag2 에 값을 세팅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2: flag1 에 값을 세팅</a:t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1" name="Google Shape;151;p21"/>
          <p:cNvSpPr/>
          <p:nvPr/>
        </p:nvSpPr>
        <p:spPr>
          <a:xfrm flipH="1" rot="10800000">
            <a:off x="651850" y="3305200"/>
            <a:ext cx="13527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flipH="1">
            <a:off x="3177050" y="1326800"/>
            <a:ext cx="1252800" cy="968700"/>
          </a:xfrm>
          <a:prstGeom prst="bentArrow">
            <a:avLst>
              <a:gd fmla="val 9830" name="adj1"/>
              <a:gd fmla="val 12103" name="adj2"/>
              <a:gd fmla="val 21929" name="adj3"/>
              <a:gd fmla="val 8017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851150" y="1370750"/>
            <a:ext cx="578700" cy="572700"/>
          </a:xfrm>
          <a:prstGeom prst="mathMultiply">
            <a:avLst>
              <a:gd fmla="val 1151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751750" y="3750550"/>
            <a:ext cx="578700" cy="572700"/>
          </a:xfrm>
          <a:prstGeom prst="mathMultiply">
            <a:avLst>
              <a:gd fmla="val 1151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1179450" y="2120150"/>
            <a:ext cx="2725800" cy="507150"/>
            <a:chOff x="1179450" y="2120150"/>
            <a:chExt cx="2725800" cy="507150"/>
          </a:xfrm>
        </p:grpSpPr>
        <p:sp>
          <p:nvSpPr>
            <p:cNvPr id="156" name="Google Shape;156;p21"/>
            <p:cNvSpPr/>
            <p:nvPr/>
          </p:nvSpPr>
          <p:spPr>
            <a:xfrm rot="10800000">
              <a:off x="1179450" y="2414900"/>
              <a:ext cx="2725800" cy="212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3468450" y="2120150"/>
              <a:ext cx="43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  <a:latin typeface="Do Hyeon"/>
                  <a:ea typeface="Do Hyeon"/>
                  <a:cs typeface="Do Hyeon"/>
                  <a:sym typeface="Do Hyeon"/>
                </a:rPr>
                <a:t>대기</a:t>
              </a:r>
              <a:endParaRPr sz="1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58" name="Google Shape;158;p21"/>
          <p:cNvGrpSpPr/>
          <p:nvPr/>
        </p:nvGrpSpPr>
        <p:grpSpPr>
          <a:xfrm>
            <a:off x="1189775" y="2899125"/>
            <a:ext cx="2725800" cy="507125"/>
            <a:chOff x="1189775" y="2899125"/>
            <a:chExt cx="2725800" cy="507125"/>
          </a:xfrm>
        </p:grpSpPr>
        <p:sp>
          <p:nvSpPr>
            <p:cNvPr id="159" name="Google Shape;159;p21"/>
            <p:cNvSpPr/>
            <p:nvPr/>
          </p:nvSpPr>
          <p:spPr>
            <a:xfrm>
              <a:off x="1189775" y="2899125"/>
              <a:ext cx="2725800" cy="212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1189775" y="3067550"/>
              <a:ext cx="43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  <a:latin typeface="Do Hyeon"/>
                  <a:ea typeface="Do Hyeon"/>
                  <a:cs typeface="Do Hyeon"/>
                  <a:sym typeface="Do Hyeon"/>
                </a:rPr>
                <a:t>대기</a:t>
              </a:r>
              <a:endParaRPr sz="1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