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3098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3329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01329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D4AC5A-BFC4-79E2-4BB6-A86C704629A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6362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865513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7927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D8791C-BE49-B00A-5E75-4CE7627F8F28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6188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83478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813003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A331B-6819-EFB9-F7CA-8CC9D5E02968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975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4209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22367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4C906A-93E5-5FF9-8B7D-F8E01AA3174C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5256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3539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1322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7155AC-F21D-F1AB-D1EF-F5B45F216F61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AA2C95-733E-0763-AB0B-19FF1B708383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657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671692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512456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8010A0-7BE5-26F2-631B-7E95FEE5E7BD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26142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1382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79276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EF1A12-E242-309E-7826-EA784EDAB8C2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20160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845844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86037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7A1632-AC02-E24B-7F5B-7AF17D0AA29B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651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48652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832641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455B47-5F4D-0D1D-581E-5BBAE66881FC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2686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872830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25430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65D9CB-593F-C197-47E2-79BE40000029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0056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97857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83357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4FC250-6120-B0AC-891B-2B6DE1B92EBA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1662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6541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076750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EE9E02-8A19-9669-04F2-C1573E566ED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199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399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3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1999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>‹#›</a:t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codesshaman?tab=repositories" TargetMode="External"/><Relationship Id="rId4" Type="http://schemas.openxmlformats.org/officeDocument/2006/relationships/hyperlink" Target="https://t.me/nvasiliev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Стажировка в Askona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28800" y="3886200"/>
            <a:ext cx="8534399" cy="7847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DevOps Николай Васильев</a:t>
            </a:r>
            <a:endParaRPr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591169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0689775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ELK Stack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57791620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elasticsearch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L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ogstash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K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ibana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Linux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216492380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5378894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Развёртывание и настройка стека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логов с контейнеров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логов с серверов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Автоматизация уведомлений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6475469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26088" y="4034764"/>
            <a:ext cx="2740850" cy="27133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2995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25652357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Grafana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94146101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Node Exporter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Prometheus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Grafana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Python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Bash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372015832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7586870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Настройки Node Exporter на серверах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Развёртывание Prometheus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с серверов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Настройка виджетов grafana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Написание скриптов сбора метрик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Написание ботов для оповещений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225033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42076" y="3755048"/>
            <a:ext cx="2708874" cy="301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5392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Как мне помогла «Школа-21»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58764161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495332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Здесь я узнал: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65957433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441178"/>
            <a:ext cx="3880017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Что есть профессия DevOps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Что моих знаний хватает для выбора этой профессии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638424799" name=""/>
          <p:cNvPicPr>
            <a:picLocks noChangeAspect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 rot="0">
            <a:off x="6165372" y="1854991"/>
            <a:ext cx="5389031" cy="2960749"/>
          </a:xfrm>
          <a:prstGeom prst="rect">
            <a:avLst/>
          </a:prstGeom>
        </p:spPr>
      </p:pic>
      <p:pic>
        <p:nvPicPr>
          <p:cNvPr id="16232325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2936" y="3510723"/>
            <a:ext cx="5462443" cy="2811146"/>
          </a:xfrm>
          <a:prstGeom prst="rect">
            <a:avLst/>
          </a:prstGeom>
        </p:spPr>
      </p:pic>
      <p:sp>
        <p:nvSpPr>
          <p:cNvPr id="1659524959" name=""/>
          <p:cNvSpPr txBox="1"/>
          <p:nvPr/>
        </p:nvSpPr>
        <p:spPr bwMode="auto">
          <a:xfrm rot="0" flipH="0" flipV="0">
            <a:off x="6171046" y="5156067"/>
            <a:ext cx="541135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Моя лекция по born to be root (2021)</a:t>
            </a:r>
            <a:endParaRPr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7113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Как мне помогла «Школа-21»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78368030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Здесь я прошёл: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19507269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129751"/>
            <a:ext cx="5386914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Born2beRoot (Ecole 42)</a:t>
            </a:r>
            <a:r>
              <a:rPr sz="1800">
                <a:solidFill>
                  <a:schemeClr val="bg1"/>
                </a:solidFill>
              </a:rPr>
              <a:t> - Linux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Inseption (Ecole 42) – Docker + compose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Inseption of things (Ecole 42) – kubernetes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Sber Devops Branch – Linux, monitoring, ci/cd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883522411" name=""/>
          <p:cNvPicPr>
            <a:picLocks noChangeAspect="1"/>
          </p:cNvPicPr>
          <p:nvPr>
            <p:ph sz="quarter" idx="4"/>
          </p:nvPr>
        </p:nvPicPr>
        <p:blipFill>
          <a:blip r:embed="rId3"/>
          <a:stretch/>
        </p:blipFill>
        <p:spPr bwMode="auto">
          <a:xfrm rot="0">
            <a:off x="6095998" y="1417637"/>
            <a:ext cx="5389032" cy="2540053"/>
          </a:xfrm>
          <a:prstGeom prst="rect">
            <a:avLst/>
          </a:prstGeom>
        </p:spPr>
      </p:pic>
      <p:pic>
        <p:nvPicPr>
          <p:cNvPr id="10816885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42936" y="3510723"/>
            <a:ext cx="5462443" cy="2811146"/>
          </a:xfrm>
          <a:prstGeom prst="rect">
            <a:avLst/>
          </a:prstGeom>
        </p:spPr>
      </p:pic>
      <p:sp>
        <p:nvSpPr>
          <p:cNvPr id="1819482911" name=""/>
          <p:cNvSpPr txBox="1"/>
          <p:nvPr/>
        </p:nvSpPr>
        <p:spPr bwMode="auto">
          <a:xfrm rot="0" flipH="0" flipV="0">
            <a:off x="6171046" y="4221884"/>
            <a:ext cx="544375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Запилил самый популярный гайд по iception, по которому учится Ecole 42 (2022)</a:t>
            </a:r>
            <a:endParaRPr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560666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Спасибо за внимание!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746941690" name=""/>
          <p:cNvSpPr txBox="1"/>
          <p:nvPr/>
        </p:nvSpPr>
        <p:spPr bwMode="auto">
          <a:xfrm rot="0" flipH="0" flipV="0">
            <a:off x="3100758" y="2573326"/>
            <a:ext cx="5969262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Презентацию подготовил: Николай (Jleslee) Васильев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Мой гит: </a:t>
            </a:r>
            <a:r>
              <a:rPr lang="ru-RU" sz="1800" b="0" i="0" u="sng" strike="noStrike" cap="none" spc="0">
                <a:solidFill>
                  <a:schemeClr val="accent6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hlinkClick r:id="rId3" tooltip="https://github.com/codesshaman?tab=repositories"/>
              </a:rPr>
              <a:t>https://github.com/codesshaman</a:t>
            </a:r>
            <a:endParaRPr>
              <a:solidFill>
                <a:schemeClr val="bg1"/>
              </a:solidFill>
            </a:endParaRPr>
          </a:p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Мой ТГ: </a:t>
            </a:r>
            <a:r>
              <a:rPr lang="ru-RU" sz="1800" b="0" i="0" u="sng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  <a:hlinkClick r:id="rId4" tooltip="https://t.me/nvasiliev"/>
              </a:rPr>
              <a:t>https://t.me/nvasiliev</a:t>
            </a:r>
            <a:r>
              <a:rPr>
                <a:solidFill>
                  <a:schemeClr val="bg1"/>
                </a:solidFill>
              </a:rPr>
              <a:t> (@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nvasiliev</a:t>
            </a:r>
            <a:r>
              <a:rPr>
                <a:solidFill>
                  <a:schemeClr val="bg1"/>
                </a:solidFill>
              </a:rPr>
              <a:t>)</a:t>
            </a:r>
            <a:endParaRPr sz="18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067938" name="Объект 2"/>
          <p:cNvSpPr>
            <a:spLocks noGrp="1"/>
          </p:cNvSpPr>
          <p:nvPr>
            <p:ph idx="1"/>
          </p:nvPr>
        </p:nvSpPr>
        <p:spPr bwMode="auto">
          <a:xfrm rot="0" flipH="0" flipV="0">
            <a:off x="6140163" y="1309636"/>
            <a:ext cx="5442231" cy="41855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chemeClr val="bg1"/>
                </a:solidFill>
                <a:latin typeface="Arial Black"/>
                <a:ea typeface="Arial Black"/>
                <a:cs typeface="Arial Black"/>
              </a:rPr>
              <a:t>«Аскона» — российская компания, крупнейший в России  производитель ортопедических матрацев и товаров для сна. Производственные мощности компании находятся в Коврове и Новосибирске. </a:t>
            </a:r>
            <a:endParaRPr sz="28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784478297" name="Заголовок 6"/>
          <p:cNvSpPr>
            <a:spLocks noGrp="1"/>
          </p:cNvSpPr>
          <p:nvPr>
            <p:ph type="title"/>
          </p:nvPr>
        </p:nvSpPr>
        <p:spPr bwMode="auto">
          <a:xfrm rot="0" flipH="0" flipV="0">
            <a:off x="697932" y="366346"/>
            <a:ext cx="10884466" cy="75100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О компании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1602961810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936056" y="1309636"/>
            <a:ext cx="4521767" cy="4525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85939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Моя команда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58882376" name="Объект 2"/>
          <p:cNvSpPr>
            <a:spLocks noGrp="1"/>
          </p:cNvSpPr>
          <p:nvPr>
            <p:ph sz="half" idx="1"/>
          </p:nvPr>
        </p:nvSpPr>
        <p:spPr bwMode="auto">
          <a:xfrm flipH="0" flipV="0">
            <a:off x="441490" y="1600200"/>
            <a:ext cx="5552907" cy="35652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Отдел аналитики данных компании askona – ключевой отдел, отвечающий за сбор и обработку информации о продажах, поставках и продвижении продукции не только со всего СНГ, но и по всем странам мира. В нашей зоне ответственности все точки продаж в России, СНГ, ОАЭ, Европе.</a:t>
            </a:r>
            <a:endParaRPr sz="2400">
              <a:solidFill>
                <a:schemeClr val="bg1"/>
              </a:solidFill>
            </a:endParaRPr>
          </a:p>
          <a:p>
            <a:pPr>
              <a:defRPr/>
            </a:pPr>
            <a:endParaRPr sz="2400"/>
          </a:p>
        </p:txBody>
      </p:sp>
      <p:pic>
        <p:nvPicPr>
          <p:cNvPr id="1555691334" name=""/>
          <p:cNvPicPr>
            <a:picLocks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 rot="0">
            <a:off x="6197598" y="1417637"/>
            <a:ext cx="5384799" cy="4058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0757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Чем я занимаюсь?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9217503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2"/>
            <a:ext cx="5386916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Моя специальность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36472247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8" y="2174873"/>
            <a:ext cx="53869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2200">
                <a:solidFill>
                  <a:schemeClr val="bg1"/>
                </a:solidFill>
              </a:rPr>
              <a:t>DevOps отдела аналитики данных</a:t>
            </a:r>
            <a:endParaRPr sz="2200">
              <a:solidFill>
                <a:schemeClr val="bg1"/>
              </a:solidFill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1819190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2" y="1135672"/>
            <a:ext cx="5389032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53888395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Запуск контейнеризированного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Автоматизация доставки кода на сервера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Обслуживание серверов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Написание контейнеров с софтом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Автоматизация парсинга данных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Развёртывание распределённых БД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Сбор метрик для серверов и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Сбор и анализ логов серверов и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Автоматизация отправки данных о сбоях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Поддержка пользователей (аналитиков)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Доработка развёрнутого софта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Заполнение рабочих отчётов в jira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Описание руководств в confluence</a:t>
            </a:r>
            <a:endParaRPr sz="1800">
              <a:solidFill>
                <a:schemeClr val="bg1"/>
              </a:solidFill>
            </a:endParaRPr>
          </a:p>
        </p:txBody>
      </p:sp>
      <p:pic>
        <p:nvPicPr>
          <p:cNvPr id="18924682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19945" y="3012829"/>
            <a:ext cx="3767980" cy="17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93550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58217951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2"/>
            <a:ext cx="5386916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Проксирующий сервер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98248468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174873"/>
            <a:ext cx="5386916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Контейнеризированный чистый Nginx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Настройки ssh для доступа к остальным серверам (точка входа)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Сервер на стыке нескольких внутренних сетей, что позволяет взаимодействовать с другими серверами из разных подсетей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endParaRPr sz="1800">
              <a:solidFill>
                <a:schemeClr val="bg1"/>
              </a:solidFill>
            </a:endParaRPr>
          </a:p>
        </p:txBody>
      </p:sp>
      <p:sp>
        <p:nvSpPr>
          <p:cNvPr id="361911955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2" y="1135672"/>
            <a:ext cx="5389032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25263862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Настройки Nginx в качестве реверс-прокси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Генерация сертификатов для https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сервера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 </a:t>
            </a: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сервера</a:t>
            </a:r>
            <a:endParaRPr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логов сервера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6352618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93660" y="3557220"/>
            <a:ext cx="2604676" cy="2975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1823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472417713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8" y="1135672"/>
            <a:ext cx="5386916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Репозиторий кода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343688686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8" y="2174873"/>
            <a:ext cx="5386916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GitLab Enterprise Edition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Доступ к серверу у админов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Административные права в GitLab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875387938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2" y="1135672"/>
            <a:ext cx="5389032" cy="7193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20977329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2" y="2174873"/>
            <a:ext cx="53890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Одобрение merge requests в своей сфере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Ведение репозиториев со своим кодом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Ведение ci/cd для доставки скриптов и дагов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>
                <a:solidFill>
                  <a:schemeClr val="bg1"/>
                </a:solidFill>
              </a:rPr>
              <a:t>Управление хранилищем docker registry</a:t>
            </a:r>
            <a:endParaRPr lang="ru-RU"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>
                <a:solidFill>
                  <a:schemeClr val="bg1"/>
                </a:solidFill>
              </a:rPr>
              <a:t>Автоматизация сборки контейнеров</a:t>
            </a:r>
            <a:endParaRPr lang="ru-RU"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>
                <a:solidFill>
                  <a:schemeClr val="bg1"/>
                </a:solidFill>
              </a:rPr>
              <a:t>Управление доступами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6351475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17046" y="3736730"/>
            <a:ext cx="3157903" cy="3157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78959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39997492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Apache Airflow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551909671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Docker + docker-compose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Apache Airflow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815530867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1381159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Поддержание работоспособности прода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Добавление необходимых библиотек</a:t>
            </a:r>
            <a:endParaRPr lang="ru-RU" sz="18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Быстрое реагирование на инцеденты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метрик, логов, аналитики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Помощь в написании дагов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5026282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4523" y="3755048"/>
            <a:ext cx="3102951" cy="310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581022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64799907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Apache Atlas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00114633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Arache Atlas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Java (hooks)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Docker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1565863044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055699221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Настройка и развёртывание приложения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Настройка взаимодействия с продом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Настройка доступов для команды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Мониторинг и отчётность</a:t>
            </a:r>
            <a:endParaRPr lang="ru-RU" sz="1800">
              <a:solidFill>
                <a:schemeClr val="bg1"/>
              </a:solidFill>
            </a:endParaRPr>
          </a:p>
        </p:txBody>
      </p:sp>
      <p:pic>
        <p:nvPicPr>
          <p:cNvPr id="1958290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54879" y="3429000"/>
            <a:ext cx="3883268" cy="3883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06644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Стек технологий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40923051" name="Текст 2"/>
          <p:cNvSpPr>
            <a:spLocks noGrp="1"/>
          </p:cNvSpPr>
          <p:nvPr>
            <p:ph type="body" idx="1"/>
          </p:nvPr>
        </p:nvSpPr>
        <p:spPr bwMode="auto">
          <a:xfrm flipH="0" flipV="0">
            <a:off x="609597" y="1135671"/>
            <a:ext cx="5386915" cy="71931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Greenplum DB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30930718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09597" y="2174872"/>
            <a:ext cx="5386915" cy="197564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Arenadata DB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PostgresQL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GreenPlum</a:t>
            </a:r>
            <a:endParaRPr sz="1800">
              <a:solidFill>
                <a:schemeClr val="bg1"/>
              </a:solidFill>
            </a:endParaRPr>
          </a:p>
          <a:p>
            <a:pPr>
              <a:defRPr/>
            </a:pPr>
            <a:r>
              <a:rPr sz="1800">
                <a:solidFill>
                  <a:schemeClr val="bg1"/>
                </a:solidFill>
              </a:rPr>
              <a:t>SQL</a:t>
            </a:r>
            <a:endParaRPr sz="1800">
              <a:solidFill>
                <a:schemeClr val="bg1"/>
              </a:solidFill>
            </a:endParaRPr>
          </a:p>
        </p:txBody>
      </p:sp>
      <p:sp>
        <p:nvSpPr>
          <p:cNvPr id="401986490" name="Текст 4"/>
          <p:cNvSpPr>
            <a:spLocks noGrp="1"/>
          </p:cNvSpPr>
          <p:nvPr>
            <p:ph type="body" sz="quarter" idx="3"/>
          </p:nvPr>
        </p:nvSpPr>
        <p:spPr bwMode="auto">
          <a:xfrm flipH="0" flipV="0">
            <a:off x="6193371" y="1135671"/>
            <a:ext cx="5389031" cy="7193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>
              <a:defRPr/>
            </a:pPr>
            <a:r>
              <a:rPr>
                <a:solidFill>
                  <a:schemeClr val="bg1"/>
                </a:solidFill>
              </a:rPr>
              <a:t>Должностные обязанности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6837283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1" y="2174872"/>
            <a:ext cx="53890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Развёртывание распределённой БД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Сбор аналитики и метрик с серверов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Реагирование на инциденты</a:t>
            </a:r>
            <a:endParaRPr lang="ru-RU" sz="18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7741325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70179" y="4039009"/>
            <a:ext cx="2652669" cy="26526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2024-08-06T12:44:40Z</dcterms:modified>
  <cp:category/>
  <cp:contentStatus/>
  <cp:version/>
</cp:coreProperties>
</file>