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0" r:id="rId3"/>
    <p:sldId id="25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8546-D93D-4394-A567-F8CA33CCA7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98E-7E38-4F61-B3D1-5BD40E4751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8546-D93D-4394-A567-F8CA33CCA7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98E-7E38-4F61-B3D1-5BD40E4751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8546-D93D-4394-A567-F8CA33CCA7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98E-7E38-4F61-B3D1-5BD40E4751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8546-D93D-4394-A567-F8CA33CCA7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98E-7E38-4F61-B3D1-5BD40E4751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8546-D93D-4394-A567-F8CA33CCA7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98E-7E38-4F61-B3D1-5BD40E4751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8546-D93D-4394-A567-F8CA33CCA7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98E-7E38-4F61-B3D1-5BD40E4751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8546-D93D-4394-A567-F8CA33CCA7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98E-7E38-4F61-B3D1-5BD40E4751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8546-D93D-4394-A567-F8CA33CCA7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98E-7E38-4F61-B3D1-5BD40E4751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8546-D93D-4394-A567-F8CA33CCA7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98E-7E38-4F61-B3D1-5BD40E4751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8546-D93D-4394-A567-F8CA33CCA7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98E-7E38-4F61-B3D1-5BD40E4751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8546-D93D-4394-A567-F8CA33CCA7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98E-7E38-4F61-B3D1-5BD40E4751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48546-D93D-4394-A567-F8CA33CCA7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2D98E-7E38-4F61-B3D1-5BD40E4751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 107"/>
          <p:cNvSpPr/>
          <p:nvPr/>
        </p:nvSpPr>
        <p:spPr>
          <a:xfrm>
            <a:off x="1470150" y="4986060"/>
            <a:ext cx="5258993" cy="1414737"/>
          </a:xfrm>
          <a:prstGeom prst="rect">
            <a:avLst/>
          </a:prstGeom>
          <a:ln>
            <a:solidFill>
              <a:srgbClr val="0070C0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470150" y="2227316"/>
            <a:ext cx="5258993" cy="767750"/>
          </a:xfrm>
          <a:prstGeom prst="rect">
            <a:avLst/>
          </a:prstGeom>
          <a:ln>
            <a:solidFill>
              <a:srgbClr val="0070C0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470150" y="3994025"/>
            <a:ext cx="5258993" cy="8367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70151" y="3164356"/>
            <a:ext cx="5258993" cy="8195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30296" y="4147278"/>
            <a:ext cx="769675" cy="546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抓拍特征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01595" y="4147278"/>
            <a:ext cx="769675" cy="546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抓拍图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场景图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元数据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447022" y="4162127"/>
            <a:ext cx="505617" cy="546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90887" y="4153536"/>
            <a:ext cx="514255" cy="546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79425" y="5755368"/>
            <a:ext cx="769675" cy="546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告警结果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801595" y="5755368"/>
            <a:ext cx="769675" cy="546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报警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72893" y="5101313"/>
            <a:ext cx="769675" cy="546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通道数据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基础数据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801596" y="3302220"/>
            <a:ext cx="769675" cy="5429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抓拍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830296" y="3302220"/>
            <a:ext cx="769675" cy="5429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特征提取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858999" y="3302220"/>
            <a:ext cx="769675" cy="5429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比对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887699" y="3302220"/>
            <a:ext cx="769675" cy="5429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告警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判断？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320964" y="2322890"/>
            <a:ext cx="769675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告警输出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5507801" y="2322888"/>
            <a:ext cx="769675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报警处理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171746" y="3302219"/>
            <a:ext cx="769675" cy="542925"/>
          </a:xfrm>
          <a:prstGeom prst="roundRect">
            <a:avLst/>
          </a:prstGeom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/>
          <p:cNvCxnSpPr>
            <a:stCxn id="35" idx="3"/>
            <a:endCxn id="29" idx="1"/>
          </p:cNvCxnSpPr>
          <p:nvPr/>
        </p:nvCxnSpPr>
        <p:spPr>
          <a:xfrm>
            <a:off x="941421" y="3573682"/>
            <a:ext cx="186017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9" idx="3"/>
            <a:endCxn id="30" idx="1"/>
          </p:cNvCxnSpPr>
          <p:nvPr/>
        </p:nvCxnSpPr>
        <p:spPr>
          <a:xfrm>
            <a:off x="3571271" y="3573683"/>
            <a:ext cx="2590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9" idx="2"/>
            <a:endCxn id="16" idx="0"/>
          </p:cNvCxnSpPr>
          <p:nvPr/>
        </p:nvCxnSpPr>
        <p:spPr>
          <a:xfrm flipH="1">
            <a:off x="3186433" y="3845145"/>
            <a:ext cx="1" cy="302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0" idx="2"/>
            <a:endCxn id="15" idx="0"/>
          </p:cNvCxnSpPr>
          <p:nvPr/>
        </p:nvCxnSpPr>
        <p:spPr>
          <a:xfrm>
            <a:off x="4215134" y="3845145"/>
            <a:ext cx="0" cy="302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2002452" y="2302902"/>
            <a:ext cx="775607" cy="296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区域通道管理</a:t>
            </a:r>
            <a:endParaRPr lang="en-US" altLang="zh-CN" sz="1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3169177" y="2300222"/>
            <a:ext cx="775606" cy="290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目标模板管理</a:t>
            </a:r>
            <a:endParaRPr lang="en-US" altLang="zh-CN" sz="1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2002453" y="2616587"/>
            <a:ext cx="775607" cy="3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任务策略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1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3169178" y="2624889"/>
            <a:ext cx="775606" cy="295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系统配置管理</a:t>
            </a:r>
            <a:endParaRPr lang="en-US" altLang="zh-CN" sz="1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136788" y="1764035"/>
            <a:ext cx="5976670" cy="2364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服务总线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1081661" y="1763943"/>
            <a:ext cx="110250" cy="23685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830297" y="5101313"/>
            <a:ext cx="769675" cy="546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特征数据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801595" y="5101313"/>
            <a:ext cx="769675" cy="546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抓拍图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场景图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元数据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772892" y="4162127"/>
            <a:ext cx="769675" cy="546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通道数据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基础数据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直接箭头连接符 102"/>
          <p:cNvCxnSpPr>
            <a:stCxn id="99" idx="0"/>
          </p:cNvCxnSpPr>
          <p:nvPr/>
        </p:nvCxnSpPr>
        <p:spPr>
          <a:xfrm flipH="1" flipV="1">
            <a:off x="2157729" y="3573681"/>
            <a:ext cx="1" cy="588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4" name="圆角矩形 103"/>
          <p:cNvSpPr/>
          <p:nvPr/>
        </p:nvSpPr>
        <p:spPr>
          <a:xfrm>
            <a:off x="6966810" y="2319170"/>
            <a:ext cx="769675" cy="542925"/>
          </a:xfrm>
          <a:prstGeom prst="roundRect">
            <a:avLst/>
          </a:prstGeom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公安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1054513" y="3668604"/>
            <a:ext cx="271077" cy="7520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一体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1054513" y="2280020"/>
            <a:ext cx="271077" cy="6228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58919" y="5326015"/>
            <a:ext cx="271077" cy="7520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9" name="直接箭头连接符 118"/>
          <p:cNvCxnSpPr>
            <a:stCxn id="34" idx="3"/>
            <a:endCxn id="104" idx="1"/>
          </p:cNvCxnSpPr>
          <p:nvPr/>
        </p:nvCxnSpPr>
        <p:spPr>
          <a:xfrm flipV="1">
            <a:off x="6277476" y="2590633"/>
            <a:ext cx="689334" cy="3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1" name="肘形连接符 120"/>
          <p:cNvCxnSpPr>
            <a:stCxn id="32" idx="0"/>
            <a:endCxn id="33" idx="2"/>
          </p:cNvCxnSpPr>
          <p:nvPr/>
        </p:nvCxnSpPr>
        <p:spPr>
          <a:xfrm rot="16200000" flipV="1">
            <a:off x="5270968" y="2300650"/>
            <a:ext cx="436405" cy="156673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33" idx="3"/>
            <a:endCxn id="34" idx="1"/>
          </p:cNvCxnSpPr>
          <p:nvPr/>
        </p:nvCxnSpPr>
        <p:spPr>
          <a:xfrm flipV="1">
            <a:off x="5090639" y="2594351"/>
            <a:ext cx="417162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24" idx="0"/>
            <a:endCxn id="99" idx="2"/>
          </p:cNvCxnSpPr>
          <p:nvPr/>
        </p:nvCxnSpPr>
        <p:spPr>
          <a:xfrm flipH="1" flipV="1">
            <a:off x="2157730" y="4708933"/>
            <a:ext cx="1" cy="392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16" idx="2"/>
          </p:cNvCxnSpPr>
          <p:nvPr/>
        </p:nvCxnSpPr>
        <p:spPr>
          <a:xfrm flipH="1">
            <a:off x="3186432" y="4694084"/>
            <a:ext cx="1" cy="40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15" idx="2"/>
            <a:endCxn id="67" idx="0"/>
          </p:cNvCxnSpPr>
          <p:nvPr/>
        </p:nvCxnSpPr>
        <p:spPr>
          <a:xfrm>
            <a:off x="4215134" y="4694084"/>
            <a:ext cx="1" cy="40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肘形连接符 156"/>
          <p:cNvCxnSpPr>
            <a:stCxn id="32" idx="3"/>
            <a:endCxn id="21" idx="2"/>
          </p:cNvCxnSpPr>
          <p:nvPr/>
        </p:nvCxnSpPr>
        <p:spPr>
          <a:xfrm flipH="1">
            <a:off x="2164263" y="3573683"/>
            <a:ext cx="4493111" cy="2728491"/>
          </a:xfrm>
          <a:prstGeom prst="bentConnector4">
            <a:avLst>
              <a:gd name="adj1" fmla="val -5088"/>
              <a:gd name="adj2" fmla="val 108378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2" name="同侧圆角矩形 161"/>
          <p:cNvSpPr/>
          <p:nvPr/>
        </p:nvSpPr>
        <p:spPr>
          <a:xfrm>
            <a:off x="1793968" y="1252335"/>
            <a:ext cx="1225920" cy="275833"/>
          </a:xfrm>
          <a:prstGeom prst="round2Same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同侧圆角矩形 162"/>
          <p:cNvSpPr/>
          <p:nvPr/>
        </p:nvSpPr>
        <p:spPr>
          <a:xfrm>
            <a:off x="3235801" y="1252743"/>
            <a:ext cx="1225920" cy="273720"/>
          </a:xfrm>
          <a:prstGeom prst="round2Same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同侧圆角矩形 164"/>
          <p:cNvSpPr/>
          <p:nvPr/>
        </p:nvSpPr>
        <p:spPr>
          <a:xfrm>
            <a:off x="4677634" y="1252065"/>
            <a:ext cx="1225920" cy="277234"/>
          </a:xfrm>
          <a:prstGeom prst="round2Same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上下箭头 165"/>
          <p:cNvSpPr/>
          <p:nvPr/>
        </p:nvSpPr>
        <p:spPr>
          <a:xfrm>
            <a:off x="2648310" y="1992625"/>
            <a:ext cx="120769" cy="2189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上下箭头 166"/>
          <p:cNvSpPr/>
          <p:nvPr/>
        </p:nvSpPr>
        <p:spPr>
          <a:xfrm>
            <a:off x="5030254" y="1999053"/>
            <a:ext cx="120769" cy="2189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上下箭头 167"/>
          <p:cNvSpPr/>
          <p:nvPr/>
        </p:nvSpPr>
        <p:spPr>
          <a:xfrm>
            <a:off x="5215036" y="1532316"/>
            <a:ext cx="120769" cy="2189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上下箭头 168"/>
          <p:cNvSpPr/>
          <p:nvPr/>
        </p:nvSpPr>
        <p:spPr>
          <a:xfrm>
            <a:off x="3788376" y="1532316"/>
            <a:ext cx="120769" cy="2189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上下箭头 169"/>
          <p:cNvSpPr/>
          <p:nvPr/>
        </p:nvSpPr>
        <p:spPr>
          <a:xfrm>
            <a:off x="2328061" y="1532316"/>
            <a:ext cx="120769" cy="2189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2898088" y="456654"/>
            <a:ext cx="5669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实时预警系统多路一体机实现方案（方案一）：未通过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2" name="肘形连接符 181"/>
          <p:cNvCxnSpPr>
            <a:stCxn id="108" idx="1"/>
            <a:endCxn id="107" idx="1"/>
          </p:cNvCxnSpPr>
          <p:nvPr/>
        </p:nvCxnSpPr>
        <p:spPr>
          <a:xfrm rot="10800000">
            <a:off x="1470150" y="2611191"/>
            <a:ext cx="12700" cy="3082238"/>
          </a:xfrm>
          <a:prstGeom prst="bentConnector3">
            <a:avLst>
              <a:gd name="adj1" fmla="val 78113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8394878" y="1532412"/>
            <a:ext cx="2855110" cy="4891517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、通过</a:t>
            </a:r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核心存储</a:t>
            </a:r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中的通道、目标库、目标模板、布控任务、比对策略等基础数据，并将</a:t>
            </a:r>
            <a:r>
              <a: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通道、目标库、目标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模板数据推送到</a:t>
            </a:r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一体机</a:t>
            </a:r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的本地存储。</a:t>
            </a:r>
            <a:endParaRPr lang="en-US" altLang="zh-CN" sz="1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一体机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接入视频平台，开启抓拍。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一体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提取抓拍人像特征。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一体机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对抓拍人像特征和目标模板库进行人像比对。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一体机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将比对结果写入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“核心存储”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一体机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“核心存储”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比对结果和任务策略进行告警判断。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一体机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输出告警结果，并将告警结果直接写入核心存储。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、人工告警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研判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，报警。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、公安处理报警。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一体机</a:t>
            </a:r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将抓拍、特征同步到核心存储。</a:t>
            </a:r>
            <a:endParaRPr lang="en-US" altLang="zh-CN" sz="1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781623" y="4147740"/>
            <a:ext cx="505617" cy="546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目标模板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肘形连接符 21"/>
          <p:cNvCxnSpPr>
            <a:stCxn id="31" idx="2"/>
            <a:endCxn id="17" idx="0"/>
          </p:cNvCxnSpPr>
          <p:nvPr/>
        </p:nvCxnSpPr>
        <p:spPr>
          <a:xfrm rot="16200000" flipH="1">
            <a:off x="5313343" y="3775639"/>
            <a:ext cx="316982" cy="455994"/>
          </a:xfrm>
          <a:prstGeom prst="bentConnector3">
            <a:avLst>
              <a:gd name="adj1" fmla="val 6360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5" idx="3"/>
            <a:endCxn id="31" idx="1"/>
          </p:cNvCxnSpPr>
          <p:nvPr/>
        </p:nvCxnSpPr>
        <p:spPr>
          <a:xfrm flipV="1">
            <a:off x="4599971" y="3573683"/>
            <a:ext cx="259028" cy="846998"/>
          </a:xfrm>
          <a:prstGeom prst="bentConnector3">
            <a:avLst>
              <a:gd name="adj1" fmla="val 4333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17" idx="3"/>
            <a:endCxn id="32" idx="1"/>
          </p:cNvCxnSpPr>
          <p:nvPr/>
        </p:nvCxnSpPr>
        <p:spPr>
          <a:xfrm flipH="1" flipV="1">
            <a:off x="5887699" y="3573683"/>
            <a:ext cx="64940" cy="861847"/>
          </a:xfrm>
          <a:prstGeom prst="bentConnector5">
            <a:avLst>
              <a:gd name="adj1" fmla="val -99627"/>
              <a:gd name="adj2" fmla="val 57119"/>
              <a:gd name="adj3" fmla="val 45201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19" idx="0"/>
            <a:endCxn id="32" idx="1"/>
          </p:cNvCxnSpPr>
          <p:nvPr/>
        </p:nvCxnSpPr>
        <p:spPr>
          <a:xfrm rot="16200000" flipV="1">
            <a:off x="5827931" y="3633452"/>
            <a:ext cx="579853" cy="460316"/>
          </a:xfrm>
          <a:prstGeom prst="bentConnector4">
            <a:avLst>
              <a:gd name="adj1" fmla="val 37006"/>
              <a:gd name="adj2" fmla="val 14966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78" idx="0"/>
            <a:endCxn id="31" idx="1"/>
          </p:cNvCxnSpPr>
          <p:nvPr/>
        </p:nvCxnSpPr>
        <p:spPr>
          <a:xfrm rot="16200000" flipV="1">
            <a:off x="4659688" y="3772995"/>
            <a:ext cx="574057" cy="175433"/>
          </a:xfrm>
          <a:prstGeom prst="bentConnector4">
            <a:avLst>
              <a:gd name="adj1" fmla="val 36875"/>
              <a:gd name="adj2" fmla="val 18098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5453141" y="5101314"/>
            <a:ext cx="505617" cy="546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6095862" y="5100411"/>
            <a:ext cx="509280" cy="548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4777445" y="5101313"/>
            <a:ext cx="505617" cy="546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目标模板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1" name="直接箭头连接符 80"/>
          <p:cNvCxnSpPr>
            <a:stCxn id="113" idx="0"/>
            <a:endCxn id="78" idx="2"/>
          </p:cNvCxnSpPr>
          <p:nvPr/>
        </p:nvCxnSpPr>
        <p:spPr>
          <a:xfrm flipV="1">
            <a:off x="5030254" y="4694546"/>
            <a:ext cx="4178" cy="406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17" idx="2"/>
            <a:endCxn id="109" idx="0"/>
          </p:cNvCxnSpPr>
          <p:nvPr/>
        </p:nvCxnSpPr>
        <p:spPr>
          <a:xfrm>
            <a:off x="5699831" y="4708933"/>
            <a:ext cx="6119" cy="39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110" idx="0"/>
          </p:cNvCxnSpPr>
          <p:nvPr/>
        </p:nvCxnSpPr>
        <p:spPr>
          <a:xfrm flipH="1" flipV="1">
            <a:off x="6348014" y="4708933"/>
            <a:ext cx="2488" cy="39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七边形 87"/>
          <p:cNvSpPr/>
          <p:nvPr/>
        </p:nvSpPr>
        <p:spPr>
          <a:xfrm>
            <a:off x="2188342" y="3392535"/>
            <a:ext cx="214506" cy="214506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2" name="七边形 121"/>
          <p:cNvSpPr/>
          <p:nvPr/>
        </p:nvSpPr>
        <p:spPr>
          <a:xfrm>
            <a:off x="2148250" y="4838789"/>
            <a:ext cx="214506" cy="214506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3" name="七边形 122"/>
          <p:cNvSpPr/>
          <p:nvPr/>
        </p:nvSpPr>
        <p:spPr>
          <a:xfrm>
            <a:off x="5027923" y="4830789"/>
            <a:ext cx="214506" cy="214506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4" name="七边形 123"/>
          <p:cNvSpPr/>
          <p:nvPr/>
        </p:nvSpPr>
        <p:spPr>
          <a:xfrm>
            <a:off x="6343875" y="4830163"/>
            <a:ext cx="214506" cy="214506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5" name="七边形 124"/>
          <p:cNvSpPr/>
          <p:nvPr/>
        </p:nvSpPr>
        <p:spPr>
          <a:xfrm>
            <a:off x="3592129" y="3302219"/>
            <a:ext cx="214506" cy="214506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7" name="七边形 126"/>
          <p:cNvSpPr/>
          <p:nvPr/>
        </p:nvSpPr>
        <p:spPr>
          <a:xfrm>
            <a:off x="4730518" y="3681852"/>
            <a:ext cx="214506" cy="214506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8" name="七边形 127"/>
          <p:cNvSpPr/>
          <p:nvPr/>
        </p:nvSpPr>
        <p:spPr>
          <a:xfrm>
            <a:off x="5352829" y="3864588"/>
            <a:ext cx="214506" cy="214506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9" name="七边形 128"/>
          <p:cNvSpPr/>
          <p:nvPr/>
        </p:nvSpPr>
        <p:spPr>
          <a:xfrm>
            <a:off x="6032834" y="3881090"/>
            <a:ext cx="214506" cy="214506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30" name="七边形 129"/>
          <p:cNvSpPr/>
          <p:nvPr/>
        </p:nvSpPr>
        <p:spPr>
          <a:xfrm>
            <a:off x="4902335" y="2932443"/>
            <a:ext cx="214506" cy="214506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31" name="七边形 130"/>
          <p:cNvSpPr/>
          <p:nvPr/>
        </p:nvSpPr>
        <p:spPr>
          <a:xfrm>
            <a:off x="5162130" y="2371715"/>
            <a:ext cx="214506" cy="214506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32" name="七边形 131"/>
          <p:cNvSpPr/>
          <p:nvPr/>
        </p:nvSpPr>
        <p:spPr>
          <a:xfrm>
            <a:off x="6447807" y="2371715"/>
            <a:ext cx="214506" cy="214506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3" name="七边形 132"/>
          <p:cNvSpPr/>
          <p:nvPr/>
        </p:nvSpPr>
        <p:spPr>
          <a:xfrm>
            <a:off x="6839210" y="3639264"/>
            <a:ext cx="214506" cy="214506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34" name="七边形 133"/>
          <p:cNvSpPr/>
          <p:nvPr/>
        </p:nvSpPr>
        <p:spPr>
          <a:xfrm>
            <a:off x="2984678" y="4829236"/>
            <a:ext cx="420997" cy="127735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10</a:t>
            </a:r>
            <a:endParaRPr lang="zh-CN" altLang="en-US" sz="800" dirty="0"/>
          </a:p>
        </p:txBody>
      </p:sp>
      <p:sp>
        <p:nvSpPr>
          <p:cNvPr id="136" name="七边形 135"/>
          <p:cNvSpPr/>
          <p:nvPr/>
        </p:nvSpPr>
        <p:spPr>
          <a:xfrm>
            <a:off x="4008358" y="4833168"/>
            <a:ext cx="420997" cy="127735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10</a:t>
            </a:r>
            <a:endParaRPr lang="zh-CN" altLang="en-US" sz="800" dirty="0"/>
          </a:p>
        </p:txBody>
      </p:sp>
      <p:sp>
        <p:nvSpPr>
          <p:cNvPr id="137" name="七边形 136"/>
          <p:cNvSpPr/>
          <p:nvPr/>
        </p:nvSpPr>
        <p:spPr>
          <a:xfrm>
            <a:off x="5503000" y="4825497"/>
            <a:ext cx="420997" cy="127735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10</a:t>
            </a:r>
            <a:endParaRPr lang="zh-CN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 107"/>
          <p:cNvSpPr/>
          <p:nvPr/>
        </p:nvSpPr>
        <p:spPr>
          <a:xfrm>
            <a:off x="1470150" y="4986060"/>
            <a:ext cx="5258993" cy="1414737"/>
          </a:xfrm>
          <a:prstGeom prst="rect">
            <a:avLst/>
          </a:prstGeom>
          <a:ln>
            <a:solidFill>
              <a:srgbClr val="0070C0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470150" y="2227316"/>
            <a:ext cx="5258993" cy="767750"/>
          </a:xfrm>
          <a:prstGeom prst="rect">
            <a:avLst/>
          </a:prstGeom>
          <a:ln>
            <a:solidFill>
              <a:srgbClr val="0070C0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470150" y="3994025"/>
            <a:ext cx="5258993" cy="8367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70151" y="3174516"/>
            <a:ext cx="5258993" cy="8195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30296" y="4147278"/>
            <a:ext cx="769675" cy="546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抓拍特征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01595" y="4147278"/>
            <a:ext cx="769675" cy="546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抓拍图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场景图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元数据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79425" y="5755368"/>
            <a:ext cx="769675" cy="546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告警结果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801595" y="5755368"/>
            <a:ext cx="769675" cy="546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报警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72893" y="5101313"/>
            <a:ext cx="769675" cy="546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通道数据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基础数据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801596" y="3302220"/>
            <a:ext cx="769675" cy="5429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抓拍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830296" y="3302220"/>
            <a:ext cx="769675" cy="5429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特征提取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858999" y="3302220"/>
            <a:ext cx="769675" cy="5429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比对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490857" y="2328122"/>
            <a:ext cx="507211" cy="5429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告警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5237163" y="2322888"/>
            <a:ext cx="499058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告警输出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5997696" y="2322888"/>
            <a:ext cx="547198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报警处理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171746" y="3302219"/>
            <a:ext cx="769675" cy="542925"/>
          </a:xfrm>
          <a:prstGeom prst="roundRect">
            <a:avLst/>
          </a:prstGeom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/>
          <p:cNvCxnSpPr>
            <a:stCxn id="35" idx="3"/>
            <a:endCxn id="29" idx="1"/>
          </p:cNvCxnSpPr>
          <p:nvPr/>
        </p:nvCxnSpPr>
        <p:spPr>
          <a:xfrm>
            <a:off x="941421" y="3573682"/>
            <a:ext cx="186017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9" idx="3"/>
            <a:endCxn id="30" idx="1"/>
          </p:cNvCxnSpPr>
          <p:nvPr/>
        </p:nvCxnSpPr>
        <p:spPr>
          <a:xfrm>
            <a:off x="3571271" y="3573683"/>
            <a:ext cx="2590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9" idx="2"/>
            <a:endCxn id="16" idx="0"/>
          </p:cNvCxnSpPr>
          <p:nvPr/>
        </p:nvCxnSpPr>
        <p:spPr>
          <a:xfrm flipH="1">
            <a:off x="3186433" y="3845145"/>
            <a:ext cx="1" cy="302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0" idx="2"/>
            <a:endCxn id="15" idx="0"/>
          </p:cNvCxnSpPr>
          <p:nvPr/>
        </p:nvCxnSpPr>
        <p:spPr>
          <a:xfrm>
            <a:off x="4215134" y="3845145"/>
            <a:ext cx="0" cy="302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2002452" y="2302902"/>
            <a:ext cx="775607" cy="296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区域通道管理</a:t>
            </a:r>
            <a:endParaRPr lang="en-US" altLang="zh-CN" sz="1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3169177" y="2300222"/>
            <a:ext cx="775606" cy="290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目标模板管理</a:t>
            </a:r>
            <a:endParaRPr lang="en-US" altLang="zh-CN" sz="1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2002453" y="2616587"/>
            <a:ext cx="775607" cy="3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任务策略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1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3169178" y="2624889"/>
            <a:ext cx="775606" cy="295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系统配置管理</a:t>
            </a:r>
            <a:endParaRPr lang="en-US" altLang="zh-CN" sz="1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136788" y="1764035"/>
            <a:ext cx="5976670" cy="2364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服务总线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1081661" y="1763943"/>
            <a:ext cx="110250" cy="23685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830297" y="5101313"/>
            <a:ext cx="769675" cy="546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特征数据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801595" y="5101313"/>
            <a:ext cx="769675" cy="546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抓拍图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场景图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元数据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772892" y="4162127"/>
            <a:ext cx="769675" cy="546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通道数据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基础数据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直接箭头连接符 102"/>
          <p:cNvCxnSpPr>
            <a:stCxn id="99" idx="0"/>
          </p:cNvCxnSpPr>
          <p:nvPr/>
        </p:nvCxnSpPr>
        <p:spPr>
          <a:xfrm flipH="1" flipV="1">
            <a:off x="2157729" y="3573681"/>
            <a:ext cx="1" cy="588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4" name="圆角矩形 103"/>
          <p:cNvSpPr/>
          <p:nvPr/>
        </p:nvSpPr>
        <p:spPr>
          <a:xfrm>
            <a:off x="6966810" y="2319170"/>
            <a:ext cx="769675" cy="542925"/>
          </a:xfrm>
          <a:prstGeom prst="roundRect">
            <a:avLst/>
          </a:prstGeom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公安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1054513" y="3668604"/>
            <a:ext cx="271077" cy="7520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一体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1054513" y="2280020"/>
            <a:ext cx="271077" cy="6228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58919" y="5326015"/>
            <a:ext cx="271077" cy="7520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9" name="直接箭头连接符 118"/>
          <p:cNvCxnSpPr>
            <a:stCxn id="34" idx="3"/>
            <a:endCxn id="104" idx="1"/>
          </p:cNvCxnSpPr>
          <p:nvPr/>
        </p:nvCxnSpPr>
        <p:spPr>
          <a:xfrm flipV="1">
            <a:off x="6544894" y="2590633"/>
            <a:ext cx="421916" cy="3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33" idx="3"/>
            <a:endCxn id="34" idx="1"/>
          </p:cNvCxnSpPr>
          <p:nvPr/>
        </p:nvCxnSpPr>
        <p:spPr>
          <a:xfrm>
            <a:off x="5736221" y="2594351"/>
            <a:ext cx="261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24" idx="0"/>
            <a:endCxn id="99" idx="2"/>
          </p:cNvCxnSpPr>
          <p:nvPr/>
        </p:nvCxnSpPr>
        <p:spPr>
          <a:xfrm flipH="1" flipV="1">
            <a:off x="2157730" y="4708933"/>
            <a:ext cx="1" cy="392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16" idx="2"/>
          </p:cNvCxnSpPr>
          <p:nvPr/>
        </p:nvCxnSpPr>
        <p:spPr>
          <a:xfrm flipH="1">
            <a:off x="3186432" y="4694084"/>
            <a:ext cx="1" cy="40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15" idx="2"/>
            <a:endCxn id="67" idx="0"/>
          </p:cNvCxnSpPr>
          <p:nvPr/>
        </p:nvCxnSpPr>
        <p:spPr>
          <a:xfrm>
            <a:off x="4215134" y="4694084"/>
            <a:ext cx="1" cy="40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同侧圆角矩形 161"/>
          <p:cNvSpPr/>
          <p:nvPr/>
        </p:nvSpPr>
        <p:spPr>
          <a:xfrm>
            <a:off x="1793968" y="1252335"/>
            <a:ext cx="1225920" cy="275833"/>
          </a:xfrm>
          <a:prstGeom prst="round2Same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同侧圆角矩形 162"/>
          <p:cNvSpPr/>
          <p:nvPr/>
        </p:nvSpPr>
        <p:spPr>
          <a:xfrm>
            <a:off x="3235801" y="1252743"/>
            <a:ext cx="1225920" cy="273720"/>
          </a:xfrm>
          <a:prstGeom prst="round2Same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同侧圆角矩形 164"/>
          <p:cNvSpPr/>
          <p:nvPr/>
        </p:nvSpPr>
        <p:spPr>
          <a:xfrm>
            <a:off x="4677634" y="1252065"/>
            <a:ext cx="1225920" cy="277234"/>
          </a:xfrm>
          <a:prstGeom prst="round2Same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上下箭头 165"/>
          <p:cNvSpPr/>
          <p:nvPr/>
        </p:nvSpPr>
        <p:spPr>
          <a:xfrm>
            <a:off x="2648310" y="1992625"/>
            <a:ext cx="120769" cy="2189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上下箭头 166"/>
          <p:cNvSpPr/>
          <p:nvPr/>
        </p:nvSpPr>
        <p:spPr>
          <a:xfrm>
            <a:off x="5030254" y="1999053"/>
            <a:ext cx="120769" cy="2189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上下箭头 167"/>
          <p:cNvSpPr/>
          <p:nvPr/>
        </p:nvSpPr>
        <p:spPr>
          <a:xfrm>
            <a:off x="5215036" y="1532316"/>
            <a:ext cx="120769" cy="2189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上下箭头 168"/>
          <p:cNvSpPr/>
          <p:nvPr/>
        </p:nvSpPr>
        <p:spPr>
          <a:xfrm>
            <a:off x="3788376" y="1532316"/>
            <a:ext cx="120769" cy="2189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上下箭头 169"/>
          <p:cNvSpPr/>
          <p:nvPr/>
        </p:nvSpPr>
        <p:spPr>
          <a:xfrm>
            <a:off x="2328061" y="1532316"/>
            <a:ext cx="120769" cy="2189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2898083" y="456654"/>
            <a:ext cx="5669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实时预警系统多路一体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机实现方案（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方案二）：未通过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2" name="肘形连接符 181"/>
          <p:cNvCxnSpPr>
            <a:stCxn id="108" idx="1"/>
            <a:endCxn id="107" idx="1"/>
          </p:cNvCxnSpPr>
          <p:nvPr/>
        </p:nvCxnSpPr>
        <p:spPr>
          <a:xfrm rot="10800000">
            <a:off x="1470150" y="2611191"/>
            <a:ext cx="12700" cy="3082238"/>
          </a:xfrm>
          <a:prstGeom prst="bentConnector3">
            <a:avLst>
              <a:gd name="adj1" fmla="val 78113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8394878" y="1532412"/>
            <a:ext cx="2855110" cy="4891517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、通过</a:t>
            </a:r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核心存储</a:t>
            </a:r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中的通道、目标库、目标模板、布控任务、比对策略等基础数据，并推送到</a:t>
            </a:r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一体机</a:t>
            </a:r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的本地存储。</a:t>
            </a:r>
            <a:endParaRPr lang="en-US" altLang="zh-CN" sz="1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一体机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接入视频平台，开启抓拍。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一体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提取抓拍人像特征。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一体机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对抓拍人像特征和目标模板库进行人像比对。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一体机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将比对结果写入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“核心存储</a:t>
            </a:r>
            <a:r>
              <a: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一体机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“核心存储”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比对结果和任务策略进行告警判断。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一体机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输出告警结果。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、人工告警研判，报警。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、公安处理报警。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一体机</a:t>
            </a:r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将抓拍、特征、比对结果同步到核心存储。</a:t>
            </a:r>
            <a:endParaRPr lang="en-US" altLang="zh-CN" sz="1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781623" y="4147740"/>
            <a:ext cx="505617" cy="546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目标模板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肘形连接符 21"/>
          <p:cNvCxnSpPr>
            <a:stCxn id="31" idx="2"/>
            <a:endCxn id="109" idx="0"/>
          </p:cNvCxnSpPr>
          <p:nvPr/>
        </p:nvCxnSpPr>
        <p:spPr>
          <a:xfrm rot="16200000" flipH="1">
            <a:off x="4846809" y="4242172"/>
            <a:ext cx="1256169" cy="462113"/>
          </a:xfrm>
          <a:prstGeom prst="bentConnector3">
            <a:avLst>
              <a:gd name="adj1" fmla="val 1772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5" idx="3"/>
            <a:endCxn id="31" idx="1"/>
          </p:cNvCxnSpPr>
          <p:nvPr/>
        </p:nvCxnSpPr>
        <p:spPr>
          <a:xfrm flipV="1">
            <a:off x="4599971" y="3573683"/>
            <a:ext cx="259028" cy="846998"/>
          </a:xfrm>
          <a:prstGeom prst="bentConnector3">
            <a:avLst>
              <a:gd name="adj1" fmla="val 4333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78" idx="0"/>
            <a:endCxn id="31" idx="1"/>
          </p:cNvCxnSpPr>
          <p:nvPr/>
        </p:nvCxnSpPr>
        <p:spPr>
          <a:xfrm rot="16200000" flipV="1">
            <a:off x="4659688" y="3772995"/>
            <a:ext cx="574057" cy="175433"/>
          </a:xfrm>
          <a:prstGeom prst="bentConnector4">
            <a:avLst>
              <a:gd name="adj1" fmla="val 36875"/>
              <a:gd name="adj2" fmla="val 18098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5453141" y="5101314"/>
            <a:ext cx="505617" cy="546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6095862" y="5100411"/>
            <a:ext cx="509280" cy="548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4777445" y="5101313"/>
            <a:ext cx="505617" cy="546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目标模板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1" name="直接箭头连接符 80"/>
          <p:cNvCxnSpPr>
            <a:stCxn id="113" idx="0"/>
            <a:endCxn id="78" idx="2"/>
          </p:cNvCxnSpPr>
          <p:nvPr/>
        </p:nvCxnSpPr>
        <p:spPr>
          <a:xfrm flipV="1">
            <a:off x="5030254" y="4694546"/>
            <a:ext cx="4178" cy="406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七边形 87"/>
          <p:cNvSpPr/>
          <p:nvPr/>
        </p:nvSpPr>
        <p:spPr>
          <a:xfrm>
            <a:off x="2188342" y="3392535"/>
            <a:ext cx="214506" cy="214506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2" name="七边形 121"/>
          <p:cNvSpPr/>
          <p:nvPr/>
        </p:nvSpPr>
        <p:spPr>
          <a:xfrm>
            <a:off x="2148250" y="4838789"/>
            <a:ext cx="214506" cy="214506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3" name="七边形 122"/>
          <p:cNvSpPr/>
          <p:nvPr/>
        </p:nvSpPr>
        <p:spPr>
          <a:xfrm>
            <a:off x="5027923" y="4830789"/>
            <a:ext cx="214506" cy="214506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5" name="七边形 124"/>
          <p:cNvSpPr/>
          <p:nvPr/>
        </p:nvSpPr>
        <p:spPr>
          <a:xfrm>
            <a:off x="3592129" y="3302219"/>
            <a:ext cx="214506" cy="214506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7" name="七边形 126"/>
          <p:cNvSpPr/>
          <p:nvPr/>
        </p:nvSpPr>
        <p:spPr>
          <a:xfrm>
            <a:off x="4730518" y="3681852"/>
            <a:ext cx="214506" cy="214506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8" name="七边形 127"/>
          <p:cNvSpPr/>
          <p:nvPr/>
        </p:nvSpPr>
        <p:spPr>
          <a:xfrm>
            <a:off x="5370255" y="3992847"/>
            <a:ext cx="214506" cy="214506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31" name="七边形 130"/>
          <p:cNvSpPr/>
          <p:nvPr/>
        </p:nvSpPr>
        <p:spPr>
          <a:xfrm>
            <a:off x="5697260" y="2353278"/>
            <a:ext cx="214506" cy="214506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32" name="七边形 131"/>
          <p:cNvSpPr/>
          <p:nvPr/>
        </p:nvSpPr>
        <p:spPr>
          <a:xfrm>
            <a:off x="6489263" y="2355723"/>
            <a:ext cx="214506" cy="214506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3" name="七边形 132"/>
          <p:cNvSpPr/>
          <p:nvPr/>
        </p:nvSpPr>
        <p:spPr>
          <a:xfrm>
            <a:off x="4942241" y="2363102"/>
            <a:ext cx="214506" cy="214506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34" name="七边形 133"/>
          <p:cNvSpPr/>
          <p:nvPr/>
        </p:nvSpPr>
        <p:spPr>
          <a:xfrm>
            <a:off x="2984678" y="4829236"/>
            <a:ext cx="420997" cy="127735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10</a:t>
            </a:r>
            <a:endParaRPr lang="zh-CN" altLang="en-US" sz="800" dirty="0"/>
          </a:p>
        </p:txBody>
      </p:sp>
      <p:sp>
        <p:nvSpPr>
          <p:cNvPr id="136" name="七边形 135"/>
          <p:cNvSpPr/>
          <p:nvPr/>
        </p:nvSpPr>
        <p:spPr>
          <a:xfrm>
            <a:off x="4008358" y="4833168"/>
            <a:ext cx="420997" cy="127735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10</a:t>
            </a:r>
            <a:endParaRPr lang="zh-CN" altLang="en-US" sz="800" dirty="0"/>
          </a:p>
        </p:txBody>
      </p:sp>
      <p:cxnSp>
        <p:nvCxnSpPr>
          <p:cNvPr id="164" name="肘形连接符 163"/>
          <p:cNvCxnSpPr>
            <a:stCxn id="109" idx="3"/>
            <a:endCxn id="32" idx="2"/>
          </p:cNvCxnSpPr>
          <p:nvPr/>
        </p:nvCxnSpPr>
        <p:spPr>
          <a:xfrm flipH="1" flipV="1">
            <a:off x="4744463" y="2871047"/>
            <a:ext cx="1214295" cy="2503670"/>
          </a:xfrm>
          <a:prstGeom prst="bentConnector4">
            <a:avLst>
              <a:gd name="adj1" fmla="val -6749"/>
              <a:gd name="adj2" fmla="val 91293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endCxn id="32" idx="2"/>
          </p:cNvCxnSpPr>
          <p:nvPr/>
        </p:nvCxnSpPr>
        <p:spPr>
          <a:xfrm rot="16200000" flipV="1">
            <a:off x="4432801" y="3182709"/>
            <a:ext cx="2229364" cy="1606039"/>
          </a:xfrm>
          <a:prstGeom prst="bentConnector3">
            <a:avLst>
              <a:gd name="adj1" fmla="val 9024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9" name="七边形 128"/>
          <p:cNvSpPr/>
          <p:nvPr/>
        </p:nvSpPr>
        <p:spPr>
          <a:xfrm>
            <a:off x="5735805" y="2977538"/>
            <a:ext cx="214506" cy="214506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79" name="直接箭头连接符 178"/>
          <p:cNvCxnSpPr>
            <a:stCxn id="32" idx="3"/>
            <a:endCxn id="33" idx="1"/>
          </p:cNvCxnSpPr>
          <p:nvPr/>
        </p:nvCxnSpPr>
        <p:spPr>
          <a:xfrm flipV="1">
            <a:off x="4998068" y="2594351"/>
            <a:ext cx="239095" cy="52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894</Words>
  <Application>WPS 演示</Application>
  <PresentationFormat>宽屏</PresentationFormat>
  <Paragraphs>256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Z2017</dc:creator>
  <cp:lastModifiedBy>Z2017</cp:lastModifiedBy>
  <cp:revision>364</cp:revision>
  <dcterms:created xsi:type="dcterms:W3CDTF">2017-07-31T01:46:00Z</dcterms:created>
  <dcterms:modified xsi:type="dcterms:W3CDTF">2017-08-09T08:34:19Z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2052-10.1.0.6689</vt:lpwstr>
  </property>
</Properties>
</file>