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74" y="-72"/>
      </p:cViewPr>
      <p:guideLst>
        <p:guide orient="horz" pos="2152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8546-D93D-4394-A567-F8CA33CCA7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98E-7E38-4F61-B3D1-5BD40E4751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直接箭头连接符 177"/>
          <p:cNvCxnSpPr>
            <a:stCxn id="26" idx="2"/>
          </p:cNvCxnSpPr>
          <p:nvPr/>
        </p:nvCxnSpPr>
        <p:spPr>
          <a:xfrm flipH="1">
            <a:off x="1016000" y="2035810"/>
            <a:ext cx="845566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289248" y="151854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实时预警系统多路一体机实现方案（方案三）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196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19329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3179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比对算法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>
            <a:off x="587311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6623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告警策略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710755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8543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>
            <a:off x="832675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3922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0" idx="2"/>
          </p:cNvCxnSpPr>
          <p:nvPr/>
        </p:nvCxnSpPr>
        <p:spPr>
          <a:xfrm>
            <a:off x="948055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85935" y="1574800"/>
            <a:ext cx="171450" cy="461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02335" y="685165"/>
            <a:ext cx="258445" cy="47688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2997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8020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抓拍比对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3" idx="2"/>
          </p:cNvCxnSpPr>
          <p:nvPr/>
        </p:nvCxnSpPr>
        <p:spPr>
          <a:xfrm>
            <a:off x="462153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95402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>
            <a:stCxn id="96" idx="2"/>
          </p:cNvCxnSpPr>
          <p:nvPr/>
        </p:nvCxnSpPr>
        <p:spPr>
          <a:xfrm>
            <a:off x="339534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016000" y="1569085"/>
            <a:ext cx="84550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160145" y="1371600"/>
            <a:ext cx="25634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配置一体机信息、通道、目标库、布控任务等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322195" y="2261235"/>
            <a:ext cx="3510898" cy="2308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根据布控任务，更新通道状态（开启、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），初始化通道信息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10480675" y="1067435"/>
            <a:ext cx="1408430" cy="10147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Q1:step3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中，调用比对算法时，是否支持与指定目标库比对。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答案：是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 2050"/>
          <p:cNvSpPr/>
          <p:nvPr/>
        </p:nvSpPr>
        <p:spPr bwMode="auto">
          <a:xfrm>
            <a:off x="307975" y="1334770"/>
            <a:ext cx="258445" cy="47688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36245" y="1945005"/>
            <a:ext cx="1905" cy="4822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2098675" y="2515235"/>
            <a:ext cx="171450" cy="1518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233410" y="1668145"/>
            <a:ext cx="171450" cy="1960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8405495" y="1692910"/>
            <a:ext cx="98933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2204720" y="2510790"/>
            <a:ext cx="602043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4610735" y="2802890"/>
            <a:ext cx="362394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85180" y="3109595"/>
            <a:ext cx="23590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7112000" y="3390900"/>
            <a:ext cx="11226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8415020" y="1876425"/>
            <a:ext cx="9702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087870" y="3202940"/>
            <a:ext cx="1241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映射表（表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3578" y="2862253"/>
            <a:ext cx="1077595" cy="22987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推送目标</a:t>
            </a:r>
            <a:r>
              <a:rPr lang="zh-CN" altLang="en-US" dirty="0" smtClean="0"/>
              <a:t>模板库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85030" y="2593340"/>
            <a:ext cx="188023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目标库映射表（表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5770" y="3785235"/>
            <a:ext cx="163576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02000" y="3896995"/>
            <a:ext cx="171450" cy="3473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0920" y="3956050"/>
            <a:ext cx="10083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62200" y="3726180"/>
            <a:ext cx="9398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抓拍推到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3580" y="4004945"/>
            <a:ext cx="171450" cy="1369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470910" y="4014470"/>
            <a:ext cx="104394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80435" y="4137025"/>
            <a:ext cx="104584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41725" y="3832225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抓拍订阅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78500" y="4211320"/>
            <a:ext cx="171450" cy="25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85030" y="4225290"/>
            <a:ext cx="110617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76775" y="4464050"/>
            <a:ext cx="110490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5690" y="3966210"/>
            <a:ext cx="802005" cy="22987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10.</a:t>
            </a:r>
            <a:r>
              <a:rPr lang="zh-CN" altLang="en-US" dirty="0"/>
              <a:t>抓拍比对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2266950" y="3223895"/>
            <a:ext cx="247650" cy="171450"/>
            <a:chOff x="3570" y="4282"/>
            <a:chExt cx="390" cy="27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2463800" y="3192780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开启抓拍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27905" y="427291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返回百分比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32510" y="3574415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人脸出现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3100" y="4709795"/>
            <a:ext cx="171450" cy="567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685030" y="4731385"/>
            <a:ext cx="2338070" cy="3175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629150" y="4543425"/>
            <a:ext cx="27451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百分比大于最小阈值的抓拍，推到告警策略服务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25155" y="4244340"/>
            <a:ext cx="171450" cy="1170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94550" y="4832985"/>
            <a:ext cx="247650" cy="171450"/>
            <a:chOff x="3570" y="4282"/>
            <a:chExt cx="390" cy="27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7362825" y="4801870"/>
            <a:ext cx="8020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告警判断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191375" y="5195570"/>
            <a:ext cx="10572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146925" y="5014595"/>
            <a:ext cx="17164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保存告警、和关联抓拍数据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85300" y="5375275"/>
            <a:ext cx="171450" cy="198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8401050" y="5414645"/>
            <a:ext cx="9810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1038225" y="5574030"/>
            <a:ext cx="83534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688205" y="5062855"/>
            <a:ext cx="247650" cy="171450"/>
            <a:chOff x="3570" y="4282"/>
            <a:chExt cx="390" cy="27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4885055" y="5031740"/>
            <a:ext cx="1259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本次存储抓拍信息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16755" y="5976620"/>
            <a:ext cx="171450" cy="186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234680" y="5976620"/>
            <a:ext cx="171450" cy="186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4688205" y="6045835"/>
            <a:ext cx="35464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861560" y="5815965"/>
            <a:ext cx="2023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闲时同步未告警抓拍信息到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378190" y="5232400"/>
            <a:ext cx="1259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向客户端推送告警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7875" y="112268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操作人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93675" y="176784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活动人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图片 83" descr="W)HKCOWPRS_7@%B7A1V{H]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2160" y="3761105"/>
            <a:ext cx="2331720" cy="946785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9751695" y="3555365"/>
            <a:ext cx="1442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目标库映射表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751695" y="5334000"/>
            <a:ext cx="1442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目标库映射表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 descr=")56T6KW%N~`N(H(3SM]PTI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0" y="5538470"/>
            <a:ext cx="2469515" cy="108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92885" y="805180"/>
            <a:ext cx="6219825" cy="5561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>
            <a:stCxn id="26" idx="2"/>
          </p:cNvCxnSpPr>
          <p:nvPr/>
        </p:nvCxnSpPr>
        <p:spPr>
          <a:xfrm flipH="1">
            <a:off x="1016000" y="2035810"/>
            <a:ext cx="845566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289248" y="151854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实时预警系统多路一体机实现方案（方案三）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196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19329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43179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比对算法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>
            <a:off x="587311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66623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告警策略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10" idx="2"/>
          </p:cNvCxnSpPr>
          <p:nvPr/>
        </p:nvCxnSpPr>
        <p:spPr>
          <a:xfrm>
            <a:off x="710755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8543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>
            <a:off x="832675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3922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0" idx="2"/>
          </p:cNvCxnSpPr>
          <p:nvPr/>
        </p:nvCxnSpPr>
        <p:spPr>
          <a:xfrm>
            <a:off x="948055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385935" y="1574800"/>
            <a:ext cx="171450" cy="461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02335" y="685165"/>
            <a:ext cx="258445" cy="47688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2997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80205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抓拍比对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>
            <a:stCxn id="43" idx="2"/>
          </p:cNvCxnSpPr>
          <p:nvPr/>
        </p:nvCxnSpPr>
        <p:spPr>
          <a:xfrm>
            <a:off x="4621530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954020" y="906780"/>
            <a:ext cx="864870" cy="379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>
            <a:stCxn id="96" idx="2"/>
          </p:cNvCxnSpPr>
          <p:nvPr/>
        </p:nvCxnSpPr>
        <p:spPr>
          <a:xfrm>
            <a:off x="3395345" y="1285875"/>
            <a:ext cx="2540" cy="547560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016000" y="1569085"/>
            <a:ext cx="84550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160145" y="1371600"/>
            <a:ext cx="25634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配置一体机信息、通道、目标库、布控任务等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322195" y="2261235"/>
            <a:ext cx="3510898" cy="2308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根据布控任务，更新通道状态（开启、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），初始化通道信息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 2050"/>
          <p:cNvSpPr/>
          <p:nvPr/>
        </p:nvSpPr>
        <p:spPr bwMode="auto">
          <a:xfrm>
            <a:off x="307975" y="1334770"/>
            <a:ext cx="258445" cy="47688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36245" y="1945005"/>
            <a:ext cx="1905" cy="4822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2098675" y="2515235"/>
            <a:ext cx="171450" cy="1518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8233410" y="1668145"/>
            <a:ext cx="171450" cy="1960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8405495" y="1692910"/>
            <a:ext cx="98933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2204720" y="2510790"/>
            <a:ext cx="602043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4610735" y="2802890"/>
            <a:ext cx="362394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85180" y="3109595"/>
            <a:ext cx="23590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7112000" y="3390900"/>
            <a:ext cx="11226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8415020" y="1876425"/>
            <a:ext cx="9702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087870" y="3202940"/>
            <a:ext cx="1241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任务策略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映射表（表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3103" y="2862253"/>
            <a:ext cx="1087157" cy="2308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推送目标</a:t>
            </a:r>
            <a:r>
              <a:rPr lang="zh-CN" altLang="en-US" dirty="0" smtClean="0"/>
              <a:t>模板库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85030" y="2593340"/>
            <a:ext cx="188023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目标库映射表（表</a:t>
            </a:r>
            <a:r>
              <a:rPr lang="en-US" altLang="zh-CN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9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5770" y="3785235"/>
            <a:ext cx="163576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02000" y="3896995"/>
            <a:ext cx="171450" cy="3473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0920" y="3956050"/>
            <a:ext cx="100838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62200" y="3726180"/>
            <a:ext cx="9398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抓拍推到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3580" y="4004945"/>
            <a:ext cx="171450" cy="1369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470910" y="4014470"/>
            <a:ext cx="104394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80435" y="4137025"/>
            <a:ext cx="104584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41725" y="3832225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抓拍订阅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78500" y="4211320"/>
            <a:ext cx="171450" cy="25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85030" y="4225290"/>
            <a:ext cx="110617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76775" y="4464050"/>
            <a:ext cx="1104900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5690" y="3975735"/>
            <a:ext cx="802005" cy="22987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10.</a:t>
            </a:r>
            <a:r>
              <a:rPr lang="zh-CN" altLang="en-US" dirty="0"/>
              <a:t>抓拍比对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2266950" y="3223895"/>
            <a:ext cx="247650" cy="171450"/>
            <a:chOff x="3570" y="4282"/>
            <a:chExt cx="390" cy="27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2463800" y="3192780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开启抓拍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27905" y="427291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返回百分比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32510" y="3574415"/>
            <a:ext cx="7346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人脸出现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3100" y="4709795"/>
            <a:ext cx="171450" cy="567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685030" y="4731385"/>
            <a:ext cx="2338070" cy="3175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629150" y="4543425"/>
            <a:ext cx="27451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百分比大于最小阈值的抓拍，推到告警策略服务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25155" y="4244340"/>
            <a:ext cx="171450" cy="1170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94550" y="4832985"/>
            <a:ext cx="247650" cy="171450"/>
            <a:chOff x="3570" y="4282"/>
            <a:chExt cx="390" cy="27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7362825" y="4801870"/>
            <a:ext cx="8020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告警判断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191375" y="5195570"/>
            <a:ext cx="10572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146925" y="5014595"/>
            <a:ext cx="17164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保存告警、和关联抓拍数据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85300" y="5375275"/>
            <a:ext cx="171450" cy="198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8401050" y="5414645"/>
            <a:ext cx="9810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1038225" y="5574030"/>
            <a:ext cx="835342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688205" y="5062855"/>
            <a:ext cx="247650" cy="171450"/>
            <a:chOff x="3570" y="4282"/>
            <a:chExt cx="390" cy="27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3570" y="4282"/>
              <a:ext cx="3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55" y="4282"/>
              <a:ext cx="0" cy="27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3576" y="4548"/>
              <a:ext cx="384" cy="0"/>
            </a:xfrm>
            <a:prstGeom prst="straightConnector1">
              <a:avLst/>
            </a:prstGeom>
            <a:ln w="6350">
              <a:solidFill>
                <a:schemeClr val="bg2">
                  <a:lumMod val="1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4885055" y="5031740"/>
            <a:ext cx="1259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本次存储抓拍信息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16755" y="5976620"/>
            <a:ext cx="171450" cy="186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234680" y="5976620"/>
            <a:ext cx="171450" cy="186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4688205" y="6045835"/>
            <a:ext cx="3546475" cy="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861560" y="5815965"/>
            <a:ext cx="2023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闲时同步未告警抓拍信息到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378190" y="5232400"/>
            <a:ext cx="1259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向客户端推送告警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7875" y="112268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操作人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93675" y="176784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活动人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80205" y="558165"/>
            <a:ext cx="102044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路一体机</a:t>
            </a:r>
            <a:endParaRPr lang="zh-CN" altLang="en-US" sz="1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179"/>
          <p:cNvSpPr txBox="1"/>
          <p:nvPr/>
        </p:nvSpPr>
        <p:spPr>
          <a:xfrm>
            <a:off x="3395293" y="104229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实时预警系统多路一体机实现方案（方案三）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32780" y="2381250"/>
            <a:ext cx="5544185" cy="9188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79127" y="2607702"/>
            <a:ext cx="775607" cy="296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一体机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管理总控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88677" y="260502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布控任务管理调度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88678" y="2929689"/>
            <a:ext cx="775606" cy="29577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目标库管理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32780" y="1918970"/>
            <a:ext cx="5611495" cy="23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674616" y="1927773"/>
            <a:ext cx="110250" cy="23685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同侧圆角矩形 161"/>
          <p:cNvSpPr/>
          <p:nvPr/>
        </p:nvSpPr>
        <p:spPr>
          <a:xfrm>
            <a:off x="6433278" y="1410450"/>
            <a:ext cx="1225920" cy="275833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7875111" y="1410858"/>
            <a:ext cx="1225920" cy="27372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同侧圆角矩形 164"/>
          <p:cNvSpPr/>
          <p:nvPr/>
        </p:nvSpPr>
        <p:spPr>
          <a:xfrm>
            <a:off x="9316944" y="1410180"/>
            <a:ext cx="1225920" cy="277234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上下箭头 165"/>
          <p:cNvSpPr/>
          <p:nvPr/>
        </p:nvSpPr>
        <p:spPr>
          <a:xfrm>
            <a:off x="6934560" y="2155185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上下箭头 166"/>
          <p:cNvSpPr/>
          <p:nvPr/>
        </p:nvSpPr>
        <p:spPr>
          <a:xfrm>
            <a:off x="9316504" y="2161613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上下箭头 167"/>
          <p:cNvSpPr/>
          <p:nvPr/>
        </p:nvSpPr>
        <p:spPr>
          <a:xfrm>
            <a:off x="9854346" y="1690431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上下箭头 168"/>
          <p:cNvSpPr/>
          <p:nvPr/>
        </p:nvSpPr>
        <p:spPr>
          <a:xfrm>
            <a:off x="8427686" y="1690431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上下箭头 169"/>
          <p:cNvSpPr/>
          <p:nvPr/>
        </p:nvSpPr>
        <p:spPr>
          <a:xfrm>
            <a:off x="6967371" y="1690431"/>
            <a:ext cx="120769" cy="21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710062" y="260502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告警策略管理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710062" y="293268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参数配置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607952" y="293014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607952" y="260502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运行监控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501397" y="259486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告警提示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501397" y="2921887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告警处理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380872" y="2585337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380872" y="2912362"/>
            <a:ext cx="775606" cy="2904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历史查询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6980555" y="3681730"/>
            <a:ext cx="1104900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Mysql数据库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8749665" y="3681730"/>
            <a:ext cx="1104900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文件服务器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5" name="上下箭头 84"/>
          <p:cNvSpPr/>
          <p:nvPr/>
        </p:nvSpPr>
        <p:spPr>
          <a:xfrm>
            <a:off x="7472680" y="3319780"/>
            <a:ext cx="111760" cy="3619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上下箭头 85"/>
          <p:cNvSpPr/>
          <p:nvPr/>
        </p:nvSpPr>
        <p:spPr>
          <a:xfrm>
            <a:off x="9246235" y="3300095"/>
            <a:ext cx="111760" cy="3619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立方体 119"/>
          <p:cNvSpPr/>
          <p:nvPr/>
        </p:nvSpPr>
        <p:spPr>
          <a:xfrm>
            <a:off x="2390775" y="906780"/>
            <a:ext cx="1313815" cy="230505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523490" y="129984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5878723" y="2932229"/>
            <a:ext cx="775606" cy="29577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区域通道管理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23490" y="157797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523490" y="186436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23490" y="2202180"/>
            <a:ext cx="732790" cy="2266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比对算法？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连接符 135"/>
          <p:cNvCxnSpPr>
            <a:stCxn id="134" idx="0"/>
            <a:endCxn id="130" idx="2"/>
          </p:cNvCxnSpPr>
          <p:nvPr/>
        </p:nvCxnSpPr>
        <p:spPr>
          <a:xfrm flipV="1">
            <a:off x="2889885" y="2091055"/>
            <a:ext cx="0" cy="111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523490" y="2493010"/>
            <a:ext cx="732790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告警策略服务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523490" y="279146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2756535" y="637540"/>
            <a:ext cx="69659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endParaRPr lang="zh-CN" altLang="en-US" sz="1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立方体 149"/>
          <p:cNvSpPr/>
          <p:nvPr/>
        </p:nvSpPr>
        <p:spPr>
          <a:xfrm>
            <a:off x="885825" y="2428875"/>
            <a:ext cx="1313815" cy="230505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1018540" y="282194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018540" y="310007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018540" y="338645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018540" y="3724275"/>
            <a:ext cx="732790" cy="2266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比对算法？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连接符 160"/>
          <p:cNvCxnSpPr>
            <a:stCxn id="160" idx="0"/>
            <a:endCxn id="157" idx="2"/>
          </p:cNvCxnSpPr>
          <p:nvPr/>
        </p:nvCxnSpPr>
        <p:spPr>
          <a:xfrm flipV="1">
            <a:off x="1384935" y="3613150"/>
            <a:ext cx="0" cy="111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018540" y="4015105"/>
            <a:ext cx="732790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告警策略服务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018540" y="431355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251585" y="2159635"/>
            <a:ext cx="69659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endParaRPr lang="zh-CN" altLang="en-US" sz="1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3256280" y="3950970"/>
            <a:ext cx="1313815" cy="230505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3388995" y="434403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抓拍服务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388995" y="4622165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388995" y="490855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388995" y="5246370"/>
            <a:ext cx="732790" cy="2266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比对算法？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4" name="直接连接符 183"/>
          <p:cNvCxnSpPr>
            <a:stCxn id="183" idx="0"/>
            <a:endCxn id="182" idx="2"/>
          </p:cNvCxnSpPr>
          <p:nvPr/>
        </p:nvCxnSpPr>
        <p:spPr>
          <a:xfrm flipV="1">
            <a:off x="3755390" y="5135245"/>
            <a:ext cx="0" cy="1111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388995" y="5537200"/>
            <a:ext cx="732790" cy="249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告警策略服务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388995" y="5835650"/>
            <a:ext cx="732790" cy="2266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3622040" y="3681730"/>
            <a:ext cx="69659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2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一体机</a:t>
            </a:r>
            <a:endParaRPr lang="zh-CN" altLang="en-US" sz="12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2047240" y="510476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......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9" name="直接箭头连接符 188"/>
          <p:cNvCxnSpPr>
            <a:stCxn id="120" idx="5"/>
            <a:endCxn id="107" idx="1"/>
          </p:cNvCxnSpPr>
          <p:nvPr/>
        </p:nvCxnSpPr>
        <p:spPr>
          <a:xfrm>
            <a:off x="3704590" y="1894840"/>
            <a:ext cx="2028190" cy="946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50" idx="5"/>
            <a:endCxn id="107" idx="1"/>
          </p:cNvCxnSpPr>
          <p:nvPr/>
        </p:nvCxnSpPr>
        <p:spPr>
          <a:xfrm flipV="1">
            <a:off x="2199640" y="2840990"/>
            <a:ext cx="3533140" cy="5759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77" idx="5"/>
            <a:endCxn id="107" idx="1"/>
          </p:cNvCxnSpPr>
          <p:nvPr/>
        </p:nvCxnSpPr>
        <p:spPr>
          <a:xfrm flipV="1">
            <a:off x="4570095" y="2840990"/>
            <a:ext cx="1162685" cy="20980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90230" y="2319020"/>
            <a:ext cx="69659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20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endParaRPr lang="en-US" altLang="zh-CN" sz="120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自定义</PresentationFormat>
  <Paragraphs>210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Z2017</dc:creator>
  <cp:lastModifiedBy>Z2017</cp:lastModifiedBy>
  <cp:revision>389</cp:revision>
  <dcterms:created xsi:type="dcterms:W3CDTF">2017-07-31T01:46:00Z</dcterms:created>
  <dcterms:modified xsi:type="dcterms:W3CDTF">2017-08-10T09:13:43Z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