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81" r:id="rId2"/>
    <p:sldId id="298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8/13/2025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3D83D-A48C-7F99-13F4-C84182C91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EA15359C-297F-E404-7DE9-32D0B7B687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E6705ECC-C594-DE30-CBBE-39724F2B106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B32143C6-7047-07AA-1C7D-8ABF31AC55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77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8/13/2025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8/13/2025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8/13/2025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2507.21175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arxiv.org/abs/2307.16638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1609.06268" TargetMode="External"/><Relationship Id="rId11" Type="http://schemas.openxmlformats.org/officeDocument/2006/relationships/hyperlink" Target="https://github.com/Nandhagopalan/Semanticsearch" TargetMode="External"/><Relationship Id="rId5" Type="http://schemas.openxmlformats.org/officeDocument/2006/relationships/hyperlink" Target="https://arxiv.org/abs/1908.10084" TargetMode="External"/><Relationship Id="rId10" Type="http://schemas.openxmlformats.org/officeDocument/2006/relationships/hyperlink" Target="https://github.com/MohsanJoyia/Semantic-Search" TargetMode="External"/><Relationship Id="rId4" Type="http://schemas.openxmlformats.org/officeDocument/2006/relationships/hyperlink" Target="https://en.wikipedia.org/wiki/Semantic_search" TargetMode="External"/><Relationship Id="rId9" Type="http://schemas.openxmlformats.org/officeDocument/2006/relationships/hyperlink" Target="https://medium.com/walmartglobaltech/transforming-text-classification-with-semantic-search-techniques-faiss-c413f133d0e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IN" sz="3600" b="1" dirty="0">
                <a:solidFill>
                  <a:srgbClr val="0070C0"/>
                </a:solidFill>
                <a:latin typeface="Garamond" panose="02020404030301010803" pitchFamily="18" charset="0"/>
              </a:rPr>
              <a:t>STATATHON 2025</a:t>
            </a:r>
            <a:endParaRPr lang="en-US" sz="3600" b="1" dirty="0">
              <a:solidFill>
                <a:srgbClr val="0070C0"/>
              </a:solidFill>
              <a:latin typeface="Garamond" panose="02020404030301010803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640080" y="2195063"/>
            <a:ext cx="10332839" cy="3244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Problem Statement ID: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PS Category- Software/Hardware: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Team ID: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Team Name (Registered on portal):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1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STATATHON</a:t>
            </a:r>
            <a:r>
              <a:rPr dirty="0">
                <a:solidFill>
                  <a:schemeClr val="bg1">
                    <a:lumMod val="95000"/>
                  </a:schemeClr>
                </a:solidFill>
              </a:rPr>
              <a:t> Idea submission- Template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390F19-DBD2-D154-8057-90FB1298AC21}"/>
              </a:ext>
            </a:extLst>
          </p:cNvPr>
          <p:cNvSpPr txBox="1"/>
          <p:nvPr/>
        </p:nvSpPr>
        <p:spPr>
          <a:xfrm>
            <a:off x="3139440" y="1310640"/>
            <a:ext cx="7701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36C9C8-9CB7-83DC-B879-A7B720AFFF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9589" y="136522"/>
            <a:ext cx="1405968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Oval 3" descr="Your startup LOGO">
            <a:extLst>
              <a:ext uri="{FF2B5EF4-FFF2-40B4-BE49-F238E27FC236}">
                <a16:creationId xmlns:a16="http://schemas.microsoft.com/office/drawing/2014/main" id="{1E4B0AE6-543F-E513-949C-E932BBD44A4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526418" y="387098"/>
            <a:ext cx="2177453" cy="96695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lgerian" panose="04020705040A02060702" pitchFamily="82" charset="0"/>
              </a:rPr>
              <a:t>DEDSEC</a:t>
            </a:r>
            <a:endParaRPr lang="en-IN" sz="2800" dirty="0"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600B14-BCBB-5103-8E83-1058BCD82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E05D1-5FD7-2E2B-E583-7C3B6E4F7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>
            <a:extLst>
              <a:ext uri="{FF2B5EF4-FFF2-40B4-BE49-F238E27FC236}">
                <a16:creationId xmlns:a16="http://schemas.microsoft.com/office/drawing/2014/main" id="{7881F5A0-C83D-9680-37C7-7690D71D0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343" y="216582"/>
            <a:ext cx="7905135" cy="890754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AI-Enabled Semantic Search for NCO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503CB5-67FF-53E0-824B-62D23E3FF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110" y="1365251"/>
            <a:ext cx="3991896" cy="585781"/>
          </a:xfrm>
        </p:spPr>
        <p:txBody>
          <a:bodyPr/>
          <a:lstStyle/>
          <a:p>
            <a:r>
              <a:rPr lang="en-US" dirty="0"/>
              <a:t>Proposed Solution 🛠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5E9DDDC-9020-1798-05DC-E8C035216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9604" y="1990727"/>
            <a:ext cx="4173401" cy="4140193"/>
          </a:xfrm>
        </p:spPr>
        <p:txBody>
          <a:bodyPr/>
          <a:lstStyle/>
          <a:p>
            <a:r>
              <a:rPr lang="en-US" sz="2000" dirty="0"/>
              <a:t>📂Structured Data: Convert NCO-2015 to JSON/CSV, retain hierarchy.</a:t>
            </a:r>
          </a:p>
          <a:p>
            <a:r>
              <a:rPr lang="en-US" sz="2000" dirty="0"/>
              <a:t>🤖Semantic Search: BERT/Sentence-BERT + FAISS for meaning-based retrieval.</a:t>
            </a:r>
          </a:p>
          <a:p>
            <a:r>
              <a:rPr lang="en-US" sz="2000" dirty="0"/>
              <a:t>🔄 Synonym Mapping: Handle terms like “tailor” ↔ “sewing machine operator”.</a:t>
            </a:r>
          </a:p>
          <a:p>
            <a:r>
              <a:rPr lang="en-US" sz="2000" dirty="0"/>
              <a:t>🌐 Multilingual &amp; Voice: Hindi + regional language + voice queries.</a:t>
            </a:r>
          </a:p>
          <a:p>
            <a:r>
              <a:rPr lang="en-US" sz="2000" dirty="0"/>
              <a:t>📊 Admin Tools: Data updates, synonym control, search analytics</a:t>
            </a:r>
            <a:r>
              <a:rPr lang="en-US" sz="1800" dirty="0"/>
              <a:t>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AC3F71D-99DB-9EEC-F1CE-2A8C2807B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69503" y="1359620"/>
            <a:ext cx="3567740" cy="612771"/>
          </a:xfrm>
        </p:spPr>
        <p:txBody>
          <a:bodyPr/>
          <a:lstStyle/>
          <a:p>
            <a:r>
              <a:rPr lang="en-US" dirty="0"/>
              <a:t>How It Solves the Problem 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B3EF85D-EE8A-7513-9768-70BB08B059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69503" y="2022585"/>
            <a:ext cx="3639163" cy="3827609"/>
          </a:xfrm>
        </p:spPr>
        <p:txBody>
          <a:bodyPr/>
          <a:lstStyle/>
          <a:p>
            <a:r>
              <a:rPr lang="en-US" sz="2000" dirty="0"/>
              <a:t>🧠Understands Context – Works without exact keywords.</a:t>
            </a:r>
          </a:p>
          <a:p>
            <a:r>
              <a:rPr lang="en-US" sz="2000" dirty="0"/>
              <a:t>⚡ Faster &amp; Accurate – Instant retrieval vs manual PDF search.</a:t>
            </a:r>
          </a:p>
          <a:p>
            <a:r>
              <a:rPr lang="en-US" sz="2000" dirty="0"/>
              <a:t>🎯 Error Reduction – Confidence scores + fallback suggestions.</a:t>
            </a:r>
          </a:p>
          <a:p>
            <a:r>
              <a:rPr lang="en-US" sz="2000" dirty="0"/>
              <a:t>🙌 Easy to Use – No need for taxonomy knowledge.📈 Scalable – Ready for future updates &amp; new languages.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E474398-D6AE-277A-6B41-EC7C282EB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STATATHON</a:t>
            </a:r>
            <a:r>
              <a:rPr dirty="0">
                <a:solidFill>
                  <a:schemeClr val="bg1">
                    <a:lumMod val="95000"/>
                  </a:schemeClr>
                </a:solidFill>
              </a:rPr>
              <a:t> Idea submission- Template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194C1-7B6C-0294-C637-30BE612C1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3EB1C9A3-2E41-9B66-6D49-465704341E1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39605" y="388768"/>
            <a:ext cx="2108627" cy="89075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lgerian" panose="04020705040A02060702" pitchFamily="82" charset="0"/>
              </a:rPr>
              <a:t>DEDSEC</a:t>
            </a:r>
            <a:endParaRPr lang="en-IN" sz="2800" b="1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6383AA-C219-9B6A-4091-063E35A2D1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9589" y="136522"/>
            <a:ext cx="1405968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5569B8-0F62-55BA-ED46-1E0F48B69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4091" y="2219328"/>
            <a:ext cx="3371466" cy="32400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7DDC430-EEE1-8E09-F27A-13184830E0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8666" y="1398590"/>
            <a:ext cx="3566469" cy="6096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1C2D467-68DA-700E-6C58-DBAFE4439274}"/>
              </a:ext>
            </a:extLst>
          </p:cNvPr>
          <p:cNvSpPr txBox="1"/>
          <p:nvPr/>
        </p:nvSpPr>
        <p:spPr>
          <a:xfrm>
            <a:off x="8262169" y="2086460"/>
            <a:ext cx="356646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🔍 Semantic Matching – Goes beyond keyword search.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Indian Context Tuning – Local job synonyms &amp; variations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.📂 Hierarchy-Aware – Aligned to NCO structure.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🎙 Voice &amp; Multilingual – Inclusive for diverse users.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🛡 Analytics + Admin Panel – Full </a:t>
            </a:r>
            <a:r>
              <a:rPr lang="en-US" sz="2000" dirty="0" err="1"/>
              <a:t>MoSPI</a:t>
            </a:r>
            <a:r>
              <a:rPr lang="en-US" sz="2000" dirty="0"/>
              <a:t> control &amp; transparency.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7CF231-D72C-511A-C2EE-2CEBE7034801}"/>
              </a:ext>
            </a:extLst>
          </p:cNvPr>
          <p:cNvSpPr txBox="1"/>
          <p:nvPr/>
        </p:nvSpPr>
        <p:spPr>
          <a:xfrm>
            <a:off x="8675099" y="1476025"/>
            <a:ext cx="33975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Why it's unique</a:t>
            </a:r>
          </a:p>
        </p:txBody>
      </p:sp>
    </p:spTree>
    <p:extLst>
      <p:ext uri="{BB962C8B-B14F-4D97-AF65-F5344CB8AC3E}">
        <p14:creationId xmlns:p14="http://schemas.microsoft.com/office/powerpoint/2010/main" val="747514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STATATHON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I</a:t>
            </a:r>
            <a:r>
              <a:rPr dirty="0">
                <a:solidFill>
                  <a:schemeClr val="bg1">
                    <a:lumMod val="95000"/>
                  </a:schemeClr>
                </a:solidFill>
              </a:rPr>
              <a:t>dea submission- Template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2" y="252245"/>
            <a:ext cx="2177453" cy="96695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lgerian" panose="04020705040A02060702" pitchFamily="82" charset="0"/>
              </a:rPr>
              <a:t>DEDSEC</a:t>
            </a:r>
            <a:endParaRPr lang="en-IN" sz="2800" dirty="0">
              <a:latin typeface="Algerian" panose="04020705040A02060702" pitchFamily="8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713ED8-3CDB-F893-5C7E-98CFD1FF8A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3035" y="241568"/>
            <a:ext cx="1405968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0BB10B1-C268-53C0-E81A-F0EE0A756379}"/>
              </a:ext>
            </a:extLst>
          </p:cNvPr>
          <p:cNvSpPr txBox="1"/>
          <p:nvPr/>
        </p:nvSpPr>
        <p:spPr>
          <a:xfrm>
            <a:off x="241085" y="1478657"/>
            <a:ext cx="11606785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800" dirty="0"/>
              <a:t>Backend Setup : Node.js + Express / Django / Flask (based on choice)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Database Integration : PostgreSQL / MongoDB / MySQL + ORM (Prisma/</a:t>
            </a:r>
            <a:r>
              <a:rPr lang="en-US" sz="2800" dirty="0" err="1"/>
              <a:t>Sequelize</a:t>
            </a:r>
            <a:r>
              <a:rPr lang="en-US" sz="2800" dirty="0"/>
              <a:t>/Mongoose)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Authentication &amp; Security : Passport.js / JWT / OAuth2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Frontend Setup : React + Vite / Next.js + Redux/Context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UI/UX Implementation : </a:t>
            </a:r>
            <a:r>
              <a:rPr lang="en-US" sz="2800" dirty="0" err="1"/>
              <a:t>TailwindCSS</a:t>
            </a:r>
            <a:r>
              <a:rPr lang="en-US" sz="2800" dirty="0"/>
              <a:t> / Material UI / Custom SCSS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Core Feature Development : Backend + Frontend stack combined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API Integration : Axios / Fetch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Testing : Jest / Mocha / Cypress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Deployment Setup : GitHub Actions / </a:t>
            </a:r>
            <a:r>
              <a:rPr lang="en-US" sz="2800" dirty="0" err="1"/>
              <a:t>Vercel</a:t>
            </a:r>
            <a:r>
              <a:rPr lang="en-US" sz="2800" dirty="0"/>
              <a:t> / Netlify / Docker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Final Deployment : AWS / Render / Railway / </a:t>
            </a:r>
            <a:r>
              <a:rPr lang="en-US" sz="2800" dirty="0" err="1"/>
              <a:t>DigitalOcean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5933" y="172596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STATATHON</a:t>
            </a:r>
            <a:r>
              <a:rPr dirty="0">
                <a:solidFill>
                  <a:schemeClr val="bg1">
                    <a:lumMod val="95000"/>
                  </a:schemeClr>
                </a:solidFill>
              </a:rPr>
              <a:t>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2088962" cy="88829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Algerian" panose="04020705040A02060702" pitchFamily="82" charset="0"/>
              </a:rPr>
              <a:t>DEDSEC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413193-1817-4D80-DE77-3F65514FC3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3035" y="241568"/>
            <a:ext cx="1405968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9EA4A2-E36E-DF5C-9A03-11325AD2DB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520" y="1453540"/>
            <a:ext cx="11248960" cy="47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67" y="6369289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5933" y="309829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749040" y="6386115"/>
            <a:ext cx="301604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STATATHON I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dea</a:t>
            </a:r>
            <a:r>
              <a:rPr dirty="0">
                <a:solidFill>
                  <a:schemeClr val="bg1">
                    <a:lumMod val="95000"/>
                  </a:schemeClr>
                </a:solidFill>
              </a:rPr>
              <a:t>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2" y="437181"/>
            <a:ext cx="2098795" cy="88829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lgerian" panose="04020705040A02060702" pitchFamily="82" charset="0"/>
              </a:rPr>
              <a:t>DEDSEC</a:t>
            </a:r>
            <a:endParaRPr lang="en-IN" sz="2800" dirty="0">
              <a:latin typeface="Algerian" panose="04020705040A02060702" pitchFamily="8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E2212B-D461-20EF-CB4D-8732B49875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3035" y="241568"/>
            <a:ext cx="1405968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6133AF4-BAB3-B735-7268-164AEE7B8C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267" y="1358539"/>
            <a:ext cx="11192777" cy="496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600" y="416559"/>
            <a:ext cx="10972800" cy="678815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STATATHON</a:t>
            </a:r>
            <a:r>
              <a:rPr dirty="0">
                <a:solidFill>
                  <a:schemeClr val="bg1">
                    <a:lumMod val="95000"/>
                  </a:schemeClr>
                </a:solidFill>
              </a:rPr>
              <a:t>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5"/>
            <a:ext cx="2069298" cy="937457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Algerian" panose="04020705040A02060702" pitchFamily="82" charset="0"/>
              </a:rPr>
              <a:t>DEDSEC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5929E8-7DA8-00E6-0DAA-8E8B0C595B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3035" y="241568"/>
            <a:ext cx="1405968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2D039A-B38F-8C56-91C6-B3EC07F760D5}"/>
              </a:ext>
            </a:extLst>
          </p:cNvPr>
          <p:cNvSpPr txBox="1"/>
          <p:nvPr/>
        </p:nvSpPr>
        <p:spPr>
          <a:xfrm>
            <a:off x="456144" y="1135495"/>
            <a:ext cx="10225549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Core Research &amp; </a:t>
            </a:r>
            <a:r>
              <a:rPr lang="en-US" sz="2000" dirty="0" err="1"/>
              <a:t>ReferencesSemantic</a:t>
            </a:r>
            <a:r>
              <a:rPr lang="en-US" sz="2000" dirty="0"/>
              <a:t> Search Overview – Wikipedia</a:t>
            </a:r>
          </a:p>
          <a:p>
            <a:r>
              <a:rPr lang="en-US" sz="2000" dirty="0">
                <a:hlinkClick r:id="rId4"/>
              </a:rPr>
              <a:t>https://en.wikipedia.org/wiki/Semantic_search</a:t>
            </a:r>
            <a:endParaRPr lang="en-US" sz="2000" dirty="0"/>
          </a:p>
          <a:p>
            <a:r>
              <a:rPr lang="en-US" sz="2000" dirty="0"/>
              <a:t>Sentence-BERT (SBERT) Paper – </a:t>
            </a:r>
            <a:r>
              <a:rPr lang="en-US" sz="2000" dirty="0" err="1"/>
              <a:t>arXiv</a:t>
            </a:r>
            <a:endParaRPr lang="en-US" sz="2000" dirty="0"/>
          </a:p>
          <a:p>
            <a:r>
              <a:rPr lang="en-US" sz="2000" dirty="0">
                <a:hlinkClick r:id="rId5"/>
              </a:rPr>
              <a:t>https://arxiv.org/abs/1908.10084</a:t>
            </a:r>
            <a:endParaRPr lang="en-US" sz="2000" dirty="0"/>
          </a:p>
          <a:p>
            <a:r>
              <a:rPr lang="en-US" sz="2000" dirty="0"/>
              <a:t>Job Title Semantic Classification – </a:t>
            </a:r>
            <a:r>
              <a:rPr lang="en-US" sz="2000" dirty="0" err="1"/>
              <a:t>arXiv</a:t>
            </a:r>
            <a:endParaRPr lang="en-US" sz="2000" dirty="0"/>
          </a:p>
          <a:p>
            <a:r>
              <a:rPr lang="en-US" sz="2000" dirty="0">
                <a:hlinkClick r:id="rId6"/>
              </a:rPr>
              <a:t>https://arxiv.org/abs/1609.06268</a:t>
            </a:r>
            <a:endParaRPr lang="en-US" sz="2000" dirty="0"/>
          </a:p>
          <a:p>
            <a:r>
              <a:rPr lang="en-US" sz="2000" dirty="0" err="1"/>
              <a:t>VacancySBERT</a:t>
            </a:r>
            <a:r>
              <a:rPr lang="en-US" sz="2000" dirty="0"/>
              <a:t> (Job/Skill Matching) – </a:t>
            </a:r>
            <a:r>
              <a:rPr lang="en-US" sz="2000" dirty="0" err="1"/>
              <a:t>arXiv</a:t>
            </a:r>
            <a:endParaRPr lang="en-US" sz="2000" dirty="0"/>
          </a:p>
          <a:p>
            <a:r>
              <a:rPr lang="en-US" sz="2000" dirty="0">
                <a:hlinkClick r:id="rId7"/>
              </a:rPr>
              <a:t>https://arxiv.org/abs/2307.16638</a:t>
            </a:r>
            <a:endParaRPr lang="en-US" sz="2000" dirty="0"/>
          </a:p>
          <a:p>
            <a:r>
              <a:rPr lang="en-US" sz="2000" dirty="0"/>
              <a:t>Human Capital Ontology – </a:t>
            </a:r>
            <a:r>
              <a:rPr lang="en-US" sz="2000" dirty="0" err="1"/>
              <a:t>arXiv</a:t>
            </a:r>
            <a:endParaRPr lang="en-US" sz="2000" dirty="0"/>
          </a:p>
          <a:p>
            <a:r>
              <a:rPr lang="en-US" sz="2000" dirty="0">
                <a:hlinkClick r:id="rId8"/>
              </a:rPr>
              <a:t>https://arxiv.org/abs/2507.21175</a:t>
            </a:r>
            <a:endParaRPr lang="en-US" sz="2000" dirty="0"/>
          </a:p>
          <a:p>
            <a:r>
              <a:rPr lang="en-US" sz="2000" dirty="0"/>
              <a:t>FAISS Semantic Search Tutorial – Walmart Tech Blog</a:t>
            </a:r>
          </a:p>
          <a:p>
            <a:r>
              <a:rPr lang="en-US" sz="2000" dirty="0">
                <a:hlinkClick r:id="rId9"/>
              </a:rPr>
              <a:t>https://medium.com/walmartglobaltech/transforming-text-classification-with-semantic-search-techniques-faiss-c413f133d0e2</a:t>
            </a:r>
            <a:endParaRPr lang="en-US" sz="2000" dirty="0"/>
          </a:p>
          <a:p>
            <a:r>
              <a:rPr lang="en-US" sz="2000" dirty="0"/>
              <a:t>Implementation Examples &amp; GitHub </a:t>
            </a:r>
            <a:r>
              <a:rPr lang="en-US" sz="2000" dirty="0" err="1"/>
              <a:t>ReposMohsanJoyia</a:t>
            </a:r>
            <a:r>
              <a:rPr lang="en-US" sz="2000" dirty="0"/>
              <a:t> / Semantic-Search (FAISS + SBERT)</a:t>
            </a:r>
          </a:p>
          <a:p>
            <a:r>
              <a:rPr lang="en-US" sz="2000" dirty="0">
                <a:hlinkClick r:id="rId10"/>
              </a:rPr>
              <a:t>https://github.com/MohsanJoyia/Semantic-Search</a:t>
            </a:r>
            <a:endParaRPr lang="en-US" sz="2000" dirty="0"/>
          </a:p>
          <a:p>
            <a:r>
              <a:rPr lang="en-US" sz="2000" dirty="0" err="1"/>
              <a:t>Nandhagopalan</a:t>
            </a:r>
            <a:r>
              <a:rPr lang="en-US" sz="2000" dirty="0"/>
              <a:t> / </a:t>
            </a:r>
            <a:r>
              <a:rPr lang="en-US" sz="2000" dirty="0" err="1"/>
              <a:t>Semanticsearch</a:t>
            </a:r>
            <a:r>
              <a:rPr lang="en-US" sz="2000" dirty="0"/>
              <a:t> (Semantic Retrieval System)</a:t>
            </a:r>
          </a:p>
          <a:p>
            <a:r>
              <a:rPr lang="en-US" sz="2000" dirty="0">
                <a:hlinkClick r:id="rId11"/>
              </a:rPr>
              <a:t>https://github.com/Nandhagopalan/Semanticsearch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8325</TotalTime>
  <Words>533</Words>
  <Application>Microsoft Office PowerPoint</Application>
  <PresentationFormat>Widescreen</PresentationFormat>
  <Paragraphs>79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Algerian</vt:lpstr>
      <vt:lpstr>Arial</vt:lpstr>
      <vt:lpstr>Calibri</vt:lpstr>
      <vt:lpstr>Garamond</vt:lpstr>
      <vt:lpstr>Times New Roman</vt:lpstr>
      <vt:lpstr>TradeGothic</vt:lpstr>
      <vt:lpstr>Office Theme</vt:lpstr>
      <vt:lpstr> STATATHON 2025</vt:lpstr>
      <vt:lpstr> AI-Enabled Semantic Search for NCO</vt:lpstr>
      <vt:lpstr> 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Gautam Raj Singh</cp:lastModifiedBy>
  <cp:revision>158</cp:revision>
  <dcterms:created xsi:type="dcterms:W3CDTF">2013-12-12T18:46:50Z</dcterms:created>
  <dcterms:modified xsi:type="dcterms:W3CDTF">2025-08-13T17:48:53Z</dcterms:modified>
  <cp:category/>
</cp:coreProperties>
</file>