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57" r:id="rId3"/>
    <p:sldId id="258" r:id="rId4"/>
    <p:sldId id="285" r:id="rId5"/>
    <p:sldId id="288" r:id="rId6"/>
    <p:sldId id="287" r:id="rId7"/>
    <p:sldId id="291" r:id="rId8"/>
    <p:sldId id="289" r:id="rId9"/>
    <p:sldId id="290" r:id="rId10"/>
    <p:sldId id="295" r:id="rId11"/>
    <p:sldId id="280" r:id="rId12"/>
    <p:sldId id="277" r:id="rId13"/>
    <p:sldId id="273" r:id="rId14"/>
    <p:sldId id="275" r:id="rId15"/>
    <p:sldId id="278" r:id="rId16"/>
    <p:sldId id="261" r:id="rId17"/>
    <p:sldId id="304" r:id="rId18"/>
    <p:sldId id="260" r:id="rId19"/>
    <p:sldId id="293" r:id="rId20"/>
    <p:sldId id="298" r:id="rId21"/>
    <p:sldId id="296" r:id="rId22"/>
    <p:sldId id="300"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292" r:id="rId41"/>
    <p:sldId id="276" r:id="rId42"/>
    <p:sldId id="302" r:id="rId43"/>
    <p:sldId id="262" r:id="rId44"/>
    <p:sldId id="303" r:id="rId45"/>
    <p:sldId id="279" r:id="rId46"/>
    <p:sldId id="327" r:id="rId47"/>
    <p:sldId id="328" r:id="rId48"/>
    <p:sldId id="330" r:id="rId49"/>
    <p:sldId id="332" r:id="rId50"/>
    <p:sldId id="324" r:id="rId51"/>
    <p:sldId id="325" r:id="rId52"/>
    <p:sldId id="329" r:id="rId53"/>
    <p:sldId id="333" r:id="rId54"/>
    <p:sldId id="334"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9" autoAdjust="0"/>
    <p:restoredTop sz="94660"/>
  </p:normalViewPr>
  <p:slideViewPr>
    <p:cSldViewPr>
      <p:cViewPr varScale="1">
        <p:scale>
          <a:sx n="73" d="100"/>
          <a:sy n="73" d="100"/>
        </p:scale>
        <p:origin x="-106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A11290-B6B4-4B4C-9544-3A359E0A2D8D}" type="datetimeFigureOut">
              <a:rPr lang="en-US" smtClean="0"/>
              <a:t>1/13/2013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B536EB-884B-4DEB-AB10-817DB6D92580}" type="slidenum">
              <a:rPr lang="en-US" smtClean="0"/>
              <a:t>‹#›</a:t>
            </a:fld>
            <a:endParaRPr lang="en-US"/>
          </a:p>
        </p:txBody>
      </p:sp>
    </p:spTree>
    <p:extLst>
      <p:ext uri="{BB962C8B-B14F-4D97-AF65-F5344CB8AC3E}">
        <p14:creationId xmlns:p14="http://schemas.microsoft.com/office/powerpoint/2010/main" val="74618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74D347D-A1AF-4B22-9D36-6FDD6BCE69A0}" type="slidenum">
              <a:rPr lang="en-GB" smtClean="0"/>
              <a:pPr/>
              <a:t>5</a:t>
            </a:fld>
            <a:endParaRPr lang="en-GB"/>
          </a:p>
        </p:txBody>
      </p:sp>
    </p:spTree>
    <p:extLst>
      <p:ext uri="{BB962C8B-B14F-4D97-AF65-F5344CB8AC3E}">
        <p14:creationId xmlns:p14="http://schemas.microsoft.com/office/powerpoint/2010/main" val="819387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74D347D-A1AF-4B22-9D36-6FDD6BCE69A0}" type="slidenum">
              <a:rPr lang="en-GB" smtClean="0"/>
              <a:pPr/>
              <a:t>6</a:t>
            </a:fld>
            <a:endParaRPr lang="en-GB"/>
          </a:p>
        </p:txBody>
      </p:sp>
    </p:spTree>
    <p:extLst>
      <p:ext uri="{BB962C8B-B14F-4D97-AF65-F5344CB8AC3E}">
        <p14:creationId xmlns:p14="http://schemas.microsoft.com/office/powerpoint/2010/main" val="3931380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74D347D-A1AF-4B22-9D36-6FDD6BCE69A0}" type="slidenum">
              <a:rPr lang="en-GB" smtClean="0"/>
              <a:pPr/>
              <a:t>7</a:t>
            </a:fld>
            <a:endParaRPr lang="en-GB"/>
          </a:p>
        </p:txBody>
      </p:sp>
    </p:spTree>
    <p:extLst>
      <p:ext uri="{BB962C8B-B14F-4D97-AF65-F5344CB8AC3E}">
        <p14:creationId xmlns:p14="http://schemas.microsoft.com/office/powerpoint/2010/main" val="288316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74D347D-A1AF-4B22-9D36-6FDD6BCE69A0}" type="slidenum">
              <a:rPr lang="en-GB" smtClean="0"/>
              <a:pPr/>
              <a:t>8</a:t>
            </a:fld>
            <a:endParaRPr lang="en-GB"/>
          </a:p>
        </p:txBody>
      </p:sp>
    </p:spTree>
    <p:extLst>
      <p:ext uri="{BB962C8B-B14F-4D97-AF65-F5344CB8AC3E}">
        <p14:creationId xmlns:p14="http://schemas.microsoft.com/office/powerpoint/2010/main" val="275766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74D347D-A1AF-4B22-9D36-6FDD6BCE69A0}" type="slidenum">
              <a:rPr lang="en-GB" smtClean="0"/>
              <a:pPr/>
              <a:t>9</a:t>
            </a:fld>
            <a:endParaRPr lang="en-GB"/>
          </a:p>
        </p:txBody>
      </p:sp>
    </p:spTree>
    <p:extLst>
      <p:ext uri="{BB962C8B-B14F-4D97-AF65-F5344CB8AC3E}">
        <p14:creationId xmlns:p14="http://schemas.microsoft.com/office/powerpoint/2010/main" val="4080015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FFA13F-866B-468D-A28E-71369BECB37D}" type="datetimeFigureOut">
              <a:rPr lang="en-US" smtClean="0"/>
              <a:t>1/13/2013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F7E07-0B8B-4115-9301-436D78EACF27}" type="slidenum">
              <a:rPr lang="en-US" smtClean="0"/>
              <a:t>‹#›</a:t>
            </a:fld>
            <a:endParaRPr lang="en-US"/>
          </a:p>
        </p:txBody>
      </p:sp>
    </p:spTree>
    <p:extLst>
      <p:ext uri="{BB962C8B-B14F-4D97-AF65-F5344CB8AC3E}">
        <p14:creationId xmlns:p14="http://schemas.microsoft.com/office/powerpoint/2010/main" val="3460147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FFA13F-866B-468D-A28E-71369BECB37D}" type="datetimeFigureOut">
              <a:rPr lang="en-US" smtClean="0"/>
              <a:t>1/13/2013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F7E07-0B8B-4115-9301-436D78EACF27}" type="slidenum">
              <a:rPr lang="en-US" smtClean="0"/>
              <a:t>‹#›</a:t>
            </a:fld>
            <a:endParaRPr lang="en-US"/>
          </a:p>
        </p:txBody>
      </p:sp>
    </p:spTree>
    <p:extLst>
      <p:ext uri="{BB962C8B-B14F-4D97-AF65-F5344CB8AC3E}">
        <p14:creationId xmlns:p14="http://schemas.microsoft.com/office/powerpoint/2010/main" val="110143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FFA13F-866B-468D-A28E-71369BECB37D}" type="datetimeFigureOut">
              <a:rPr lang="en-US" smtClean="0"/>
              <a:t>1/13/2013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F7E07-0B8B-4115-9301-436D78EACF27}" type="slidenum">
              <a:rPr lang="en-US" smtClean="0"/>
              <a:t>‹#›</a:t>
            </a:fld>
            <a:endParaRPr lang="en-US"/>
          </a:p>
        </p:txBody>
      </p:sp>
    </p:spTree>
    <p:extLst>
      <p:ext uri="{BB962C8B-B14F-4D97-AF65-F5344CB8AC3E}">
        <p14:creationId xmlns:p14="http://schemas.microsoft.com/office/powerpoint/2010/main" val="1209061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FFA13F-866B-468D-A28E-71369BECB37D}" type="datetimeFigureOut">
              <a:rPr lang="en-US" smtClean="0"/>
              <a:t>1/13/2013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F7E07-0B8B-4115-9301-436D78EACF27}" type="slidenum">
              <a:rPr lang="en-US" smtClean="0"/>
              <a:t>‹#›</a:t>
            </a:fld>
            <a:endParaRPr lang="en-US"/>
          </a:p>
        </p:txBody>
      </p:sp>
    </p:spTree>
    <p:extLst>
      <p:ext uri="{BB962C8B-B14F-4D97-AF65-F5344CB8AC3E}">
        <p14:creationId xmlns:p14="http://schemas.microsoft.com/office/powerpoint/2010/main" val="1199716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FFA13F-866B-468D-A28E-71369BECB37D}" type="datetimeFigureOut">
              <a:rPr lang="en-US" smtClean="0"/>
              <a:t>1/13/2013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F7E07-0B8B-4115-9301-436D78EACF27}" type="slidenum">
              <a:rPr lang="en-US" smtClean="0"/>
              <a:t>‹#›</a:t>
            </a:fld>
            <a:endParaRPr lang="en-US"/>
          </a:p>
        </p:txBody>
      </p:sp>
    </p:spTree>
    <p:extLst>
      <p:ext uri="{BB962C8B-B14F-4D97-AF65-F5344CB8AC3E}">
        <p14:creationId xmlns:p14="http://schemas.microsoft.com/office/powerpoint/2010/main" val="1928456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FFA13F-866B-468D-A28E-71369BECB37D}" type="datetimeFigureOut">
              <a:rPr lang="en-US" smtClean="0"/>
              <a:t>1/13/2013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CF7E07-0B8B-4115-9301-436D78EACF27}" type="slidenum">
              <a:rPr lang="en-US" smtClean="0"/>
              <a:t>‹#›</a:t>
            </a:fld>
            <a:endParaRPr lang="en-US"/>
          </a:p>
        </p:txBody>
      </p:sp>
    </p:spTree>
    <p:extLst>
      <p:ext uri="{BB962C8B-B14F-4D97-AF65-F5344CB8AC3E}">
        <p14:creationId xmlns:p14="http://schemas.microsoft.com/office/powerpoint/2010/main" val="3193903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FFA13F-866B-468D-A28E-71369BECB37D}" type="datetimeFigureOut">
              <a:rPr lang="en-US" smtClean="0"/>
              <a:t>1/13/2013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CF7E07-0B8B-4115-9301-436D78EACF27}" type="slidenum">
              <a:rPr lang="en-US" smtClean="0"/>
              <a:t>‹#›</a:t>
            </a:fld>
            <a:endParaRPr lang="en-US"/>
          </a:p>
        </p:txBody>
      </p:sp>
    </p:spTree>
    <p:extLst>
      <p:ext uri="{BB962C8B-B14F-4D97-AF65-F5344CB8AC3E}">
        <p14:creationId xmlns:p14="http://schemas.microsoft.com/office/powerpoint/2010/main" val="3529691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FFA13F-866B-468D-A28E-71369BECB37D}" type="datetimeFigureOut">
              <a:rPr lang="en-US" smtClean="0"/>
              <a:t>1/13/2013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CF7E07-0B8B-4115-9301-436D78EACF27}" type="slidenum">
              <a:rPr lang="en-US" smtClean="0"/>
              <a:t>‹#›</a:t>
            </a:fld>
            <a:endParaRPr lang="en-US"/>
          </a:p>
        </p:txBody>
      </p:sp>
    </p:spTree>
    <p:extLst>
      <p:ext uri="{BB962C8B-B14F-4D97-AF65-F5344CB8AC3E}">
        <p14:creationId xmlns:p14="http://schemas.microsoft.com/office/powerpoint/2010/main" val="1589904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FFA13F-866B-468D-A28E-71369BECB37D}" type="datetimeFigureOut">
              <a:rPr lang="en-US" smtClean="0"/>
              <a:t>1/13/2013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CF7E07-0B8B-4115-9301-436D78EACF27}" type="slidenum">
              <a:rPr lang="en-US" smtClean="0"/>
              <a:t>‹#›</a:t>
            </a:fld>
            <a:endParaRPr lang="en-US"/>
          </a:p>
        </p:txBody>
      </p:sp>
    </p:spTree>
    <p:extLst>
      <p:ext uri="{BB962C8B-B14F-4D97-AF65-F5344CB8AC3E}">
        <p14:creationId xmlns:p14="http://schemas.microsoft.com/office/powerpoint/2010/main" val="3266327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FFA13F-866B-468D-A28E-71369BECB37D}" type="datetimeFigureOut">
              <a:rPr lang="en-US" smtClean="0"/>
              <a:t>1/13/2013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CF7E07-0B8B-4115-9301-436D78EACF27}" type="slidenum">
              <a:rPr lang="en-US" smtClean="0"/>
              <a:t>‹#›</a:t>
            </a:fld>
            <a:endParaRPr lang="en-US"/>
          </a:p>
        </p:txBody>
      </p:sp>
    </p:spTree>
    <p:extLst>
      <p:ext uri="{BB962C8B-B14F-4D97-AF65-F5344CB8AC3E}">
        <p14:creationId xmlns:p14="http://schemas.microsoft.com/office/powerpoint/2010/main" val="3275698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FFA13F-866B-468D-A28E-71369BECB37D}" type="datetimeFigureOut">
              <a:rPr lang="en-US" smtClean="0"/>
              <a:t>1/13/2013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CF7E07-0B8B-4115-9301-436D78EACF27}" type="slidenum">
              <a:rPr lang="en-US" smtClean="0"/>
              <a:t>‹#›</a:t>
            </a:fld>
            <a:endParaRPr lang="en-US"/>
          </a:p>
        </p:txBody>
      </p:sp>
    </p:spTree>
    <p:extLst>
      <p:ext uri="{BB962C8B-B14F-4D97-AF65-F5344CB8AC3E}">
        <p14:creationId xmlns:p14="http://schemas.microsoft.com/office/powerpoint/2010/main" val="3899859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FFA13F-866B-468D-A28E-71369BECB37D}" type="datetimeFigureOut">
              <a:rPr lang="en-US" smtClean="0"/>
              <a:t>1/13/2013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CF7E07-0B8B-4115-9301-436D78EACF27}" type="slidenum">
              <a:rPr lang="en-US" smtClean="0"/>
              <a:t>‹#›</a:t>
            </a:fld>
            <a:endParaRPr lang="en-US"/>
          </a:p>
        </p:txBody>
      </p:sp>
    </p:spTree>
    <p:extLst>
      <p:ext uri="{BB962C8B-B14F-4D97-AF65-F5344CB8AC3E}">
        <p14:creationId xmlns:p14="http://schemas.microsoft.com/office/powerpoint/2010/main" val="4254946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hyperlink" Target="http://www.ey.com/Publication/vwLUAssets/EY_2012_Africa_attractiveness_survey/$FILE/attractiveness_2012_africa_v17.pdf" TargetMode="External"/><Relationship Id="rId2" Type="http://schemas.openxmlformats.org/officeDocument/2006/relationships/hyperlink" Target="http://nmi.is/media/92463/wef_globalcompetitivenessreport_2012-13.pdf" TargetMode="External"/><Relationship Id="rId1" Type="http://schemas.openxmlformats.org/officeDocument/2006/relationships/slideLayout" Target="../slideLayouts/slideLayout2.xml"/><Relationship Id="rId6" Type="http://schemas.openxmlformats.org/officeDocument/2006/relationships/hyperlink" Target="http://www.cssr.uct.ac.za/sites/cssr.uct.ac.za/files/pubs/Kaplinsky%20Morris%20EJDR%20Final%20Apr%2009.pdf" TargetMode="External"/><Relationship Id="rId5" Type="http://schemas.openxmlformats.org/officeDocument/2006/relationships/hyperlink" Target="http://www.fas.org/sgp/crs/row/RL31772.pdf" TargetMode="External"/><Relationship Id="rId4" Type="http://schemas.openxmlformats.org/officeDocument/2006/relationships/hyperlink" Target="http://www.ustr.gov/countries-regions/africa"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Foreign Direct Investment in</a:t>
            </a:r>
            <a:endParaRPr lang="en-US" dirty="0"/>
          </a:p>
        </p:txBody>
      </p:sp>
      <p:sp>
        <p:nvSpPr>
          <p:cNvPr id="3" name="Subtitle 2"/>
          <p:cNvSpPr>
            <a:spLocks noGrp="1"/>
          </p:cNvSpPr>
          <p:nvPr>
            <p:ph type="subTitle" idx="1"/>
          </p:nvPr>
        </p:nvSpPr>
        <p:spPr/>
        <p:txBody>
          <a:bodyPr/>
          <a:lstStyle/>
          <a:p>
            <a:r>
              <a:rPr lang="en-US" dirty="0" smtClean="0"/>
              <a:t>SUB SAHARAN AFRICA</a:t>
            </a:r>
            <a:endParaRPr lang="en-US" dirty="0"/>
          </a:p>
        </p:txBody>
      </p:sp>
    </p:spTree>
    <p:extLst>
      <p:ext uri="{BB962C8B-B14F-4D97-AF65-F5344CB8AC3E}">
        <p14:creationId xmlns:p14="http://schemas.microsoft.com/office/powerpoint/2010/main" val="15523062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52400"/>
            <a:ext cx="6629400"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5152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Closely Observing Sub-Saharan Africa’s competitiveness </a:t>
            </a:r>
            <a:endParaRPr lang="en-US" dirty="0"/>
          </a:p>
        </p:txBody>
      </p:sp>
      <p:sp>
        <p:nvSpPr>
          <p:cNvPr id="3" name="Content Placeholder 2"/>
          <p:cNvSpPr>
            <a:spLocks noGrp="1"/>
          </p:cNvSpPr>
          <p:nvPr>
            <p:ph idx="1"/>
          </p:nvPr>
        </p:nvSpPr>
        <p:spPr/>
        <p:txBody>
          <a:bodyPr>
            <a:normAutofit fontScale="92500" lnSpcReduction="10000"/>
          </a:bodyPr>
          <a:lstStyle/>
          <a:p>
            <a:r>
              <a:rPr lang="en-US" dirty="0"/>
              <a:t>G</a:t>
            </a:r>
            <a:r>
              <a:rPr lang="en-US" dirty="0" smtClean="0"/>
              <a:t>rown impressively over the past 15 years</a:t>
            </a:r>
          </a:p>
          <a:p>
            <a:r>
              <a:rPr lang="en-US" dirty="0" smtClean="0"/>
              <a:t>Bounced back rapidly from the global economic crisis, when GDP regional growth dropped to 2.8 percent in 2009 back to </a:t>
            </a:r>
            <a:r>
              <a:rPr lang="en-US" u="sng" dirty="0"/>
              <a:t>4.5% GDP growth </a:t>
            </a:r>
            <a:r>
              <a:rPr lang="en-US" u="sng" dirty="0" smtClean="0"/>
              <a:t>,</a:t>
            </a:r>
            <a:r>
              <a:rPr lang="en-US" dirty="0"/>
              <a:t> far exceeding the global average</a:t>
            </a:r>
          </a:p>
          <a:p>
            <a:r>
              <a:rPr lang="en-US" dirty="0" smtClean="0"/>
              <a:t>Foreign </a:t>
            </a:r>
            <a:r>
              <a:rPr lang="en-US" dirty="0"/>
              <a:t>Direct Investment Projects in Africa grew 27% from 2010 to 2011 and have grown at a compound rate of close to 20% since </a:t>
            </a:r>
            <a:r>
              <a:rPr lang="en-US" dirty="0" smtClean="0"/>
              <a:t>2007</a:t>
            </a:r>
          </a:p>
          <a:p>
            <a:r>
              <a:rPr lang="en-US" u="sng" dirty="0"/>
              <a:t>These developments highlight Sub Saharan Africa’s resilience to global slowdown</a:t>
            </a:r>
          </a:p>
          <a:p>
            <a:endParaRPr lang="en-US" dirty="0"/>
          </a:p>
        </p:txBody>
      </p:sp>
    </p:spTree>
    <p:extLst>
      <p:ext uri="{BB962C8B-B14F-4D97-AF65-F5344CB8AC3E}">
        <p14:creationId xmlns:p14="http://schemas.microsoft.com/office/powerpoint/2010/main" val="42174870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Global Competitiveness Report 2012-2013</a:t>
            </a:r>
            <a:endParaRPr lang="en-US" dirty="0"/>
          </a:p>
        </p:txBody>
      </p:sp>
      <p:sp>
        <p:nvSpPr>
          <p:cNvPr id="3" name="Content Placeholder 2"/>
          <p:cNvSpPr>
            <a:spLocks noGrp="1"/>
          </p:cNvSpPr>
          <p:nvPr>
            <p:ph idx="1"/>
          </p:nvPr>
        </p:nvSpPr>
        <p:spPr/>
        <p:txBody>
          <a:bodyPr/>
          <a:lstStyle/>
          <a:p>
            <a:r>
              <a:rPr lang="en-US" i="1" dirty="0"/>
              <a:t>The World Economic Forum (WEF)  published </a:t>
            </a:r>
            <a:r>
              <a:rPr lang="en-US" i="1" dirty="0" smtClean="0"/>
              <a:t>its rankings of economies </a:t>
            </a:r>
            <a:r>
              <a:rPr lang="en-US" i="1" dirty="0"/>
              <a:t>in terms of national competitiveness. </a:t>
            </a:r>
            <a:endParaRPr lang="en-US" i="1" dirty="0" smtClean="0"/>
          </a:p>
          <a:p>
            <a:r>
              <a:rPr lang="en-US" i="1" dirty="0" smtClean="0"/>
              <a:t>Of </a:t>
            </a:r>
            <a:r>
              <a:rPr lang="en-US" i="1" dirty="0"/>
              <a:t>the 144 countries ranked, 38 are African economies, </a:t>
            </a:r>
            <a:r>
              <a:rPr lang="en-US" i="1" dirty="0" smtClean="0"/>
              <a:t>and  </a:t>
            </a:r>
            <a:r>
              <a:rPr lang="en-US" i="1" dirty="0"/>
              <a:t>South Africa, Mauritius, Rwanda and Morocco feature in the top half</a:t>
            </a:r>
            <a:endParaRPr lang="en-US" dirty="0"/>
          </a:p>
        </p:txBody>
      </p:sp>
    </p:spTree>
    <p:extLst>
      <p:ext uri="{BB962C8B-B14F-4D97-AF65-F5344CB8AC3E}">
        <p14:creationId xmlns:p14="http://schemas.microsoft.com/office/powerpoint/2010/main" val="36203869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34714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0"/>
            <a:ext cx="9067800" cy="6858000"/>
          </a:xfrm>
          <a:prstGeom prst="rect">
            <a:avLst/>
          </a:prstGeom>
          <a:ln/>
        </p:spPr>
        <p:style>
          <a:lnRef idx="3">
            <a:schemeClr val="lt1"/>
          </a:lnRef>
          <a:fillRef idx="1">
            <a:schemeClr val="accent2"/>
          </a:fillRef>
          <a:effectRef idx="1">
            <a:schemeClr val="accent2"/>
          </a:effectRef>
          <a:fontRef idx="minor">
            <a:schemeClr val="lt1"/>
          </a:fontRef>
        </p:style>
      </p:pic>
    </p:spTree>
    <p:extLst>
      <p:ext uri="{BB962C8B-B14F-4D97-AF65-F5344CB8AC3E}">
        <p14:creationId xmlns:p14="http://schemas.microsoft.com/office/powerpoint/2010/main" val="33375569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69526820"/>
              </p:ext>
            </p:extLst>
          </p:nvPr>
        </p:nvGraphicFramePr>
        <p:xfrm>
          <a:off x="533400" y="381008"/>
          <a:ext cx="8229600" cy="6324591"/>
        </p:xfrm>
        <a:graphic>
          <a:graphicData uri="http://schemas.openxmlformats.org/drawingml/2006/table">
            <a:tbl>
              <a:tblPr/>
              <a:tblGrid>
                <a:gridCol w="2743200"/>
                <a:gridCol w="2743200"/>
                <a:gridCol w="2743200"/>
              </a:tblGrid>
              <a:tr h="518951">
                <a:tc>
                  <a:txBody>
                    <a:bodyPr/>
                    <a:lstStyle/>
                    <a:p>
                      <a:pPr algn="l"/>
                      <a:r>
                        <a:rPr lang="en-US" sz="1100" b="1" i="0">
                          <a:solidFill>
                            <a:srgbClr val="3D3D3D"/>
                          </a:solidFill>
                          <a:effectLst/>
                        </a:rPr>
                        <a:t>Country</a:t>
                      </a:r>
                      <a:endParaRPr lang="en-US" sz="1100" b="0" i="0">
                        <a:solidFill>
                          <a:srgbClr val="3D3D3D"/>
                        </a:solidFill>
                        <a:effectLst/>
                      </a:endParaRPr>
                    </a:p>
                  </a:txBody>
                  <a:tcPr marL="22585" marR="22585" marT="22585" marB="2258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6EEEE"/>
                    </a:solidFill>
                  </a:tcPr>
                </a:tc>
                <a:tc>
                  <a:txBody>
                    <a:bodyPr/>
                    <a:lstStyle/>
                    <a:p>
                      <a:pPr algn="l"/>
                      <a:r>
                        <a:rPr lang="en-US" sz="1100" b="1" i="0">
                          <a:solidFill>
                            <a:srgbClr val="3D3D3D"/>
                          </a:solidFill>
                          <a:effectLst/>
                        </a:rPr>
                        <a:t>Africa ranking</a:t>
                      </a:r>
                      <a:endParaRPr lang="en-US" sz="1100" b="0" i="0">
                        <a:solidFill>
                          <a:srgbClr val="3D3D3D"/>
                        </a:solidFill>
                        <a:effectLst/>
                      </a:endParaRPr>
                    </a:p>
                  </a:txBody>
                  <a:tcPr marL="22585" marR="22585" marT="22585" marB="2258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6EEEE"/>
                    </a:solidFill>
                  </a:tcPr>
                </a:tc>
                <a:tc>
                  <a:txBody>
                    <a:bodyPr/>
                    <a:lstStyle/>
                    <a:p>
                      <a:pPr algn="l"/>
                      <a:r>
                        <a:rPr lang="en-US" sz="1100" b="1" i="0">
                          <a:solidFill>
                            <a:srgbClr val="3D3D3D"/>
                          </a:solidFill>
                          <a:effectLst/>
                        </a:rPr>
                        <a:t>Overall ranking 2012-2013 (of 144)</a:t>
                      </a:r>
                      <a:endParaRPr lang="en-US" sz="1100" b="0" i="0">
                        <a:solidFill>
                          <a:srgbClr val="3D3D3D"/>
                        </a:solidFill>
                        <a:effectLst/>
                      </a:endParaRPr>
                    </a:p>
                  </a:txBody>
                  <a:tcPr marL="22585" marR="22585" marT="22585" marB="2258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6EEEE"/>
                    </a:solidFill>
                  </a:tcPr>
                </a:tc>
              </a:tr>
              <a:tr h="290282">
                <a:tc>
                  <a:txBody>
                    <a:bodyPr/>
                    <a:lstStyle/>
                    <a:p>
                      <a:pPr fontAlgn="t"/>
                      <a:r>
                        <a:rPr lang="en-US" sz="1100">
                          <a:solidFill>
                            <a:srgbClr val="3D3D3D"/>
                          </a:solidFill>
                          <a:effectLst/>
                        </a:rPr>
                        <a:t>South Africa</a:t>
                      </a:r>
                    </a:p>
                  </a:txBody>
                  <a:tcPr marL="22585" marR="22585" marT="22585" marB="22585">
                    <a:lnL>
                      <a:noFill/>
                    </a:lnL>
                    <a:lnR>
                      <a:noFill/>
                    </a:lnR>
                    <a:lnT w="9525" cap="flat" cmpd="sng" algn="ctr">
                      <a:solidFill>
                        <a:srgbClr val="FFFFFF"/>
                      </a:solidFill>
                      <a:prstDash val="solid"/>
                      <a:round/>
                      <a:headEnd type="none" w="med" len="med"/>
                      <a:tailEnd type="none" w="med" len="med"/>
                    </a:lnT>
                    <a:lnB>
                      <a:noFill/>
                    </a:lnB>
                    <a:solidFill>
                      <a:srgbClr val="FFFFFF"/>
                    </a:solidFill>
                  </a:tcPr>
                </a:tc>
                <a:tc>
                  <a:txBody>
                    <a:bodyPr/>
                    <a:lstStyle/>
                    <a:p>
                      <a:pPr fontAlgn="t"/>
                      <a:r>
                        <a:rPr lang="en-US" sz="1100" dirty="0">
                          <a:solidFill>
                            <a:srgbClr val="3D3D3D"/>
                          </a:solidFill>
                          <a:effectLst/>
                        </a:rPr>
                        <a:t>1</a:t>
                      </a:r>
                    </a:p>
                  </a:txBody>
                  <a:tcPr marL="22585" marR="22585" marT="22585" marB="22585">
                    <a:lnL>
                      <a:noFill/>
                    </a:lnL>
                    <a:lnR>
                      <a:noFill/>
                    </a:lnR>
                    <a:lnT w="9525" cap="flat" cmpd="sng" algn="ctr">
                      <a:solidFill>
                        <a:srgbClr val="FFFFFF"/>
                      </a:solidFill>
                      <a:prstDash val="solid"/>
                      <a:round/>
                      <a:headEnd type="none" w="med" len="med"/>
                      <a:tailEnd type="none" w="med" len="med"/>
                    </a:lnT>
                    <a:lnB>
                      <a:noFill/>
                    </a:lnB>
                    <a:solidFill>
                      <a:srgbClr val="FFFFFF"/>
                    </a:solidFill>
                  </a:tcPr>
                </a:tc>
                <a:tc>
                  <a:txBody>
                    <a:bodyPr/>
                    <a:lstStyle/>
                    <a:p>
                      <a:pPr fontAlgn="t"/>
                      <a:r>
                        <a:rPr lang="en-US" sz="1100">
                          <a:solidFill>
                            <a:srgbClr val="3D3D3D"/>
                          </a:solidFill>
                          <a:effectLst/>
                        </a:rPr>
                        <a:t>52</a:t>
                      </a:r>
                    </a:p>
                  </a:txBody>
                  <a:tcPr marL="22585" marR="22585" marT="22585" marB="22585">
                    <a:lnL>
                      <a:noFill/>
                    </a:lnL>
                    <a:lnR>
                      <a:noFill/>
                    </a:lnR>
                    <a:lnT w="9525" cap="flat" cmpd="sng" algn="ctr">
                      <a:solidFill>
                        <a:srgbClr val="FFFFFF"/>
                      </a:solidFill>
                      <a:prstDash val="solid"/>
                      <a:round/>
                      <a:headEnd type="none" w="med" len="med"/>
                      <a:tailEnd type="none" w="med" len="med"/>
                    </a:lnT>
                    <a:lnB>
                      <a:noFill/>
                    </a:lnB>
                    <a:solidFill>
                      <a:srgbClr val="FFFFFF"/>
                    </a:solidFill>
                  </a:tcPr>
                </a:tc>
              </a:tr>
              <a:tr h="290282">
                <a:tc>
                  <a:txBody>
                    <a:bodyPr/>
                    <a:lstStyle/>
                    <a:p>
                      <a:pPr fontAlgn="t"/>
                      <a:r>
                        <a:rPr lang="en-US" sz="1100">
                          <a:solidFill>
                            <a:srgbClr val="3D3D3D"/>
                          </a:solidFill>
                          <a:effectLst/>
                        </a:rPr>
                        <a:t>Mauritius</a:t>
                      </a:r>
                    </a:p>
                  </a:txBody>
                  <a:tcPr marL="22585" marR="22585" marT="22585" marB="22585">
                    <a:lnL>
                      <a:noFill/>
                    </a:lnL>
                    <a:lnR>
                      <a:noFill/>
                    </a:lnR>
                    <a:lnT>
                      <a:noFill/>
                    </a:lnT>
                    <a:lnB>
                      <a:noFill/>
                    </a:lnB>
                    <a:solidFill>
                      <a:srgbClr val="F0F0F6"/>
                    </a:solidFill>
                  </a:tcPr>
                </a:tc>
                <a:tc>
                  <a:txBody>
                    <a:bodyPr/>
                    <a:lstStyle/>
                    <a:p>
                      <a:pPr fontAlgn="t"/>
                      <a:r>
                        <a:rPr lang="en-US" sz="1100">
                          <a:solidFill>
                            <a:srgbClr val="3D3D3D"/>
                          </a:solidFill>
                          <a:effectLst/>
                        </a:rPr>
                        <a:t>2</a:t>
                      </a:r>
                    </a:p>
                  </a:txBody>
                  <a:tcPr marL="22585" marR="22585" marT="22585" marB="22585">
                    <a:lnL>
                      <a:noFill/>
                    </a:lnL>
                    <a:lnR>
                      <a:noFill/>
                    </a:lnR>
                    <a:lnT>
                      <a:noFill/>
                    </a:lnT>
                    <a:lnB>
                      <a:noFill/>
                    </a:lnB>
                    <a:solidFill>
                      <a:srgbClr val="F0F0F6"/>
                    </a:solidFill>
                  </a:tcPr>
                </a:tc>
                <a:tc>
                  <a:txBody>
                    <a:bodyPr/>
                    <a:lstStyle/>
                    <a:p>
                      <a:pPr fontAlgn="t"/>
                      <a:r>
                        <a:rPr lang="en-US" sz="1100">
                          <a:solidFill>
                            <a:srgbClr val="3D3D3D"/>
                          </a:solidFill>
                          <a:effectLst/>
                        </a:rPr>
                        <a:t>54</a:t>
                      </a:r>
                    </a:p>
                  </a:txBody>
                  <a:tcPr marL="22585" marR="22585" marT="22585" marB="22585">
                    <a:lnL>
                      <a:noFill/>
                    </a:lnL>
                    <a:lnR>
                      <a:noFill/>
                    </a:lnR>
                    <a:lnT>
                      <a:noFill/>
                    </a:lnT>
                    <a:lnB>
                      <a:noFill/>
                    </a:lnB>
                    <a:solidFill>
                      <a:srgbClr val="F0F0F6"/>
                    </a:solidFill>
                  </a:tcPr>
                </a:tc>
              </a:tr>
              <a:tr h="290282">
                <a:tc>
                  <a:txBody>
                    <a:bodyPr/>
                    <a:lstStyle/>
                    <a:p>
                      <a:pPr fontAlgn="t"/>
                      <a:r>
                        <a:rPr lang="en-US" sz="1100">
                          <a:solidFill>
                            <a:srgbClr val="3D3D3D"/>
                          </a:solidFill>
                          <a:effectLst/>
                        </a:rPr>
                        <a:t>Rwanda</a:t>
                      </a:r>
                    </a:p>
                  </a:txBody>
                  <a:tcPr marL="22585" marR="22585" marT="22585" marB="22585">
                    <a:lnL>
                      <a:noFill/>
                    </a:lnL>
                    <a:lnR>
                      <a:noFill/>
                    </a:lnR>
                    <a:lnT>
                      <a:noFill/>
                    </a:lnT>
                    <a:lnB>
                      <a:noFill/>
                    </a:lnB>
                    <a:solidFill>
                      <a:srgbClr val="FFFFFF"/>
                    </a:solidFill>
                  </a:tcPr>
                </a:tc>
                <a:tc>
                  <a:txBody>
                    <a:bodyPr/>
                    <a:lstStyle/>
                    <a:p>
                      <a:pPr fontAlgn="t"/>
                      <a:r>
                        <a:rPr lang="en-US" sz="1100">
                          <a:solidFill>
                            <a:srgbClr val="3D3D3D"/>
                          </a:solidFill>
                          <a:effectLst/>
                        </a:rPr>
                        <a:t>3</a:t>
                      </a:r>
                    </a:p>
                  </a:txBody>
                  <a:tcPr marL="22585" marR="22585" marT="22585" marB="22585">
                    <a:lnL>
                      <a:noFill/>
                    </a:lnL>
                    <a:lnR>
                      <a:noFill/>
                    </a:lnR>
                    <a:lnT>
                      <a:noFill/>
                    </a:lnT>
                    <a:lnB>
                      <a:noFill/>
                    </a:lnB>
                    <a:solidFill>
                      <a:srgbClr val="FFFFFF"/>
                    </a:solidFill>
                  </a:tcPr>
                </a:tc>
                <a:tc>
                  <a:txBody>
                    <a:bodyPr/>
                    <a:lstStyle/>
                    <a:p>
                      <a:pPr fontAlgn="t"/>
                      <a:r>
                        <a:rPr lang="en-US" sz="1100">
                          <a:solidFill>
                            <a:srgbClr val="3D3D3D"/>
                          </a:solidFill>
                          <a:effectLst/>
                        </a:rPr>
                        <a:t>63</a:t>
                      </a:r>
                    </a:p>
                  </a:txBody>
                  <a:tcPr marL="22585" marR="22585" marT="22585" marB="22585">
                    <a:lnL>
                      <a:noFill/>
                    </a:lnL>
                    <a:lnR>
                      <a:noFill/>
                    </a:lnR>
                    <a:lnT>
                      <a:noFill/>
                    </a:lnT>
                    <a:lnB>
                      <a:noFill/>
                    </a:lnB>
                    <a:solidFill>
                      <a:srgbClr val="FFFFFF"/>
                    </a:solidFill>
                  </a:tcPr>
                </a:tc>
              </a:tr>
              <a:tr h="290282">
                <a:tc>
                  <a:txBody>
                    <a:bodyPr/>
                    <a:lstStyle/>
                    <a:p>
                      <a:pPr fontAlgn="t"/>
                      <a:r>
                        <a:rPr lang="en-US" sz="1100">
                          <a:solidFill>
                            <a:srgbClr val="3D3D3D"/>
                          </a:solidFill>
                          <a:effectLst/>
                        </a:rPr>
                        <a:t>Morocco</a:t>
                      </a:r>
                    </a:p>
                  </a:txBody>
                  <a:tcPr marL="22585" marR="22585" marT="22585" marB="22585">
                    <a:lnL>
                      <a:noFill/>
                    </a:lnL>
                    <a:lnR>
                      <a:noFill/>
                    </a:lnR>
                    <a:lnT>
                      <a:noFill/>
                    </a:lnT>
                    <a:lnB>
                      <a:noFill/>
                    </a:lnB>
                    <a:solidFill>
                      <a:srgbClr val="F0F0F6"/>
                    </a:solidFill>
                  </a:tcPr>
                </a:tc>
                <a:tc>
                  <a:txBody>
                    <a:bodyPr/>
                    <a:lstStyle/>
                    <a:p>
                      <a:pPr fontAlgn="t"/>
                      <a:r>
                        <a:rPr lang="en-US" sz="1100">
                          <a:solidFill>
                            <a:srgbClr val="3D3D3D"/>
                          </a:solidFill>
                          <a:effectLst/>
                        </a:rPr>
                        <a:t>4</a:t>
                      </a:r>
                    </a:p>
                  </a:txBody>
                  <a:tcPr marL="22585" marR="22585" marT="22585" marB="22585">
                    <a:lnL>
                      <a:noFill/>
                    </a:lnL>
                    <a:lnR>
                      <a:noFill/>
                    </a:lnR>
                    <a:lnT>
                      <a:noFill/>
                    </a:lnT>
                    <a:lnB>
                      <a:noFill/>
                    </a:lnB>
                    <a:solidFill>
                      <a:srgbClr val="F0F0F6"/>
                    </a:solidFill>
                  </a:tcPr>
                </a:tc>
                <a:tc>
                  <a:txBody>
                    <a:bodyPr/>
                    <a:lstStyle/>
                    <a:p>
                      <a:pPr fontAlgn="t"/>
                      <a:r>
                        <a:rPr lang="en-US" sz="1100">
                          <a:solidFill>
                            <a:srgbClr val="3D3D3D"/>
                          </a:solidFill>
                          <a:effectLst/>
                        </a:rPr>
                        <a:t>70</a:t>
                      </a:r>
                    </a:p>
                  </a:txBody>
                  <a:tcPr marL="22585" marR="22585" marT="22585" marB="22585">
                    <a:lnL>
                      <a:noFill/>
                    </a:lnL>
                    <a:lnR>
                      <a:noFill/>
                    </a:lnR>
                    <a:lnT>
                      <a:noFill/>
                    </a:lnT>
                    <a:lnB>
                      <a:noFill/>
                    </a:lnB>
                    <a:solidFill>
                      <a:srgbClr val="F0F0F6"/>
                    </a:solidFill>
                  </a:tcPr>
                </a:tc>
              </a:tr>
              <a:tr h="290282">
                <a:tc>
                  <a:txBody>
                    <a:bodyPr/>
                    <a:lstStyle/>
                    <a:p>
                      <a:pPr fontAlgn="t"/>
                      <a:r>
                        <a:rPr lang="en-US" sz="1100">
                          <a:solidFill>
                            <a:srgbClr val="3D3D3D"/>
                          </a:solidFill>
                          <a:effectLst/>
                        </a:rPr>
                        <a:t>Seychelles</a:t>
                      </a:r>
                    </a:p>
                  </a:txBody>
                  <a:tcPr marL="22585" marR="22585" marT="22585" marB="22585">
                    <a:lnL>
                      <a:noFill/>
                    </a:lnL>
                    <a:lnR>
                      <a:noFill/>
                    </a:lnR>
                    <a:lnT>
                      <a:noFill/>
                    </a:lnT>
                    <a:lnB>
                      <a:noFill/>
                    </a:lnB>
                    <a:solidFill>
                      <a:srgbClr val="FFFFFF"/>
                    </a:solidFill>
                  </a:tcPr>
                </a:tc>
                <a:tc>
                  <a:txBody>
                    <a:bodyPr/>
                    <a:lstStyle/>
                    <a:p>
                      <a:pPr fontAlgn="t"/>
                      <a:r>
                        <a:rPr lang="en-US" sz="1100">
                          <a:solidFill>
                            <a:srgbClr val="3D3D3D"/>
                          </a:solidFill>
                          <a:effectLst/>
                        </a:rPr>
                        <a:t>5</a:t>
                      </a:r>
                    </a:p>
                  </a:txBody>
                  <a:tcPr marL="22585" marR="22585" marT="22585" marB="22585">
                    <a:lnL>
                      <a:noFill/>
                    </a:lnL>
                    <a:lnR>
                      <a:noFill/>
                    </a:lnR>
                    <a:lnT>
                      <a:noFill/>
                    </a:lnT>
                    <a:lnB>
                      <a:noFill/>
                    </a:lnB>
                    <a:solidFill>
                      <a:srgbClr val="FFFFFF"/>
                    </a:solidFill>
                  </a:tcPr>
                </a:tc>
                <a:tc>
                  <a:txBody>
                    <a:bodyPr/>
                    <a:lstStyle/>
                    <a:p>
                      <a:pPr fontAlgn="t"/>
                      <a:r>
                        <a:rPr lang="en-US" sz="1100">
                          <a:solidFill>
                            <a:srgbClr val="3D3D3D"/>
                          </a:solidFill>
                          <a:effectLst/>
                        </a:rPr>
                        <a:t>76</a:t>
                      </a:r>
                    </a:p>
                  </a:txBody>
                  <a:tcPr marL="22585" marR="22585" marT="22585" marB="22585">
                    <a:lnL>
                      <a:noFill/>
                    </a:lnL>
                    <a:lnR>
                      <a:noFill/>
                    </a:lnR>
                    <a:lnT>
                      <a:noFill/>
                    </a:lnT>
                    <a:lnB>
                      <a:noFill/>
                    </a:lnB>
                    <a:solidFill>
                      <a:srgbClr val="FFFFFF"/>
                    </a:solidFill>
                  </a:tcPr>
                </a:tc>
              </a:tr>
              <a:tr h="290282">
                <a:tc>
                  <a:txBody>
                    <a:bodyPr/>
                    <a:lstStyle/>
                    <a:p>
                      <a:pPr fontAlgn="t"/>
                      <a:r>
                        <a:rPr lang="en-US" sz="1100">
                          <a:solidFill>
                            <a:srgbClr val="3D3D3D"/>
                          </a:solidFill>
                          <a:effectLst/>
                        </a:rPr>
                        <a:t>Botswana</a:t>
                      </a:r>
                    </a:p>
                  </a:txBody>
                  <a:tcPr marL="22585" marR="22585" marT="22585" marB="22585">
                    <a:lnL>
                      <a:noFill/>
                    </a:lnL>
                    <a:lnR>
                      <a:noFill/>
                    </a:lnR>
                    <a:lnT>
                      <a:noFill/>
                    </a:lnT>
                    <a:lnB>
                      <a:noFill/>
                    </a:lnB>
                    <a:solidFill>
                      <a:srgbClr val="F0F0F6"/>
                    </a:solidFill>
                  </a:tcPr>
                </a:tc>
                <a:tc>
                  <a:txBody>
                    <a:bodyPr/>
                    <a:lstStyle/>
                    <a:p>
                      <a:pPr fontAlgn="t"/>
                      <a:r>
                        <a:rPr lang="en-US" sz="1100">
                          <a:solidFill>
                            <a:srgbClr val="3D3D3D"/>
                          </a:solidFill>
                          <a:effectLst/>
                        </a:rPr>
                        <a:t>6</a:t>
                      </a:r>
                    </a:p>
                  </a:txBody>
                  <a:tcPr marL="22585" marR="22585" marT="22585" marB="22585">
                    <a:lnL>
                      <a:noFill/>
                    </a:lnL>
                    <a:lnR>
                      <a:noFill/>
                    </a:lnR>
                    <a:lnT>
                      <a:noFill/>
                    </a:lnT>
                    <a:lnB>
                      <a:noFill/>
                    </a:lnB>
                    <a:solidFill>
                      <a:srgbClr val="F0F0F6"/>
                    </a:solidFill>
                  </a:tcPr>
                </a:tc>
                <a:tc>
                  <a:txBody>
                    <a:bodyPr/>
                    <a:lstStyle/>
                    <a:p>
                      <a:pPr fontAlgn="t"/>
                      <a:r>
                        <a:rPr lang="en-US" sz="1100">
                          <a:solidFill>
                            <a:srgbClr val="3D3D3D"/>
                          </a:solidFill>
                          <a:effectLst/>
                        </a:rPr>
                        <a:t>79</a:t>
                      </a:r>
                    </a:p>
                  </a:txBody>
                  <a:tcPr marL="22585" marR="22585" marT="22585" marB="22585">
                    <a:lnL>
                      <a:noFill/>
                    </a:lnL>
                    <a:lnR>
                      <a:noFill/>
                    </a:lnR>
                    <a:lnT>
                      <a:noFill/>
                    </a:lnT>
                    <a:lnB>
                      <a:noFill/>
                    </a:lnB>
                    <a:solidFill>
                      <a:srgbClr val="F0F0F6"/>
                    </a:solidFill>
                  </a:tcPr>
                </a:tc>
              </a:tr>
              <a:tr h="290282">
                <a:tc>
                  <a:txBody>
                    <a:bodyPr/>
                    <a:lstStyle/>
                    <a:p>
                      <a:pPr fontAlgn="t"/>
                      <a:r>
                        <a:rPr lang="en-US" sz="1100">
                          <a:solidFill>
                            <a:srgbClr val="3D3D3D"/>
                          </a:solidFill>
                          <a:effectLst/>
                        </a:rPr>
                        <a:t>Namibia</a:t>
                      </a:r>
                    </a:p>
                  </a:txBody>
                  <a:tcPr marL="22585" marR="22585" marT="22585" marB="22585">
                    <a:lnL>
                      <a:noFill/>
                    </a:lnL>
                    <a:lnR>
                      <a:noFill/>
                    </a:lnR>
                    <a:lnT>
                      <a:noFill/>
                    </a:lnT>
                    <a:lnB>
                      <a:noFill/>
                    </a:lnB>
                    <a:solidFill>
                      <a:srgbClr val="FFFFFF"/>
                    </a:solidFill>
                  </a:tcPr>
                </a:tc>
                <a:tc>
                  <a:txBody>
                    <a:bodyPr/>
                    <a:lstStyle/>
                    <a:p>
                      <a:pPr fontAlgn="t"/>
                      <a:r>
                        <a:rPr lang="en-US" sz="1100">
                          <a:solidFill>
                            <a:srgbClr val="3D3D3D"/>
                          </a:solidFill>
                          <a:effectLst/>
                        </a:rPr>
                        <a:t>7</a:t>
                      </a:r>
                    </a:p>
                  </a:txBody>
                  <a:tcPr marL="22585" marR="22585" marT="22585" marB="22585">
                    <a:lnL>
                      <a:noFill/>
                    </a:lnL>
                    <a:lnR>
                      <a:noFill/>
                    </a:lnR>
                    <a:lnT>
                      <a:noFill/>
                    </a:lnT>
                    <a:lnB>
                      <a:noFill/>
                    </a:lnB>
                    <a:solidFill>
                      <a:srgbClr val="FFFFFF"/>
                    </a:solidFill>
                  </a:tcPr>
                </a:tc>
                <a:tc>
                  <a:txBody>
                    <a:bodyPr/>
                    <a:lstStyle/>
                    <a:p>
                      <a:pPr fontAlgn="t"/>
                      <a:r>
                        <a:rPr lang="en-US" sz="1100">
                          <a:solidFill>
                            <a:srgbClr val="3D3D3D"/>
                          </a:solidFill>
                          <a:effectLst/>
                        </a:rPr>
                        <a:t>92</a:t>
                      </a:r>
                    </a:p>
                  </a:txBody>
                  <a:tcPr marL="22585" marR="22585" marT="22585" marB="22585">
                    <a:lnL>
                      <a:noFill/>
                    </a:lnL>
                    <a:lnR>
                      <a:noFill/>
                    </a:lnR>
                    <a:lnT>
                      <a:noFill/>
                    </a:lnT>
                    <a:lnB>
                      <a:noFill/>
                    </a:lnB>
                    <a:solidFill>
                      <a:srgbClr val="FFFFFF"/>
                    </a:solidFill>
                  </a:tcPr>
                </a:tc>
              </a:tr>
              <a:tr h="290282">
                <a:tc>
                  <a:txBody>
                    <a:bodyPr/>
                    <a:lstStyle/>
                    <a:p>
                      <a:pPr fontAlgn="t"/>
                      <a:r>
                        <a:rPr lang="en-US" sz="1100">
                          <a:solidFill>
                            <a:srgbClr val="3D3D3D"/>
                          </a:solidFill>
                          <a:effectLst/>
                        </a:rPr>
                        <a:t>Gambia, The</a:t>
                      </a:r>
                    </a:p>
                  </a:txBody>
                  <a:tcPr marL="22585" marR="22585" marT="22585" marB="22585">
                    <a:lnL>
                      <a:noFill/>
                    </a:lnL>
                    <a:lnR>
                      <a:noFill/>
                    </a:lnR>
                    <a:lnT>
                      <a:noFill/>
                    </a:lnT>
                    <a:lnB>
                      <a:noFill/>
                    </a:lnB>
                    <a:solidFill>
                      <a:srgbClr val="F0F0F6"/>
                    </a:solidFill>
                  </a:tcPr>
                </a:tc>
                <a:tc>
                  <a:txBody>
                    <a:bodyPr/>
                    <a:lstStyle/>
                    <a:p>
                      <a:pPr fontAlgn="t"/>
                      <a:r>
                        <a:rPr lang="en-US" sz="1100">
                          <a:solidFill>
                            <a:srgbClr val="3D3D3D"/>
                          </a:solidFill>
                          <a:effectLst/>
                        </a:rPr>
                        <a:t>8</a:t>
                      </a:r>
                    </a:p>
                  </a:txBody>
                  <a:tcPr marL="22585" marR="22585" marT="22585" marB="22585">
                    <a:lnL>
                      <a:noFill/>
                    </a:lnL>
                    <a:lnR>
                      <a:noFill/>
                    </a:lnR>
                    <a:lnT>
                      <a:noFill/>
                    </a:lnT>
                    <a:lnB>
                      <a:noFill/>
                    </a:lnB>
                    <a:solidFill>
                      <a:srgbClr val="F0F0F6"/>
                    </a:solidFill>
                  </a:tcPr>
                </a:tc>
                <a:tc>
                  <a:txBody>
                    <a:bodyPr/>
                    <a:lstStyle/>
                    <a:p>
                      <a:pPr fontAlgn="t"/>
                      <a:r>
                        <a:rPr lang="en-US" sz="1100">
                          <a:solidFill>
                            <a:srgbClr val="3D3D3D"/>
                          </a:solidFill>
                          <a:effectLst/>
                        </a:rPr>
                        <a:t>98</a:t>
                      </a:r>
                    </a:p>
                  </a:txBody>
                  <a:tcPr marL="22585" marR="22585" marT="22585" marB="22585">
                    <a:lnL>
                      <a:noFill/>
                    </a:lnL>
                    <a:lnR>
                      <a:noFill/>
                    </a:lnR>
                    <a:lnT>
                      <a:noFill/>
                    </a:lnT>
                    <a:lnB>
                      <a:noFill/>
                    </a:lnB>
                    <a:solidFill>
                      <a:srgbClr val="F0F0F6"/>
                    </a:solidFill>
                  </a:tcPr>
                </a:tc>
              </a:tr>
              <a:tr h="290282">
                <a:tc>
                  <a:txBody>
                    <a:bodyPr/>
                    <a:lstStyle/>
                    <a:p>
                      <a:pPr fontAlgn="t"/>
                      <a:r>
                        <a:rPr lang="en-US" sz="1100">
                          <a:solidFill>
                            <a:srgbClr val="3D3D3D"/>
                          </a:solidFill>
                          <a:effectLst/>
                        </a:rPr>
                        <a:t>Gabon</a:t>
                      </a:r>
                    </a:p>
                  </a:txBody>
                  <a:tcPr marL="22585" marR="22585" marT="22585" marB="22585">
                    <a:lnL>
                      <a:noFill/>
                    </a:lnL>
                    <a:lnR>
                      <a:noFill/>
                    </a:lnR>
                    <a:lnT>
                      <a:noFill/>
                    </a:lnT>
                    <a:lnB>
                      <a:noFill/>
                    </a:lnB>
                    <a:solidFill>
                      <a:srgbClr val="FFFFFF"/>
                    </a:solidFill>
                  </a:tcPr>
                </a:tc>
                <a:tc>
                  <a:txBody>
                    <a:bodyPr/>
                    <a:lstStyle/>
                    <a:p>
                      <a:pPr fontAlgn="t"/>
                      <a:r>
                        <a:rPr lang="en-US" sz="1100">
                          <a:solidFill>
                            <a:srgbClr val="3D3D3D"/>
                          </a:solidFill>
                          <a:effectLst/>
                        </a:rPr>
                        <a:t>9</a:t>
                      </a:r>
                    </a:p>
                  </a:txBody>
                  <a:tcPr marL="22585" marR="22585" marT="22585" marB="22585">
                    <a:lnL>
                      <a:noFill/>
                    </a:lnL>
                    <a:lnR>
                      <a:noFill/>
                    </a:lnR>
                    <a:lnT>
                      <a:noFill/>
                    </a:lnT>
                    <a:lnB>
                      <a:noFill/>
                    </a:lnB>
                    <a:solidFill>
                      <a:srgbClr val="FFFFFF"/>
                    </a:solidFill>
                  </a:tcPr>
                </a:tc>
                <a:tc>
                  <a:txBody>
                    <a:bodyPr/>
                    <a:lstStyle/>
                    <a:p>
                      <a:pPr fontAlgn="t"/>
                      <a:r>
                        <a:rPr lang="en-US" sz="1100">
                          <a:solidFill>
                            <a:srgbClr val="3D3D3D"/>
                          </a:solidFill>
                          <a:effectLst/>
                        </a:rPr>
                        <a:t>99</a:t>
                      </a:r>
                    </a:p>
                  </a:txBody>
                  <a:tcPr marL="22585" marR="22585" marT="22585" marB="22585">
                    <a:lnL>
                      <a:noFill/>
                    </a:lnL>
                    <a:lnR>
                      <a:noFill/>
                    </a:lnR>
                    <a:lnT>
                      <a:noFill/>
                    </a:lnT>
                    <a:lnB>
                      <a:noFill/>
                    </a:lnB>
                    <a:solidFill>
                      <a:srgbClr val="FFFFFF"/>
                    </a:solidFill>
                  </a:tcPr>
                </a:tc>
              </a:tr>
              <a:tr h="290282">
                <a:tc>
                  <a:txBody>
                    <a:bodyPr/>
                    <a:lstStyle/>
                    <a:p>
                      <a:pPr fontAlgn="t"/>
                      <a:r>
                        <a:rPr lang="en-US" sz="1100">
                          <a:solidFill>
                            <a:srgbClr val="3D3D3D"/>
                          </a:solidFill>
                          <a:effectLst/>
                        </a:rPr>
                        <a:t>Zambia</a:t>
                      </a:r>
                    </a:p>
                  </a:txBody>
                  <a:tcPr marL="22585" marR="22585" marT="22585" marB="22585">
                    <a:lnL>
                      <a:noFill/>
                    </a:lnL>
                    <a:lnR>
                      <a:noFill/>
                    </a:lnR>
                    <a:lnT>
                      <a:noFill/>
                    </a:lnT>
                    <a:lnB>
                      <a:noFill/>
                    </a:lnB>
                    <a:solidFill>
                      <a:srgbClr val="F0F0F6"/>
                    </a:solidFill>
                  </a:tcPr>
                </a:tc>
                <a:tc>
                  <a:txBody>
                    <a:bodyPr/>
                    <a:lstStyle/>
                    <a:p>
                      <a:pPr fontAlgn="t"/>
                      <a:r>
                        <a:rPr lang="en-US" sz="1100">
                          <a:solidFill>
                            <a:srgbClr val="3D3D3D"/>
                          </a:solidFill>
                          <a:effectLst/>
                        </a:rPr>
                        <a:t>10</a:t>
                      </a:r>
                    </a:p>
                  </a:txBody>
                  <a:tcPr marL="22585" marR="22585" marT="22585" marB="22585">
                    <a:lnL>
                      <a:noFill/>
                    </a:lnL>
                    <a:lnR>
                      <a:noFill/>
                    </a:lnR>
                    <a:lnT>
                      <a:noFill/>
                    </a:lnT>
                    <a:lnB>
                      <a:noFill/>
                    </a:lnB>
                    <a:solidFill>
                      <a:srgbClr val="F0F0F6"/>
                    </a:solidFill>
                  </a:tcPr>
                </a:tc>
                <a:tc>
                  <a:txBody>
                    <a:bodyPr/>
                    <a:lstStyle/>
                    <a:p>
                      <a:pPr fontAlgn="t"/>
                      <a:r>
                        <a:rPr lang="en-US" sz="1100">
                          <a:solidFill>
                            <a:srgbClr val="3D3D3D"/>
                          </a:solidFill>
                          <a:effectLst/>
                        </a:rPr>
                        <a:t>102</a:t>
                      </a:r>
                    </a:p>
                  </a:txBody>
                  <a:tcPr marL="22585" marR="22585" marT="22585" marB="22585">
                    <a:lnL>
                      <a:noFill/>
                    </a:lnL>
                    <a:lnR>
                      <a:noFill/>
                    </a:lnR>
                    <a:lnT>
                      <a:noFill/>
                    </a:lnT>
                    <a:lnB>
                      <a:noFill/>
                    </a:lnB>
                    <a:solidFill>
                      <a:srgbClr val="F0F0F6"/>
                    </a:solidFill>
                  </a:tcPr>
                </a:tc>
              </a:tr>
              <a:tr h="290282">
                <a:tc>
                  <a:txBody>
                    <a:bodyPr/>
                    <a:lstStyle/>
                    <a:p>
                      <a:pPr fontAlgn="t"/>
                      <a:r>
                        <a:rPr lang="en-US" sz="1100">
                          <a:solidFill>
                            <a:srgbClr val="3D3D3D"/>
                          </a:solidFill>
                          <a:effectLst/>
                        </a:rPr>
                        <a:t>Ghana</a:t>
                      </a:r>
                    </a:p>
                  </a:txBody>
                  <a:tcPr marL="22585" marR="22585" marT="22585" marB="22585">
                    <a:lnL>
                      <a:noFill/>
                    </a:lnL>
                    <a:lnR>
                      <a:noFill/>
                    </a:lnR>
                    <a:lnT>
                      <a:noFill/>
                    </a:lnT>
                    <a:lnB>
                      <a:noFill/>
                    </a:lnB>
                    <a:solidFill>
                      <a:srgbClr val="FFFFFF"/>
                    </a:solidFill>
                  </a:tcPr>
                </a:tc>
                <a:tc>
                  <a:txBody>
                    <a:bodyPr/>
                    <a:lstStyle/>
                    <a:p>
                      <a:pPr fontAlgn="t"/>
                      <a:r>
                        <a:rPr lang="en-US" sz="1100">
                          <a:solidFill>
                            <a:srgbClr val="3D3D3D"/>
                          </a:solidFill>
                          <a:effectLst/>
                        </a:rPr>
                        <a:t>11</a:t>
                      </a:r>
                    </a:p>
                  </a:txBody>
                  <a:tcPr marL="22585" marR="22585" marT="22585" marB="22585">
                    <a:lnL>
                      <a:noFill/>
                    </a:lnL>
                    <a:lnR>
                      <a:noFill/>
                    </a:lnR>
                    <a:lnT>
                      <a:noFill/>
                    </a:lnT>
                    <a:lnB>
                      <a:noFill/>
                    </a:lnB>
                    <a:solidFill>
                      <a:srgbClr val="FFFFFF"/>
                    </a:solidFill>
                  </a:tcPr>
                </a:tc>
                <a:tc>
                  <a:txBody>
                    <a:bodyPr/>
                    <a:lstStyle/>
                    <a:p>
                      <a:pPr fontAlgn="t"/>
                      <a:r>
                        <a:rPr lang="en-US" sz="1100">
                          <a:solidFill>
                            <a:srgbClr val="3D3D3D"/>
                          </a:solidFill>
                          <a:effectLst/>
                        </a:rPr>
                        <a:t>103</a:t>
                      </a:r>
                    </a:p>
                  </a:txBody>
                  <a:tcPr marL="22585" marR="22585" marT="22585" marB="22585">
                    <a:lnL>
                      <a:noFill/>
                    </a:lnL>
                    <a:lnR>
                      <a:noFill/>
                    </a:lnR>
                    <a:lnT>
                      <a:noFill/>
                    </a:lnT>
                    <a:lnB>
                      <a:noFill/>
                    </a:lnB>
                    <a:solidFill>
                      <a:srgbClr val="FFFFFF"/>
                    </a:solidFill>
                  </a:tcPr>
                </a:tc>
              </a:tr>
              <a:tr h="290282">
                <a:tc>
                  <a:txBody>
                    <a:bodyPr/>
                    <a:lstStyle/>
                    <a:p>
                      <a:pPr fontAlgn="t"/>
                      <a:r>
                        <a:rPr lang="en-US" sz="1100">
                          <a:solidFill>
                            <a:srgbClr val="3D3D3D"/>
                          </a:solidFill>
                          <a:effectLst/>
                        </a:rPr>
                        <a:t>Kenya</a:t>
                      </a:r>
                    </a:p>
                  </a:txBody>
                  <a:tcPr marL="22585" marR="22585" marT="22585" marB="22585">
                    <a:lnL>
                      <a:noFill/>
                    </a:lnL>
                    <a:lnR>
                      <a:noFill/>
                    </a:lnR>
                    <a:lnT>
                      <a:noFill/>
                    </a:lnT>
                    <a:lnB>
                      <a:noFill/>
                    </a:lnB>
                    <a:solidFill>
                      <a:srgbClr val="F0F0F6"/>
                    </a:solidFill>
                  </a:tcPr>
                </a:tc>
                <a:tc>
                  <a:txBody>
                    <a:bodyPr/>
                    <a:lstStyle/>
                    <a:p>
                      <a:pPr fontAlgn="t"/>
                      <a:r>
                        <a:rPr lang="en-US" sz="1100">
                          <a:solidFill>
                            <a:srgbClr val="3D3D3D"/>
                          </a:solidFill>
                          <a:effectLst/>
                        </a:rPr>
                        <a:t>12</a:t>
                      </a:r>
                    </a:p>
                  </a:txBody>
                  <a:tcPr marL="22585" marR="22585" marT="22585" marB="22585">
                    <a:lnL>
                      <a:noFill/>
                    </a:lnL>
                    <a:lnR>
                      <a:noFill/>
                    </a:lnR>
                    <a:lnT>
                      <a:noFill/>
                    </a:lnT>
                    <a:lnB>
                      <a:noFill/>
                    </a:lnB>
                    <a:solidFill>
                      <a:srgbClr val="F0F0F6"/>
                    </a:solidFill>
                  </a:tcPr>
                </a:tc>
                <a:tc>
                  <a:txBody>
                    <a:bodyPr/>
                    <a:lstStyle/>
                    <a:p>
                      <a:pPr fontAlgn="t"/>
                      <a:r>
                        <a:rPr lang="en-US" sz="1100">
                          <a:solidFill>
                            <a:srgbClr val="3D3D3D"/>
                          </a:solidFill>
                          <a:effectLst/>
                        </a:rPr>
                        <a:t>106</a:t>
                      </a:r>
                    </a:p>
                  </a:txBody>
                  <a:tcPr marL="22585" marR="22585" marT="22585" marB="22585">
                    <a:lnL>
                      <a:noFill/>
                    </a:lnL>
                    <a:lnR>
                      <a:noFill/>
                    </a:lnR>
                    <a:lnT>
                      <a:noFill/>
                    </a:lnT>
                    <a:lnB>
                      <a:noFill/>
                    </a:lnB>
                    <a:solidFill>
                      <a:srgbClr val="F0F0F6"/>
                    </a:solidFill>
                  </a:tcPr>
                </a:tc>
              </a:tr>
              <a:tr h="290282">
                <a:tc>
                  <a:txBody>
                    <a:bodyPr/>
                    <a:lstStyle/>
                    <a:p>
                      <a:pPr fontAlgn="t"/>
                      <a:r>
                        <a:rPr lang="en-US" sz="1100">
                          <a:solidFill>
                            <a:srgbClr val="3D3D3D"/>
                          </a:solidFill>
                          <a:effectLst/>
                        </a:rPr>
                        <a:t>Egypt</a:t>
                      </a:r>
                    </a:p>
                  </a:txBody>
                  <a:tcPr marL="22585" marR="22585" marT="22585" marB="22585">
                    <a:lnL>
                      <a:noFill/>
                    </a:lnL>
                    <a:lnR>
                      <a:noFill/>
                    </a:lnR>
                    <a:lnT>
                      <a:noFill/>
                    </a:lnT>
                    <a:lnB>
                      <a:noFill/>
                    </a:lnB>
                    <a:solidFill>
                      <a:srgbClr val="FFFFFF"/>
                    </a:solidFill>
                  </a:tcPr>
                </a:tc>
                <a:tc>
                  <a:txBody>
                    <a:bodyPr/>
                    <a:lstStyle/>
                    <a:p>
                      <a:pPr fontAlgn="t"/>
                      <a:r>
                        <a:rPr lang="en-US" sz="1100">
                          <a:solidFill>
                            <a:srgbClr val="3D3D3D"/>
                          </a:solidFill>
                          <a:effectLst/>
                        </a:rPr>
                        <a:t>13</a:t>
                      </a:r>
                    </a:p>
                  </a:txBody>
                  <a:tcPr marL="22585" marR="22585" marT="22585" marB="22585">
                    <a:lnL>
                      <a:noFill/>
                    </a:lnL>
                    <a:lnR>
                      <a:noFill/>
                    </a:lnR>
                    <a:lnT>
                      <a:noFill/>
                    </a:lnT>
                    <a:lnB>
                      <a:noFill/>
                    </a:lnB>
                    <a:solidFill>
                      <a:srgbClr val="FFFFFF"/>
                    </a:solidFill>
                  </a:tcPr>
                </a:tc>
                <a:tc>
                  <a:txBody>
                    <a:bodyPr/>
                    <a:lstStyle/>
                    <a:p>
                      <a:pPr fontAlgn="t"/>
                      <a:r>
                        <a:rPr lang="en-US" sz="1100">
                          <a:solidFill>
                            <a:srgbClr val="3D3D3D"/>
                          </a:solidFill>
                          <a:effectLst/>
                        </a:rPr>
                        <a:t>107</a:t>
                      </a:r>
                    </a:p>
                  </a:txBody>
                  <a:tcPr marL="22585" marR="22585" marT="22585" marB="22585">
                    <a:lnL>
                      <a:noFill/>
                    </a:lnL>
                    <a:lnR>
                      <a:noFill/>
                    </a:lnR>
                    <a:lnT>
                      <a:noFill/>
                    </a:lnT>
                    <a:lnB>
                      <a:noFill/>
                    </a:lnB>
                    <a:solidFill>
                      <a:srgbClr val="FFFFFF"/>
                    </a:solidFill>
                  </a:tcPr>
                </a:tc>
              </a:tr>
              <a:tr h="290282">
                <a:tc>
                  <a:txBody>
                    <a:bodyPr/>
                    <a:lstStyle/>
                    <a:p>
                      <a:pPr fontAlgn="t"/>
                      <a:r>
                        <a:rPr lang="en-US" sz="1100">
                          <a:solidFill>
                            <a:srgbClr val="3D3D3D"/>
                          </a:solidFill>
                          <a:effectLst/>
                        </a:rPr>
                        <a:t>Algeria</a:t>
                      </a:r>
                    </a:p>
                  </a:txBody>
                  <a:tcPr marL="22585" marR="22585" marT="22585" marB="22585">
                    <a:lnL>
                      <a:noFill/>
                    </a:lnL>
                    <a:lnR>
                      <a:noFill/>
                    </a:lnR>
                    <a:lnT>
                      <a:noFill/>
                    </a:lnT>
                    <a:lnB>
                      <a:noFill/>
                    </a:lnB>
                    <a:solidFill>
                      <a:srgbClr val="F0F0F6"/>
                    </a:solidFill>
                  </a:tcPr>
                </a:tc>
                <a:tc>
                  <a:txBody>
                    <a:bodyPr/>
                    <a:lstStyle/>
                    <a:p>
                      <a:pPr fontAlgn="t"/>
                      <a:r>
                        <a:rPr lang="en-US" sz="1100">
                          <a:solidFill>
                            <a:srgbClr val="3D3D3D"/>
                          </a:solidFill>
                          <a:effectLst/>
                        </a:rPr>
                        <a:t>14</a:t>
                      </a:r>
                    </a:p>
                  </a:txBody>
                  <a:tcPr marL="22585" marR="22585" marT="22585" marB="22585">
                    <a:lnL>
                      <a:noFill/>
                    </a:lnL>
                    <a:lnR>
                      <a:noFill/>
                    </a:lnR>
                    <a:lnT>
                      <a:noFill/>
                    </a:lnT>
                    <a:lnB>
                      <a:noFill/>
                    </a:lnB>
                    <a:solidFill>
                      <a:srgbClr val="F0F0F6"/>
                    </a:solidFill>
                  </a:tcPr>
                </a:tc>
                <a:tc>
                  <a:txBody>
                    <a:bodyPr/>
                    <a:lstStyle/>
                    <a:p>
                      <a:pPr fontAlgn="t"/>
                      <a:r>
                        <a:rPr lang="en-US" sz="1100">
                          <a:solidFill>
                            <a:srgbClr val="3D3D3D"/>
                          </a:solidFill>
                          <a:effectLst/>
                        </a:rPr>
                        <a:t>110</a:t>
                      </a:r>
                    </a:p>
                  </a:txBody>
                  <a:tcPr marL="22585" marR="22585" marT="22585" marB="22585">
                    <a:lnL>
                      <a:noFill/>
                    </a:lnL>
                    <a:lnR>
                      <a:noFill/>
                    </a:lnR>
                    <a:lnT>
                      <a:noFill/>
                    </a:lnT>
                    <a:lnB>
                      <a:noFill/>
                    </a:lnB>
                    <a:solidFill>
                      <a:srgbClr val="F0F0F6"/>
                    </a:solidFill>
                  </a:tcPr>
                </a:tc>
              </a:tr>
              <a:tr h="290282">
                <a:tc>
                  <a:txBody>
                    <a:bodyPr/>
                    <a:lstStyle/>
                    <a:p>
                      <a:pPr fontAlgn="t"/>
                      <a:r>
                        <a:rPr lang="en-US" sz="1100">
                          <a:solidFill>
                            <a:srgbClr val="3D3D3D"/>
                          </a:solidFill>
                          <a:effectLst/>
                        </a:rPr>
                        <a:t>Liberia</a:t>
                      </a:r>
                    </a:p>
                  </a:txBody>
                  <a:tcPr marL="22585" marR="22585" marT="22585" marB="22585">
                    <a:lnL>
                      <a:noFill/>
                    </a:lnL>
                    <a:lnR>
                      <a:noFill/>
                    </a:lnR>
                    <a:lnT>
                      <a:noFill/>
                    </a:lnT>
                    <a:lnB>
                      <a:noFill/>
                    </a:lnB>
                    <a:solidFill>
                      <a:srgbClr val="FFFFFF"/>
                    </a:solidFill>
                  </a:tcPr>
                </a:tc>
                <a:tc>
                  <a:txBody>
                    <a:bodyPr/>
                    <a:lstStyle/>
                    <a:p>
                      <a:pPr fontAlgn="t"/>
                      <a:r>
                        <a:rPr lang="en-US" sz="1100">
                          <a:solidFill>
                            <a:srgbClr val="3D3D3D"/>
                          </a:solidFill>
                          <a:effectLst/>
                        </a:rPr>
                        <a:t>15</a:t>
                      </a:r>
                    </a:p>
                  </a:txBody>
                  <a:tcPr marL="22585" marR="22585" marT="22585" marB="22585">
                    <a:lnL>
                      <a:noFill/>
                    </a:lnL>
                    <a:lnR>
                      <a:noFill/>
                    </a:lnR>
                    <a:lnT>
                      <a:noFill/>
                    </a:lnT>
                    <a:lnB>
                      <a:noFill/>
                    </a:lnB>
                    <a:solidFill>
                      <a:srgbClr val="FFFFFF"/>
                    </a:solidFill>
                  </a:tcPr>
                </a:tc>
                <a:tc>
                  <a:txBody>
                    <a:bodyPr/>
                    <a:lstStyle/>
                    <a:p>
                      <a:pPr fontAlgn="t"/>
                      <a:r>
                        <a:rPr lang="en-US" sz="1100">
                          <a:solidFill>
                            <a:srgbClr val="3D3D3D"/>
                          </a:solidFill>
                          <a:effectLst/>
                        </a:rPr>
                        <a:t>111</a:t>
                      </a:r>
                    </a:p>
                  </a:txBody>
                  <a:tcPr marL="22585" marR="22585" marT="22585" marB="22585">
                    <a:lnL>
                      <a:noFill/>
                    </a:lnL>
                    <a:lnR>
                      <a:noFill/>
                    </a:lnR>
                    <a:lnT>
                      <a:noFill/>
                    </a:lnT>
                    <a:lnB>
                      <a:noFill/>
                    </a:lnB>
                    <a:solidFill>
                      <a:srgbClr val="FFFFFF"/>
                    </a:solidFill>
                  </a:tcPr>
                </a:tc>
              </a:tr>
              <a:tr h="290282">
                <a:tc>
                  <a:txBody>
                    <a:bodyPr/>
                    <a:lstStyle/>
                    <a:p>
                      <a:pPr fontAlgn="t"/>
                      <a:r>
                        <a:rPr lang="en-US" sz="1100">
                          <a:solidFill>
                            <a:srgbClr val="3D3D3D"/>
                          </a:solidFill>
                          <a:effectLst/>
                        </a:rPr>
                        <a:t>Cameroon</a:t>
                      </a:r>
                    </a:p>
                  </a:txBody>
                  <a:tcPr marL="22585" marR="22585" marT="22585" marB="22585">
                    <a:lnL>
                      <a:noFill/>
                    </a:lnL>
                    <a:lnR>
                      <a:noFill/>
                    </a:lnR>
                    <a:lnT>
                      <a:noFill/>
                    </a:lnT>
                    <a:lnB>
                      <a:noFill/>
                    </a:lnB>
                    <a:solidFill>
                      <a:srgbClr val="F0F0F6"/>
                    </a:solidFill>
                  </a:tcPr>
                </a:tc>
                <a:tc>
                  <a:txBody>
                    <a:bodyPr/>
                    <a:lstStyle/>
                    <a:p>
                      <a:pPr fontAlgn="t"/>
                      <a:r>
                        <a:rPr lang="en-US" sz="1100">
                          <a:solidFill>
                            <a:srgbClr val="3D3D3D"/>
                          </a:solidFill>
                          <a:effectLst/>
                        </a:rPr>
                        <a:t>16</a:t>
                      </a:r>
                    </a:p>
                  </a:txBody>
                  <a:tcPr marL="22585" marR="22585" marT="22585" marB="22585">
                    <a:lnL>
                      <a:noFill/>
                    </a:lnL>
                    <a:lnR>
                      <a:noFill/>
                    </a:lnR>
                    <a:lnT>
                      <a:noFill/>
                    </a:lnT>
                    <a:lnB>
                      <a:noFill/>
                    </a:lnB>
                    <a:solidFill>
                      <a:srgbClr val="F0F0F6"/>
                    </a:solidFill>
                  </a:tcPr>
                </a:tc>
                <a:tc>
                  <a:txBody>
                    <a:bodyPr/>
                    <a:lstStyle/>
                    <a:p>
                      <a:pPr fontAlgn="t"/>
                      <a:r>
                        <a:rPr lang="en-US" sz="1100">
                          <a:solidFill>
                            <a:srgbClr val="3D3D3D"/>
                          </a:solidFill>
                          <a:effectLst/>
                        </a:rPr>
                        <a:t>112</a:t>
                      </a:r>
                    </a:p>
                  </a:txBody>
                  <a:tcPr marL="22585" marR="22585" marT="22585" marB="22585">
                    <a:lnL>
                      <a:noFill/>
                    </a:lnL>
                    <a:lnR>
                      <a:noFill/>
                    </a:lnR>
                    <a:lnT>
                      <a:noFill/>
                    </a:lnT>
                    <a:lnB>
                      <a:noFill/>
                    </a:lnB>
                    <a:solidFill>
                      <a:srgbClr val="F0F0F6"/>
                    </a:solidFill>
                  </a:tcPr>
                </a:tc>
              </a:tr>
              <a:tr h="290282">
                <a:tc>
                  <a:txBody>
                    <a:bodyPr/>
                    <a:lstStyle/>
                    <a:p>
                      <a:pPr fontAlgn="t"/>
                      <a:r>
                        <a:rPr lang="en-US" sz="1100">
                          <a:solidFill>
                            <a:srgbClr val="3D3D3D"/>
                          </a:solidFill>
                          <a:effectLst/>
                        </a:rPr>
                        <a:t>Libya</a:t>
                      </a:r>
                    </a:p>
                  </a:txBody>
                  <a:tcPr marL="22585" marR="22585" marT="22585" marB="22585">
                    <a:lnL>
                      <a:noFill/>
                    </a:lnL>
                    <a:lnR>
                      <a:noFill/>
                    </a:lnR>
                    <a:lnT>
                      <a:noFill/>
                    </a:lnT>
                    <a:lnB>
                      <a:noFill/>
                    </a:lnB>
                    <a:solidFill>
                      <a:srgbClr val="FFFFFF"/>
                    </a:solidFill>
                  </a:tcPr>
                </a:tc>
                <a:tc>
                  <a:txBody>
                    <a:bodyPr/>
                    <a:lstStyle/>
                    <a:p>
                      <a:pPr fontAlgn="t"/>
                      <a:r>
                        <a:rPr lang="en-US" sz="1100">
                          <a:solidFill>
                            <a:srgbClr val="3D3D3D"/>
                          </a:solidFill>
                          <a:effectLst/>
                        </a:rPr>
                        <a:t>17</a:t>
                      </a:r>
                    </a:p>
                  </a:txBody>
                  <a:tcPr marL="22585" marR="22585" marT="22585" marB="22585">
                    <a:lnL>
                      <a:noFill/>
                    </a:lnL>
                    <a:lnR>
                      <a:noFill/>
                    </a:lnR>
                    <a:lnT>
                      <a:noFill/>
                    </a:lnT>
                    <a:lnB>
                      <a:noFill/>
                    </a:lnB>
                    <a:solidFill>
                      <a:srgbClr val="FFFFFF"/>
                    </a:solidFill>
                  </a:tcPr>
                </a:tc>
                <a:tc>
                  <a:txBody>
                    <a:bodyPr/>
                    <a:lstStyle/>
                    <a:p>
                      <a:pPr fontAlgn="t"/>
                      <a:r>
                        <a:rPr lang="en-US" sz="1100">
                          <a:solidFill>
                            <a:srgbClr val="3D3D3D"/>
                          </a:solidFill>
                          <a:effectLst/>
                        </a:rPr>
                        <a:t>113</a:t>
                      </a:r>
                    </a:p>
                  </a:txBody>
                  <a:tcPr marL="22585" marR="22585" marT="22585" marB="22585">
                    <a:lnL>
                      <a:noFill/>
                    </a:lnL>
                    <a:lnR>
                      <a:noFill/>
                    </a:lnR>
                    <a:lnT>
                      <a:noFill/>
                    </a:lnT>
                    <a:lnB>
                      <a:noFill/>
                    </a:lnB>
                    <a:solidFill>
                      <a:srgbClr val="FFFFFF"/>
                    </a:solidFill>
                  </a:tcPr>
                </a:tc>
              </a:tr>
              <a:tr h="290282">
                <a:tc>
                  <a:txBody>
                    <a:bodyPr/>
                    <a:lstStyle/>
                    <a:p>
                      <a:pPr fontAlgn="t"/>
                      <a:r>
                        <a:rPr lang="en-US" sz="1100">
                          <a:solidFill>
                            <a:srgbClr val="3D3D3D"/>
                          </a:solidFill>
                          <a:effectLst/>
                        </a:rPr>
                        <a:t>Nigeria</a:t>
                      </a:r>
                    </a:p>
                  </a:txBody>
                  <a:tcPr marL="22585" marR="22585" marT="22585" marB="22585">
                    <a:lnL>
                      <a:noFill/>
                    </a:lnL>
                    <a:lnR>
                      <a:noFill/>
                    </a:lnR>
                    <a:lnT>
                      <a:noFill/>
                    </a:lnT>
                    <a:lnB>
                      <a:noFill/>
                    </a:lnB>
                    <a:solidFill>
                      <a:srgbClr val="F0F0F6"/>
                    </a:solidFill>
                  </a:tcPr>
                </a:tc>
                <a:tc>
                  <a:txBody>
                    <a:bodyPr/>
                    <a:lstStyle/>
                    <a:p>
                      <a:pPr fontAlgn="t"/>
                      <a:r>
                        <a:rPr lang="en-US" sz="1100">
                          <a:solidFill>
                            <a:srgbClr val="3D3D3D"/>
                          </a:solidFill>
                          <a:effectLst/>
                        </a:rPr>
                        <a:t>18</a:t>
                      </a:r>
                    </a:p>
                  </a:txBody>
                  <a:tcPr marL="22585" marR="22585" marT="22585" marB="22585">
                    <a:lnL>
                      <a:noFill/>
                    </a:lnL>
                    <a:lnR>
                      <a:noFill/>
                    </a:lnR>
                    <a:lnT>
                      <a:noFill/>
                    </a:lnT>
                    <a:lnB>
                      <a:noFill/>
                    </a:lnB>
                    <a:solidFill>
                      <a:srgbClr val="F0F0F6"/>
                    </a:solidFill>
                  </a:tcPr>
                </a:tc>
                <a:tc>
                  <a:txBody>
                    <a:bodyPr/>
                    <a:lstStyle/>
                    <a:p>
                      <a:pPr fontAlgn="t"/>
                      <a:r>
                        <a:rPr lang="en-US" sz="1100">
                          <a:solidFill>
                            <a:srgbClr val="3D3D3D"/>
                          </a:solidFill>
                          <a:effectLst/>
                        </a:rPr>
                        <a:t>115</a:t>
                      </a:r>
                    </a:p>
                  </a:txBody>
                  <a:tcPr marL="22585" marR="22585" marT="22585" marB="22585">
                    <a:lnL>
                      <a:noFill/>
                    </a:lnL>
                    <a:lnR>
                      <a:noFill/>
                    </a:lnR>
                    <a:lnT>
                      <a:noFill/>
                    </a:lnT>
                    <a:lnB>
                      <a:noFill/>
                    </a:lnB>
                    <a:solidFill>
                      <a:srgbClr val="F0F0F6"/>
                    </a:solidFill>
                  </a:tcPr>
                </a:tc>
              </a:tr>
              <a:tr h="290282">
                <a:tc>
                  <a:txBody>
                    <a:bodyPr/>
                    <a:lstStyle/>
                    <a:p>
                      <a:pPr fontAlgn="t"/>
                      <a:r>
                        <a:rPr lang="en-US" sz="1100">
                          <a:solidFill>
                            <a:srgbClr val="3D3D3D"/>
                          </a:solidFill>
                          <a:effectLst/>
                        </a:rPr>
                        <a:t>Senegal</a:t>
                      </a:r>
                    </a:p>
                  </a:txBody>
                  <a:tcPr marL="22585" marR="22585" marT="22585" marB="22585">
                    <a:lnL>
                      <a:noFill/>
                    </a:lnL>
                    <a:lnR>
                      <a:noFill/>
                    </a:lnR>
                    <a:lnT>
                      <a:noFill/>
                    </a:lnT>
                    <a:lnB>
                      <a:noFill/>
                    </a:lnB>
                    <a:solidFill>
                      <a:srgbClr val="FFFFFF"/>
                    </a:solidFill>
                  </a:tcPr>
                </a:tc>
                <a:tc>
                  <a:txBody>
                    <a:bodyPr/>
                    <a:lstStyle/>
                    <a:p>
                      <a:pPr fontAlgn="t"/>
                      <a:r>
                        <a:rPr lang="en-US" sz="1100">
                          <a:solidFill>
                            <a:srgbClr val="3D3D3D"/>
                          </a:solidFill>
                          <a:effectLst/>
                        </a:rPr>
                        <a:t>19</a:t>
                      </a:r>
                    </a:p>
                  </a:txBody>
                  <a:tcPr marL="22585" marR="22585" marT="22585" marB="22585">
                    <a:lnL>
                      <a:noFill/>
                    </a:lnL>
                    <a:lnR>
                      <a:noFill/>
                    </a:lnR>
                    <a:lnT>
                      <a:noFill/>
                    </a:lnT>
                    <a:lnB>
                      <a:noFill/>
                    </a:lnB>
                    <a:solidFill>
                      <a:srgbClr val="FFFFFF"/>
                    </a:solidFill>
                  </a:tcPr>
                </a:tc>
                <a:tc>
                  <a:txBody>
                    <a:bodyPr/>
                    <a:lstStyle/>
                    <a:p>
                      <a:pPr fontAlgn="t"/>
                      <a:r>
                        <a:rPr lang="en-US" sz="1100">
                          <a:solidFill>
                            <a:srgbClr val="3D3D3D"/>
                          </a:solidFill>
                          <a:effectLst/>
                        </a:rPr>
                        <a:t>117</a:t>
                      </a:r>
                    </a:p>
                  </a:txBody>
                  <a:tcPr marL="22585" marR="22585" marT="22585" marB="22585">
                    <a:lnL>
                      <a:noFill/>
                    </a:lnL>
                    <a:lnR>
                      <a:noFill/>
                    </a:lnR>
                    <a:lnT>
                      <a:noFill/>
                    </a:lnT>
                    <a:lnB>
                      <a:noFill/>
                    </a:lnB>
                    <a:solidFill>
                      <a:srgbClr val="FFFFFF"/>
                    </a:solidFill>
                  </a:tcPr>
                </a:tc>
              </a:tr>
              <a:tr h="290282">
                <a:tc>
                  <a:txBody>
                    <a:bodyPr/>
                    <a:lstStyle/>
                    <a:p>
                      <a:pPr fontAlgn="t"/>
                      <a:r>
                        <a:rPr lang="en-US" sz="1100">
                          <a:solidFill>
                            <a:srgbClr val="3D3D3D"/>
                          </a:solidFill>
                          <a:effectLst/>
                        </a:rPr>
                        <a:t>Benin</a:t>
                      </a:r>
                    </a:p>
                  </a:txBody>
                  <a:tcPr marL="22585" marR="22585" marT="22585" marB="22585">
                    <a:lnL>
                      <a:noFill/>
                    </a:lnL>
                    <a:lnR>
                      <a:noFill/>
                    </a:lnR>
                    <a:lnT>
                      <a:noFill/>
                    </a:lnT>
                    <a:lnB>
                      <a:noFill/>
                    </a:lnB>
                    <a:solidFill>
                      <a:srgbClr val="F0F0F6"/>
                    </a:solidFill>
                  </a:tcPr>
                </a:tc>
                <a:tc>
                  <a:txBody>
                    <a:bodyPr/>
                    <a:lstStyle/>
                    <a:p>
                      <a:pPr fontAlgn="t"/>
                      <a:r>
                        <a:rPr lang="en-US" sz="1100">
                          <a:solidFill>
                            <a:srgbClr val="3D3D3D"/>
                          </a:solidFill>
                          <a:effectLst/>
                        </a:rPr>
                        <a:t>20</a:t>
                      </a:r>
                    </a:p>
                  </a:txBody>
                  <a:tcPr marL="22585" marR="22585" marT="22585" marB="22585">
                    <a:lnL>
                      <a:noFill/>
                    </a:lnL>
                    <a:lnR>
                      <a:noFill/>
                    </a:lnR>
                    <a:lnT>
                      <a:noFill/>
                    </a:lnT>
                    <a:lnB>
                      <a:noFill/>
                    </a:lnB>
                    <a:solidFill>
                      <a:srgbClr val="F0F0F6"/>
                    </a:solidFill>
                  </a:tcPr>
                </a:tc>
                <a:tc>
                  <a:txBody>
                    <a:bodyPr/>
                    <a:lstStyle/>
                    <a:p>
                      <a:pPr fontAlgn="t"/>
                      <a:r>
                        <a:rPr lang="en-US" sz="1100" dirty="0">
                          <a:solidFill>
                            <a:srgbClr val="3D3D3D"/>
                          </a:solidFill>
                          <a:effectLst/>
                        </a:rPr>
                        <a:t>119</a:t>
                      </a:r>
                    </a:p>
                  </a:txBody>
                  <a:tcPr marL="22585" marR="22585" marT="22585" marB="22585">
                    <a:lnL>
                      <a:noFill/>
                    </a:lnL>
                    <a:lnR>
                      <a:noFill/>
                    </a:lnR>
                    <a:lnT>
                      <a:noFill/>
                    </a:lnT>
                    <a:lnB>
                      <a:noFill/>
                    </a:lnB>
                    <a:solidFill>
                      <a:srgbClr val="F0F0F6"/>
                    </a:solidFill>
                  </a:tcPr>
                </a:tc>
              </a:tr>
            </a:tbl>
          </a:graphicData>
        </a:graphic>
      </p:graphicFrame>
    </p:spTree>
    <p:extLst>
      <p:ext uri="{BB962C8B-B14F-4D97-AF65-F5344CB8AC3E}">
        <p14:creationId xmlns:p14="http://schemas.microsoft.com/office/powerpoint/2010/main" val="34990855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attracting FDI to Africa?</a:t>
            </a:r>
            <a:br>
              <a:rPr lang="en-US" dirty="0" smtClean="0"/>
            </a:br>
            <a:endParaRPr lang="en-US" dirty="0"/>
          </a:p>
        </p:txBody>
      </p:sp>
      <p:sp>
        <p:nvSpPr>
          <p:cNvPr id="3" name="Content Placeholder 2"/>
          <p:cNvSpPr>
            <a:spLocks noGrp="1"/>
          </p:cNvSpPr>
          <p:nvPr>
            <p:ph idx="1"/>
          </p:nvPr>
        </p:nvSpPr>
        <p:spPr/>
        <p:txBody>
          <a:bodyPr/>
          <a:lstStyle/>
          <a:p>
            <a:pPr lvl="0"/>
            <a:r>
              <a:rPr lang="en-US" dirty="0" smtClean="0"/>
              <a:t>The </a:t>
            </a:r>
            <a:r>
              <a:rPr lang="en-US" dirty="0"/>
              <a:t>simplest answer to the question is </a:t>
            </a:r>
            <a:r>
              <a:rPr lang="en-US" dirty="0" smtClean="0"/>
              <a:t>:</a:t>
            </a:r>
          </a:p>
          <a:p>
            <a:pPr marL="0" lvl="0" indent="0">
              <a:buNone/>
            </a:pPr>
            <a:r>
              <a:rPr lang="en-US" dirty="0"/>
              <a:t>	</a:t>
            </a:r>
            <a:r>
              <a:rPr lang="en-US" dirty="0" smtClean="0"/>
              <a:t>	</a:t>
            </a:r>
          </a:p>
          <a:p>
            <a:pPr marL="0" lvl="0" indent="0">
              <a:buNone/>
            </a:pPr>
            <a:endParaRPr lang="en-US" dirty="0"/>
          </a:p>
          <a:p>
            <a:pPr marL="0" lvl="0" indent="0">
              <a:buNone/>
            </a:pPr>
            <a:r>
              <a:rPr lang="en-US" dirty="0" smtClean="0"/>
              <a:t>		“ </a:t>
            </a:r>
            <a:r>
              <a:rPr lang="en-US" dirty="0"/>
              <a:t>possibility of profitability”</a:t>
            </a:r>
          </a:p>
          <a:p>
            <a:endParaRPr lang="en-US" dirty="0"/>
          </a:p>
        </p:txBody>
      </p:sp>
    </p:spTree>
    <p:extLst>
      <p:ext uri="{BB962C8B-B14F-4D97-AF65-F5344CB8AC3E}">
        <p14:creationId xmlns:p14="http://schemas.microsoft.com/office/powerpoint/2010/main" val="7406583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the investors?</a:t>
            </a:r>
            <a:endParaRPr lang="en-US" dirty="0"/>
          </a:p>
        </p:txBody>
      </p:sp>
      <p:pic>
        <p:nvPicPr>
          <p:cNvPr id="2355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2209800"/>
            <a:ext cx="2133600"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209800"/>
            <a:ext cx="2057400"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209800"/>
            <a:ext cx="1981200"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2209800"/>
            <a:ext cx="2057400"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37555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latin typeface="Arial" pitchFamily="34" charset="0"/>
                <a:cs typeface="Arial" pitchFamily="34" charset="0"/>
              </a:rPr>
              <a:t>World Bank produces ranks emerging countries using indicator, called “the ease of doing business”.</a:t>
            </a:r>
            <a:endParaRPr lang="en-US" sz="3200" dirty="0">
              <a:latin typeface="Arial" pitchFamily="34" charset="0"/>
              <a:cs typeface="Arial" pitchFamily="34" charset="0"/>
            </a:endParaRPr>
          </a:p>
        </p:txBody>
      </p:sp>
      <p:sp>
        <p:nvSpPr>
          <p:cNvPr id="3" name="Content Placeholder 2"/>
          <p:cNvSpPr>
            <a:spLocks noGrp="1"/>
          </p:cNvSpPr>
          <p:nvPr>
            <p:ph idx="1"/>
          </p:nvPr>
        </p:nvSpPr>
        <p:spPr/>
        <p:txBody>
          <a:bodyPr/>
          <a:lstStyle/>
          <a:p>
            <a:pPr lvl="1"/>
            <a:r>
              <a:rPr lang="en-US" dirty="0"/>
              <a:t>Starting a Business</a:t>
            </a:r>
            <a:endParaRPr lang="en-US" sz="3600" dirty="0"/>
          </a:p>
          <a:p>
            <a:pPr lvl="1"/>
            <a:r>
              <a:rPr lang="en-US" dirty="0"/>
              <a:t>Dealing with Construction Permits </a:t>
            </a:r>
            <a:endParaRPr lang="en-US" sz="3600" dirty="0"/>
          </a:p>
          <a:p>
            <a:pPr lvl="1"/>
            <a:r>
              <a:rPr lang="en-US" dirty="0"/>
              <a:t>Registering a property </a:t>
            </a:r>
            <a:endParaRPr lang="en-US" sz="3600" dirty="0"/>
          </a:p>
          <a:p>
            <a:pPr lvl="1"/>
            <a:r>
              <a:rPr lang="en-US" dirty="0"/>
              <a:t>Getting credit </a:t>
            </a:r>
            <a:endParaRPr lang="en-US" sz="3600" dirty="0"/>
          </a:p>
          <a:p>
            <a:pPr lvl="1"/>
            <a:r>
              <a:rPr lang="en-US" dirty="0"/>
              <a:t>Protecting Investors </a:t>
            </a:r>
            <a:endParaRPr lang="en-US" sz="3600" dirty="0"/>
          </a:p>
          <a:p>
            <a:pPr lvl="1"/>
            <a:r>
              <a:rPr lang="en-US" dirty="0"/>
              <a:t>Paying taxes </a:t>
            </a:r>
            <a:endParaRPr lang="en-US" sz="3600" dirty="0"/>
          </a:p>
          <a:p>
            <a:pPr lvl="1"/>
            <a:r>
              <a:rPr lang="en-US" dirty="0"/>
              <a:t>Trading across borders </a:t>
            </a:r>
            <a:endParaRPr lang="en-US" sz="3600" dirty="0"/>
          </a:p>
          <a:p>
            <a:pPr lvl="1"/>
            <a:r>
              <a:rPr lang="en-US" dirty="0"/>
              <a:t>Enforcing contracts </a:t>
            </a:r>
            <a:endParaRPr lang="en-US" sz="3600" dirty="0"/>
          </a:p>
          <a:p>
            <a:pPr marL="0" indent="0">
              <a:buNone/>
            </a:pPr>
            <a:endParaRPr lang="en-US" dirty="0"/>
          </a:p>
        </p:txBody>
      </p:sp>
    </p:spTree>
    <p:extLst>
      <p:ext uri="{BB962C8B-B14F-4D97-AF65-F5344CB8AC3E}">
        <p14:creationId xmlns:p14="http://schemas.microsoft.com/office/powerpoint/2010/main" val="3137606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Ten Sectors attracting the highest shares of FDI activity</a:t>
            </a:r>
            <a:endParaRPr lang="en-US"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81534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1520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54162"/>
          </a:xfrm>
        </p:spPr>
        <p:txBody>
          <a:bodyPr>
            <a:normAutofit fontScale="90000"/>
          </a:bodyPr>
          <a:lstStyle/>
          <a:p>
            <a:r>
              <a:rPr lang="en-US" dirty="0" smtClean="0"/>
              <a:t>What is Foreign Direct Investment (FDI)</a:t>
            </a:r>
            <a:r>
              <a:rPr lang="en-US" sz="6000" dirty="0" smtClean="0"/>
              <a:t/>
            </a:r>
            <a:br>
              <a:rPr lang="en-US" sz="6000" dirty="0" smtClean="0"/>
            </a:br>
            <a:endParaRPr lang="en-US" dirty="0"/>
          </a:p>
        </p:txBody>
      </p:sp>
      <p:sp>
        <p:nvSpPr>
          <p:cNvPr id="3" name="Content Placeholder 2"/>
          <p:cNvSpPr>
            <a:spLocks noGrp="1"/>
          </p:cNvSpPr>
          <p:nvPr>
            <p:ph idx="1"/>
          </p:nvPr>
        </p:nvSpPr>
        <p:spPr/>
        <p:txBody>
          <a:bodyPr>
            <a:normAutofit/>
          </a:bodyPr>
          <a:lstStyle/>
          <a:p>
            <a:pPr marL="0" indent="0">
              <a:buNone/>
            </a:pPr>
            <a:endParaRPr lang="en-US" sz="4000" dirty="0"/>
          </a:p>
          <a:p>
            <a:pPr lvl="0" eaLnBrk="0" fontAlgn="base" hangingPunct="0"/>
            <a:r>
              <a:rPr lang="en-US" dirty="0"/>
              <a:t>Offers one source of foreign exchange inflows</a:t>
            </a:r>
            <a:endParaRPr lang="en-US" sz="4400" dirty="0"/>
          </a:p>
          <a:p>
            <a:pPr lvl="0" eaLnBrk="0" fontAlgn="base" hangingPunct="0"/>
            <a:r>
              <a:rPr lang="en-US" dirty="0"/>
              <a:t>In any resource constrained country, FDI can contribute towards:</a:t>
            </a:r>
            <a:endParaRPr lang="en-US" sz="4400" dirty="0"/>
          </a:p>
          <a:p>
            <a:pPr lvl="1" eaLnBrk="0" fontAlgn="base" hangingPunct="0"/>
            <a:r>
              <a:rPr lang="en-US" dirty="0"/>
              <a:t>Promoting technology and institutional innovation</a:t>
            </a:r>
            <a:endParaRPr lang="en-US" sz="4000" dirty="0"/>
          </a:p>
          <a:p>
            <a:pPr lvl="1" eaLnBrk="0" fontAlgn="base" hangingPunct="0"/>
            <a:r>
              <a:rPr lang="en-US" dirty="0"/>
              <a:t>Building human capital</a:t>
            </a:r>
            <a:endParaRPr lang="en-US" sz="4000" dirty="0"/>
          </a:p>
          <a:p>
            <a:pPr lvl="1" eaLnBrk="0" fontAlgn="base" hangingPunct="0"/>
            <a:r>
              <a:rPr lang="en-US" dirty="0"/>
              <a:t>Creating jobs and increasing household incomes</a:t>
            </a:r>
            <a:endParaRPr lang="en-US" sz="4000" dirty="0"/>
          </a:p>
          <a:p>
            <a:pPr lvl="1" eaLnBrk="0" fontAlgn="base" hangingPunct="0"/>
            <a:r>
              <a:rPr lang="en-US" dirty="0"/>
              <a:t>Promoting overall development</a:t>
            </a:r>
            <a:endParaRPr lang="en-US" sz="4000" dirty="0"/>
          </a:p>
          <a:p>
            <a:endParaRPr lang="en-US" dirty="0"/>
          </a:p>
        </p:txBody>
      </p:sp>
    </p:spTree>
    <p:extLst>
      <p:ext uri="{BB962C8B-B14F-4D97-AF65-F5344CB8AC3E}">
        <p14:creationId xmlns:p14="http://schemas.microsoft.com/office/powerpoint/2010/main" val="5744808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381000"/>
            <a:ext cx="83820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51840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304800"/>
            <a:ext cx="83058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88859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381000"/>
            <a:ext cx="77724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70817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975" y="304800"/>
            <a:ext cx="649605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3"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539831" y="1600200"/>
            <a:ext cx="2064337"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43623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66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14700" y="2010569"/>
            <a:ext cx="2514600" cy="370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22857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76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48025" y="1972469"/>
            <a:ext cx="2647950"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21682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86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90887" y="2148681"/>
            <a:ext cx="256222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3588" y="2895600"/>
            <a:ext cx="2543175"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23220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96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24212" y="2424906"/>
            <a:ext cx="2695575"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2438400"/>
            <a:ext cx="2533650"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8827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71837" y="1729581"/>
            <a:ext cx="2600325"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250" y="3048000"/>
            <a:ext cx="2476500"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91045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17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98238" y="1600200"/>
            <a:ext cx="2147523"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3588" y="2872740"/>
            <a:ext cx="25431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00163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FDI is generally a positive thing</a:t>
            </a:r>
            <a:endParaRPr lang="en-US" dirty="0"/>
          </a:p>
        </p:txBody>
      </p:sp>
      <p:sp>
        <p:nvSpPr>
          <p:cNvPr id="3" name="Content Placeholder 2"/>
          <p:cNvSpPr>
            <a:spLocks noGrp="1"/>
          </p:cNvSpPr>
          <p:nvPr>
            <p:ph idx="1"/>
          </p:nvPr>
        </p:nvSpPr>
        <p:spPr/>
        <p:txBody>
          <a:bodyPr/>
          <a:lstStyle/>
          <a:p>
            <a:pPr marL="0" indent="0">
              <a:buNone/>
            </a:pPr>
            <a:endParaRPr lang="en-US" dirty="0"/>
          </a:p>
          <a:p>
            <a:pPr lvl="0"/>
            <a:r>
              <a:rPr lang="en-US" dirty="0"/>
              <a:t>FDI Helps the country by increasing the country’s capital stocks, helping with the balance of payments. </a:t>
            </a:r>
          </a:p>
          <a:p>
            <a:pPr lvl="0"/>
            <a:r>
              <a:rPr lang="en-US" dirty="0"/>
              <a:t>FDI can create employment. </a:t>
            </a:r>
          </a:p>
          <a:p>
            <a:pPr lvl="0"/>
            <a:r>
              <a:rPr lang="en-US" dirty="0"/>
              <a:t>FDI can introduce new technology which is then adopted by locals.</a:t>
            </a:r>
          </a:p>
          <a:p>
            <a:endParaRPr lang="en-US" dirty="0"/>
          </a:p>
        </p:txBody>
      </p:sp>
    </p:spTree>
    <p:extLst>
      <p:ext uri="{BB962C8B-B14F-4D97-AF65-F5344CB8AC3E}">
        <p14:creationId xmlns:p14="http://schemas.microsoft.com/office/powerpoint/2010/main" val="3041165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27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81362" y="1901031"/>
            <a:ext cx="2581275"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57243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37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15458" y="1600200"/>
            <a:ext cx="2313084"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3113" y="2667000"/>
            <a:ext cx="2562225"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95701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48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57550" y="1624806"/>
            <a:ext cx="2628900" cy="447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80498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58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81362" y="2877344"/>
            <a:ext cx="258127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2383" y="2272530"/>
            <a:ext cx="2524125"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89183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68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37803" y="1600200"/>
            <a:ext cx="1868393"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1197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78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00412" y="2039144"/>
            <a:ext cx="2543175"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03591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89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76600" y="2115344"/>
            <a:ext cx="2590800"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96183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99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24225" y="2101056"/>
            <a:ext cx="2495550"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87624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95650" y="2024856"/>
            <a:ext cx="2552700" cy="367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0253" y="3400697"/>
            <a:ext cx="2486025"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3995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19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29935" y="1600200"/>
            <a:ext cx="228413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74403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14600"/>
            <a:ext cx="8229600" cy="1143000"/>
          </a:xfrm>
        </p:spPr>
        <p:txBody>
          <a:bodyPr>
            <a:normAutofit fontScale="90000"/>
          </a:bodyPr>
          <a:lstStyle/>
          <a:p>
            <a:r>
              <a:rPr lang="sv-SE" b="1" dirty="0" smtClean="0"/>
              <a:t/>
            </a:r>
            <a:br>
              <a:rPr lang="sv-SE" b="1" dirty="0" smtClean="0"/>
            </a:br>
            <a:r>
              <a:rPr lang="sv-SE" b="1" dirty="0" smtClean="0"/>
              <a:t>Recap: Africa’s Economic Performance</a:t>
            </a:r>
            <a:r>
              <a:rPr lang="en-US" dirty="0" smtClean="0"/>
              <a:t/>
            </a:r>
            <a:br>
              <a:rPr lang="en-US" dirty="0" smtClean="0"/>
            </a:br>
            <a:endParaRPr lang="en-US" dirty="0"/>
          </a:p>
        </p:txBody>
      </p:sp>
    </p:spTree>
    <p:extLst>
      <p:ext uri="{BB962C8B-B14F-4D97-AF65-F5344CB8AC3E}">
        <p14:creationId xmlns:p14="http://schemas.microsoft.com/office/powerpoint/2010/main" val="9309738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Caution!!</a:t>
            </a:r>
            <a:endParaRPr lang="en-US" dirty="0"/>
          </a:p>
        </p:txBody>
      </p:sp>
      <p:sp>
        <p:nvSpPr>
          <p:cNvPr id="3" name="Content Placeholder 2"/>
          <p:cNvSpPr>
            <a:spLocks noGrp="1"/>
          </p:cNvSpPr>
          <p:nvPr>
            <p:ph idx="1"/>
          </p:nvPr>
        </p:nvSpPr>
        <p:spPr/>
        <p:txBody>
          <a:bodyPr>
            <a:normAutofit fontScale="62500" lnSpcReduction="20000"/>
          </a:bodyPr>
          <a:lstStyle/>
          <a:p>
            <a:r>
              <a:rPr lang="en-GB" dirty="0" smtClean="0"/>
              <a:t>Africa's current growth largely driven by natural resources and high commodity prices</a:t>
            </a:r>
          </a:p>
          <a:p>
            <a:r>
              <a:rPr lang="sv-SE" dirty="0" smtClean="0"/>
              <a:t>Information imperfections</a:t>
            </a:r>
          </a:p>
          <a:p>
            <a:r>
              <a:rPr lang="sv-SE" dirty="0" smtClean="0"/>
              <a:t>Rigid labour markets</a:t>
            </a:r>
          </a:p>
          <a:p>
            <a:r>
              <a:rPr lang="sv-SE" dirty="0" smtClean="0"/>
              <a:t>Poor access to credit</a:t>
            </a:r>
          </a:p>
          <a:p>
            <a:r>
              <a:rPr lang="sv-SE" dirty="0" smtClean="0"/>
              <a:t>Poor Infrastructure</a:t>
            </a:r>
          </a:p>
          <a:p>
            <a:r>
              <a:rPr lang="sv-SE" dirty="0" smtClean="0"/>
              <a:t>High Transportation cost</a:t>
            </a:r>
          </a:p>
          <a:p>
            <a:r>
              <a:rPr lang="sv-SE" b="1" dirty="0" smtClean="0"/>
              <a:t> </a:t>
            </a:r>
            <a:r>
              <a:rPr lang="en-US" b="1" dirty="0" smtClean="0"/>
              <a:t>Lack of </a:t>
            </a:r>
            <a:r>
              <a:rPr lang="en-US" b="1" dirty="0" smtClean="0">
                <a:solidFill>
                  <a:srgbClr val="0070C0"/>
                </a:solidFill>
              </a:rPr>
              <a:t>diversity</a:t>
            </a:r>
            <a:r>
              <a:rPr lang="en-US" b="1" dirty="0" smtClean="0"/>
              <a:t> and </a:t>
            </a:r>
            <a:r>
              <a:rPr lang="en-US" b="1" dirty="0" smtClean="0">
                <a:solidFill>
                  <a:srgbClr val="0070C0"/>
                </a:solidFill>
              </a:rPr>
              <a:t>sophistication </a:t>
            </a:r>
            <a:r>
              <a:rPr lang="en-US" b="1" dirty="0" smtClean="0"/>
              <a:t>may pose a threat to the region's long-run growth</a:t>
            </a:r>
            <a:endParaRPr lang="en-US" dirty="0"/>
          </a:p>
          <a:p>
            <a:r>
              <a:rPr lang="en-US" dirty="0" smtClean="0"/>
              <a:t>Many firms in SSA rely on informal, personal relationships when doing business - in response to information problems and other market failures.</a:t>
            </a:r>
          </a:p>
          <a:p>
            <a:r>
              <a:rPr lang="en-US" dirty="0" smtClean="0"/>
              <a:t>Many firms in SSA have rudimentary technology and use business practices far from best practice. Low productivity</a:t>
            </a:r>
          </a:p>
          <a:p>
            <a:pPr>
              <a:spcAft>
                <a:spcPts val="1200"/>
              </a:spcAft>
            </a:pPr>
            <a:r>
              <a:rPr lang="sv-SE" dirty="0" smtClean="0"/>
              <a:t>Clustering is  beneficial but ignored becuase of coordination problems / – firms have weak incentives to agglomorate</a:t>
            </a:r>
            <a:endParaRPr lang="en-GB" dirty="0" smtClean="0"/>
          </a:p>
          <a:p>
            <a:pPr marL="514350" indent="-514350">
              <a:spcAft>
                <a:spcPts val="1200"/>
              </a:spcAft>
              <a:buFont typeface="+mj-lt"/>
              <a:buAutoNum type="arabicPeriod"/>
            </a:pPr>
            <a:endParaRPr lang="sv-SE" dirty="0" smtClean="0"/>
          </a:p>
          <a:p>
            <a:endParaRPr lang="en-US" dirty="0"/>
          </a:p>
        </p:txBody>
      </p:sp>
    </p:spTree>
    <p:extLst>
      <p:ext uri="{BB962C8B-B14F-4D97-AF65-F5344CB8AC3E}">
        <p14:creationId xmlns:p14="http://schemas.microsoft.com/office/powerpoint/2010/main" val="22722889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0"/>
            <a:ext cx="9144000"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97894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48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19300" y="1824831"/>
            <a:ext cx="5105400" cy="407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20374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Challenge: How to attract more FDI to SSA?</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lvl="0"/>
            <a:r>
              <a:rPr lang="en-US" dirty="0"/>
              <a:t>FDI to Africa has increased in absolute terms, but has declined relative to growth in overall flow of FDI to developing countries.</a:t>
            </a:r>
          </a:p>
          <a:p>
            <a:r>
              <a:rPr lang="en-US" dirty="0" smtClean="0"/>
              <a:t>Need for </a:t>
            </a:r>
            <a:r>
              <a:rPr lang="en-US" dirty="0"/>
              <a:t>enhancing </a:t>
            </a:r>
            <a:r>
              <a:rPr lang="en-US" dirty="0" smtClean="0"/>
              <a:t>investor’s confidence</a:t>
            </a:r>
            <a:r>
              <a:rPr lang="en-US" dirty="0"/>
              <a:t>,</a:t>
            </a:r>
          </a:p>
          <a:p>
            <a:r>
              <a:rPr lang="en-US" dirty="0"/>
              <a:t> N</a:t>
            </a:r>
            <a:r>
              <a:rPr lang="en-US" dirty="0" smtClean="0"/>
              <a:t>eed for good </a:t>
            </a:r>
            <a:r>
              <a:rPr lang="en-US" dirty="0"/>
              <a:t>governance </a:t>
            </a:r>
            <a:r>
              <a:rPr lang="en-US" dirty="0" smtClean="0"/>
              <a:t> </a:t>
            </a:r>
            <a:endParaRPr lang="en-US" dirty="0"/>
          </a:p>
          <a:p>
            <a:r>
              <a:rPr lang="en-US" dirty="0" smtClean="0"/>
              <a:t>Need for political alternation to bring in stability</a:t>
            </a:r>
            <a:endParaRPr lang="en-US" dirty="0"/>
          </a:p>
          <a:p>
            <a:r>
              <a:rPr lang="en-US" dirty="0" smtClean="0"/>
              <a:t>Need for regional </a:t>
            </a:r>
            <a:r>
              <a:rPr lang="en-US" dirty="0"/>
              <a:t>integration in Sub-Saharan Africa would becomes an instrument conducive to increased </a:t>
            </a:r>
            <a:r>
              <a:rPr lang="en-US" dirty="0" smtClean="0"/>
              <a:t>private investment.</a:t>
            </a:r>
            <a:endParaRPr lang="en-US" dirty="0"/>
          </a:p>
          <a:p>
            <a:r>
              <a:rPr lang="en-US" dirty="0"/>
              <a:t>R</a:t>
            </a:r>
            <a:r>
              <a:rPr lang="en-US" dirty="0" smtClean="0"/>
              <a:t>egional </a:t>
            </a:r>
            <a:r>
              <a:rPr lang="en-US" dirty="0"/>
              <a:t>integration creates a larger-economic </a:t>
            </a:r>
            <a:r>
              <a:rPr lang="en-US" dirty="0" smtClean="0"/>
              <a:t>space with </a:t>
            </a:r>
            <a:r>
              <a:rPr lang="en-US" dirty="0"/>
              <a:t>enlarged markets, promotes the harmonization </a:t>
            </a:r>
            <a:r>
              <a:rPr lang="en-US" dirty="0" smtClean="0"/>
              <a:t>of economic </a:t>
            </a:r>
            <a:r>
              <a:rPr lang="en-US" dirty="0"/>
              <a:t>and social policies, legalization and </a:t>
            </a:r>
            <a:r>
              <a:rPr lang="en-US" dirty="0" smtClean="0"/>
              <a:t>institutionalization </a:t>
            </a:r>
            <a:r>
              <a:rPr lang="en-US" dirty="0"/>
              <a:t>cooperative frameworks, and frees the </a:t>
            </a:r>
            <a:r>
              <a:rPr lang="en-US" dirty="0" smtClean="0"/>
              <a:t>mobility of </a:t>
            </a:r>
            <a:r>
              <a:rPr lang="en-US" dirty="0"/>
              <a:t>goods, capital and labor, among others</a:t>
            </a:r>
          </a:p>
          <a:p>
            <a:endParaRPr lang="en-US" dirty="0"/>
          </a:p>
        </p:txBody>
      </p:sp>
    </p:spTree>
    <p:extLst>
      <p:ext uri="{BB962C8B-B14F-4D97-AF65-F5344CB8AC3E}">
        <p14:creationId xmlns:p14="http://schemas.microsoft.com/office/powerpoint/2010/main" val="24697362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Free Intra </a:t>
            </a:r>
            <a:r>
              <a:rPr lang="en-US" dirty="0"/>
              <a:t>A</a:t>
            </a:r>
            <a:r>
              <a:rPr lang="en-US" dirty="0" smtClean="0"/>
              <a:t>frican –Trade Agreement</a:t>
            </a:r>
            <a:br>
              <a:rPr lang="en-US" dirty="0" smtClean="0"/>
            </a:br>
            <a:endParaRPr lang="en-US" dirty="0"/>
          </a:p>
        </p:txBody>
      </p:sp>
      <p:pic>
        <p:nvPicPr>
          <p:cNvPr id="2150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491985" y="1066800"/>
            <a:ext cx="4842015"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953001" y="1905000"/>
            <a:ext cx="3962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18869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smtClean="0">
                <a:hlinkClick r:id="rId2"/>
              </a:rPr>
              <a:t>http://nmi.is/media/92463/wef_globalcompetitivenessreport_2012-13.pdf</a:t>
            </a:r>
            <a:endParaRPr lang="en-US" dirty="0" smtClean="0"/>
          </a:p>
          <a:p>
            <a:r>
              <a:rPr lang="en-US" dirty="0" smtClean="0">
                <a:hlinkClick r:id="rId3"/>
              </a:rPr>
              <a:t>http://www.ey.com/Publication/vwLUAssets/EY_2012_Africa_attractiveness_survey/$</a:t>
            </a:r>
            <a:r>
              <a:rPr lang="en-US" dirty="0" smtClean="0">
                <a:hlinkClick r:id="rId3"/>
              </a:rPr>
              <a:t>FILE/attractiveness_2012_africa_v17.pdf</a:t>
            </a:r>
            <a:endParaRPr lang="en-US" dirty="0" smtClean="0"/>
          </a:p>
          <a:p>
            <a:r>
              <a:rPr lang="en-US" dirty="0">
                <a:hlinkClick r:id="rId4"/>
              </a:rPr>
              <a:t>http://</a:t>
            </a:r>
            <a:r>
              <a:rPr lang="en-US" dirty="0" smtClean="0">
                <a:hlinkClick r:id="rId4"/>
              </a:rPr>
              <a:t>www.ustr.gov/countries-regions/africa</a:t>
            </a:r>
            <a:endParaRPr lang="en-US" dirty="0" smtClean="0"/>
          </a:p>
          <a:p>
            <a:r>
              <a:rPr lang="en-US" dirty="0">
                <a:hlinkClick r:id="rId5"/>
              </a:rPr>
              <a:t>http://</a:t>
            </a:r>
            <a:r>
              <a:rPr lang="en-US" dirty="0" smtClean="0">
                <a:hlinkClick r:id="rId5"/>
              </a:rPr>
              <a:t>www.fas.org/sgp/crs/row/RL31772.pdf</a:t>
            </a:r>
            <a:endParaRPr lang="en-US" dirty="0" smtClean="0"/>
          </a:p>
          <a:p>
            <a:r>
              <a:rPr lang="en-US" dirty="0">
                <a:hlinkClick r:id="rId5"/>
              </a:rPr>
              <a:t>http://</a:t>
            </a:r>
            <a:r>
              <a:rPr lang="en-US" dirty="0" smtClean="0">
                <a:hlinkClick r:id="rId5"/>
              </a:rPr>
              <a:t>www.fas.org/sgp/crs/row/RL31772.pdf</a:t>
            </a:r>
            <a:endParaRPr lang="en-US" dirty="0" smtClean="0"/>
          </a:p>
          <a:p>
            <a:r>
              <a:rPr lang="en-US" dirty="0" smtClean="0">
                <a:hlinkClick r:id="rId6"/>
              </a:rPr>
              <a:t>http</a:t>
            </a:r>
            <a:r>
              <a:rPr lang="en-US" dirty="0">
                <a:hlinkClick r:id="rId6"/>
              </a:rPr>
              <a:t>://</a:t>
            </a:r>
            <a:r>
              <a:rPr lang="en-US" dirty="0" smtClean="0">
                <a:hlinkClick r:id="rId6"/>
              </a:rPr>
              <a:t>www.cssr.uct.ac.za/sites/cssr.uct.ac.za/files/pubs/Kaplinsky%20Morris%20EJDR%20Final%20Apr%2009.pdf</a:t>
            </a:r>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3120028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News –IMF Projection</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endParaRPr lang="en-US" dirty="0"/>
          </a:p>
          <a:p>
            <a:pPr lvl="0"/>
            <a:r>
              <a:rPr lang="en-US" dirty="0"/>
              <a:t>Oil-exporting countries in SSA would experience average real GDP growth of 6.7% in 2012, and 6.0% in 2013. </a:t>
            </a:r>
          </a:p>
          <a:p>
            <a:pPr lvl="0"/>
            <a:r>
              <a:rPr lang="en-US" dirty="0"/>
              <a:t>Relatively stable, low-income, non-energy-producing countries (such as Ethiopia, Burkina Faso, and Kenya) are expected to grow on average by 5.9% in 2012 and 6.1% in 2013.</a:t>
            </a:r>
          </a:p>
          <a:p>
            <a:pPr lvl="0"/>
            <a:r>
              <a:rPr lang="en-US" dirty="0"/>
              <a:t>Middle income countries (such as South Africa) are projected to grow by 3.4% in 2012 and 3.8% in 2013. </a:t>
            </a:r>
          </a:p>
          <a:p>
            <a:pPr lvl="0"/>
            <a:r>
              <a:rPr lang="en-US" dirty="0"/>
              <a:t>More than half of the 12 SSA countries identified as “fragile” countries, due to prolonged institutional weakness or conflict (such as the Democratic Republic of Congo, Guinea, and Liberia), but are expected to see stronger or stable growth in 2012 (6.6%) and 2013 (5.8%).</a:t>
            </a:r>
          </a:p>
          <a:p>
            <a:r>
              <a:rPr lang="en-US" dirty="0"/>
              <a:t> </a:t>
            </a:r>
          </a:p>
          <a:p>
            <a:pPr lvl="0"/>
            <a:r>
              <a:rPr lang="en-US" dirty="0"/>
              <a:t> This improved economic performance may reflect many factors, including,</a:t>
            </a:r>
          </a:p>
          <a:p>
            <a:pPr lvl="1"/>
            <a:r>
              <a:rPr lang="en-US" dirty="0"/>
              <a:t> Better governance, increased trade flows, strong commodity prices, rising aid flows, and debt forgiveness.</a:t>
            </a:r>
          </a:p>
          <a:p>
            <a:pPr lvl="1"/>
            <a:r>
              <a:rPr lang="en-US" dirty="0"/>
              <a:t>Rising incomes and expanding urban middle classes in some countries, </a:t>
            </a:r>
          </a:p>
          <a:p>
            <a:pPr lvl="1"/>
            <a:r>
              <a:rPr lang="en-US" dirty="0"/>
              <a:t>Economic diversification,</a:t>
            </a:r>
          </a:p>
          <a:p>
            <a:pPr lvl="1"/>
            <a:r>
              <a:rPr lang="en-US" dirty="0"/>
              <a:t> increased access to communications technologies</a:t>
            </a:r>
          </a:p>
          <a:p>
            <a:endParaRPr lang="en-US" dirty="0"/>
          </a:p>
        </p:txBody>
      </p:sp>
    </p:spTree>
    <p:extLst>
      <p:ext uri="{BB962C8B-B14F-4D97-AF65-F5344CB8AC3E}">
        <p14:creationId xmlns:p14="http://schemas.microsoft.com/office/powerpoint/2010/main" val="36205020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 foreign direct investment (FDI) flows</a:t>
            </a:r>
          </a:p>
        </p:txBody>
      </p:sp>
      <p:sp>
        <p:nvSpPr>
          <p:cNvPr id="3" name="Content Placeholder 2"/>
          <p:cNvSpPr>
            <a:spLocks noGrp="1"/>
          </p:cNvSpPr>
          <p:nvPr>
            <p:ph idx="1"/>
          </p:nvPr>
        </p:nvSpPr>
        <p:spPr/>
        <p:txBody>
          <a:bodyPr>
            <a:normAutofit fontScale="62500" lnSpcReduction="20000"/>
          </a:bodyPr>
          <a:lstStyle/>
          <a:p>
            <a:pPr marL="0" indent="0">
              <a:buNone/>
            </a:pPr>
            <a:r>
              <a:rPr lang="en-US" b="1" dirty="0" smtClean="0"/>
              <a:t>Total </a:t>
            </a:r>
            <a:r>
              <a:rPr lang="en-US" b="1" dirty="0"/>
              <a:t>world FDI to SSA </a:t>
            </a:r>
            <a:r>
              <a:rPr lang="en-US" dirty="0"/>
              <a:t>amounted to about $35 billion in 2011</a:t>
            </a:r>
            <a:r>
              <a:rPr lang="en-US" dirty="0" smtClean="0"/>
              <a:t>.</a:t>
            </a:r>
          </a:p>
          <a:p>
            <a:pPr marL="0" indent="0">
              <a:buNone/>
            </a:pPr>
            <a:r>
              <a:rPr lang="en-US" dirty="0"/>
              <a:t>Leading SSA country </a:t>
            </a:r>
            <a:r>
              <a:rPr lang="en-US" dirty="0" smtClean="0"/>
              <a:t>destinations</a:t>
            </a:r>
          </a:p>
          <a:p>
            <a:pPr lvl="1"/>
            <a:r>
              <a:rPr lang="en-US" dirty="0" smtClean="0"/>
              <a:t> </a:t>
            </a:r>
            <a:r>
              <a:rPr lang="en-US" dirty="0"/>
              <a:t>Nigeria ($8.9 billion</a:t>
            </a:r>
            <a:r>
              <a:rPr lang="en-US" dirty="0" smtClean="0"/>
              <a:t>),</a:t>
            </a:r>
          </a:p>
          <a:p>
            <a:pPr lvl="1"/>
            <a:r>
              <a:rPr lang="en-US" dirty="0" smtClean="0"/>
              <a:t> </a:t>
            </a:r>
            <a:r>
              <a:rPr lang="en-US" dirty="0"/>
              <a:t>South </a:t>
            </a:r>
            <a:r>
              <a:rPr lang="en-US" dirty="0" smtClean="0"/>
              <a:t>Africa ($</a:t>
            </a:r>
            <a:r>
              <a:rPr lang="en-US" dirty="0"/>
              <a:t>5.8 billion), and </a:t>
            </a:r>
            <a:endParaRPr lang="en-US" dirty="0" smtClean="0"/>
          </a:p>
          <a:p>
            <a:pPr lvl="1"/>
            <a:r>
              <a:rPr lang="en-US" dirty="0" smtClean="0"/>
              <a:t>Ghana </a:t>
            </a:r>
            <a:r>
              <a:rPr lang="en-US" dirty="0"/>
              <a:t>($3.2 </a:t>
            </a:r>
            <a:r>
              <a:rPr lang="en-US" dirty="0" smtClean="0"/>
              <a:t>billion)</a:t>
            </a:r>
          </a:p>
          <a:p>
            <a:pPr lvl="1"/>
            <a:r>
              <a:rPr lang="en-US" b="1" dirty="0" smtClean="0"/>
              <a:t>Other – Angola, Zambia, Kenya, Equatorial Guinea, Liberia</a:t>
            </a:r>
          </a:p>
          <a:p>
            <a:pPr marL="457200" lvl="1" indent="0">
              <a:buNone/>
            </a:pPr>
            <a:endParaRPr lang="en-US" b="1" dirty="0"/>
          </a:p>
          <a:p>
            <a:pPr marL="457200" lvl="1" indent="0">
              <a:buNone/>
            </a:pPr>
            <a:r>
              <a:rPr lang="en-US" b="1" dirty="0" smtClean="0"/>
              <a:t>Total </a:t>
            </a:r>
            <a:r>
              <a:rPr lang="en-US" b="1" dirty="0"/>
              <a:t>US FDI to SSA ~ </a:t>
            </a:r>
            <a:r>
              <a:rPr lang="en-US" dirty="0"/>
              <a:t>$3.1 billion in 2011.</a:t>
            </a:r>
          </a:p>
          <a:p>
            <a:pPr marL="457200" lvl="1" indent="0">
              <a:buNone/>
            </a:pPr>
            <a:r>
              <a:rPr lang="en-US" dirty="0"/>
              <a:t>Leading SSA country destinations: </a:t>
            </a:r>
          </a:p>
          <a:p>
            <a:pPr lvl="1"/>
            <a:r>
              <a:rPr lang="en-US" dirty="0"/>
              <a:t>South Africa ($722 million), </a:t>
            </a:r>
          </a:p>
          <a:p>
            <a:pPr lvl="1"/>
            <a:r>
              <a:rPr lang="en-US" dirty="0"/>
              <a:t>Angola ($707 million), </a:t>
            </a:r>
          </a:p>
          <a:p>
            <a:pPr lvl="1"/>
            <a:r>
              <a:rPr lang="en-US" dirty="0"/>
              <a:t>Ghana ($250 million),</a:t>
            </a:r>
          </a:p>
          <a:p>
            <a:pPr lvl="1"/>
            <a:r>
              <a:rPr lang="en-US" dirty="0"/>
              <a:t>Liberia ($113 million</a:t>
            </a:r>
            <a:endParaRPr lang="en-US" dirty="0" smtClean="0"/>
          </a:p>
          <a:p>
            <a:pPr lvl="1"/>
            <a:endParaRPr lang="en-US" dirty="0" smtClean="0"/>
          </a:p>
          <a:p>
            <a:pPr marL="457200" lvl="1" indent="0">
              <a:buNone/>
            </a:pPr>
            <a:r>
              <a:rPr lang="en-US" dirty="0" smtClean="0"/>
              <a:t>**(</a:t>
            </a:r>
            <a:r>
              <a:rPr lang="en-US" dirty="0"/>
              <a:t>According to United Nations (UN) data,</a:t>
            </a:r>
            <a:r>
              <a:rPr lang="en-US" dirty="0" smtClean="0"/>
              <a:t>)</a:t>
            </a:r>
            <a:endParaRPr lang="en-US" dirty="0"/>
          </a:p>
        </p:txBody>
      </p:sp>
    </p:spTree>
    <p:extLst>
      <p:ext uri="{BB962C8B-B14F-4D97-AF65-F5344CB8AC3E}">
        <p14:creationId xmlns:p14="http://schemas.microsoft.com/office/powerpoint/2010/main" val="34731520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U.S. Investment in sub-Saharan Africa </a:t>
            </a:r>
            <a:r>
              <a:rPr lang="en-US" dirty="0"/>
              <a:t/>
            </a:r>
            <a:br>
              <a:rPr lang="en-US" dirty="0"/>
            </a:br>
            <a:endParaRPr lang="en-US" dirty="0"/>
          </a:p>
        </p:txBody>
      </p:sp>
      <p:sp>
        <p:nvSpPr>
          <p:cNvPr id="3" name="Content Placeholder 2"/>
          <p:cNvSpPr>
            <a:spLocks noGrp="1"/>
          </p:cNvSpPr>
          <p:nvPr>
            <p:ph sz="half" idx="1"/>
          </p:nvPr>
        </p:nvSpPr>
        <p:spPr>
          <a:xfrm>
            <a:off x="457200" y="990600"/>
            <a:ext cx="4038600" cy="5867400"/>
          </a:xfrm>
        </p:spPr>
        <p:txBody>
          <a:bodyPr>
            <a:normAutofit fontScale="62500" lnSpcReduction="20000"/>
          </a:bodyPr>
          <a:lstStyle/>
          <a:p>
            <a:pPr lvl="0"/>
            <a:r>
              <a:rPr lang="en-US" dirty="0" smtClean="0"/>
              <a:t>SSA </a:t>
            </a:r>
            <a:r>
              <a:rPr lang="en-US" dirty="0"/>
              <a:t>countries are a relatively minor destination of U.S. FDI. </a:t>
            </a:r>
            <a:r>
              <a:rPr lang="en-US" dirty="0" smtClean="0"/>
              <a:t>Africa</a:t>
            </a:r>
          </a:p>
          <a:p>
            <a:pPr lvl="0"/>
            <a:r>
              <a:rPr lang="en-US" dirty="0" smtClean="0"/>
              <a:t>1</a:t>
            </a:r>
            <a:r>
              <a:rPr lang="en-US" dirty="0"/>
              <a:t>% of total U.S. FDI </a:t>
            </a:r>
          </a:p>
          <a:p>
            <a:pPr lvl="0"/>
            <a:r>
              <a:rPr lang="en-US" dirty="0"/>
              <a:t>U.S. FDI in Africa is largely concentrated in </a:t>
            </a:r>
            <a:endParaRPr lang="en-US" dirty="0" smtClean="0"/>
          </a:p>
          <a:p>
            <a:pPr lvl="1"/>
            <a:r>
              <a:rPr lang="en-US" dirty="0" smtClean="0"/>
              <a:t>mining </a:t>
            </a:r>
            <a:r>
              <a:rPr lang="en-US" dirty="0"/>
              <a:t>and extractive industries, which together comprise some $33 billion of the $57 billion total stock of U.S. </a:t>
            </a:r>
            <a:endParaRPr lang="en-US" dirty="0" smtClean="0"/>
          </a:p>
          <a:p>
            <a:pPr lvl="1"/>
            <a:r>
              <a:rPr lang="en-US" dirty="0" smtClean="0"/>
              <a:t>FDI in </a:t>
            </a:r>
            <a:r>
              <a:rPr lang="en-US" dirty="0"/>
              <a:t>manufacturing industries has mostly been directed toward South Africa, which has received about 67% of total U.S. FDI in Africa’s manufacturing sector.</a:t>
            </a:r>
          </a:p>
          <a:p>
            <a:r>
              <a:rPr lang="en-US" b="1" dirty="0" smtClean="0"/>
              <a:t>In terms of US FDI accumulation over time </a:t>
            </a:r>
            <a:r>
              <a:rPr lang="en-US" dirty="0" smtClean="0"/>
              <a:t>-The </a:t>
            </a:r>
            <a:r>
              <a:rPr lang="en-US" dirty="0"/>
              <a:t>three countries in SSA with the largest stock of U.S. FDI </a:t>
            </a:r>
            <a:r>
              <a:rPr lang="en-US" dirty="0" smtClean="0"/>
              <a:t>are</a:t>
            </a:r>
          </a:p>
          <a:p>
            <a:pPr lvl="1"/>
            <a:r>
              <a:rPr lang="en-US" sz="2900" dirty="0" smtClean="0"/>
              <a:t> </a:t>
            </a:r>
            <a:r>
              <a:rPr lang="en-US" sz="2900" b="1" dirty="0">
                <a:solidFill>
                  <a:srgbClr val="FF0000"/>
                </a:solidFill>
              </a:rPr>
              <a:t>Mauritius, South Africa, and Angola.</a:t>
            </a:r>
            <a:r>
              <a:rPr lang="en-US" b="1" dirty="0">
                <a:solidFill>
                  <a:srgbClr val="FF0000"/>
                </a:solidFill>
              </a:rPr>
              <a:t> </a:t>
            </a:r>
            <a:endParaRPr lang="en-US" b="1" dirty="0" smtClean="0">
              <a:solidFill>
                <a:srgbClr val="FF0000"/>
              </a:solidFill>
            </a:endParaRPr>
          </a:p>
          <a:p>
            <a:r>
              <a:rPr lang="en-US" b="1" dirty="0" smtClean="0"/>
              <a:t>In </a:t>
            </a:r>
            <a:r>
              <a:rPr lang="en-US" b="1" dirty="0"/>
              <a:t>terms of one-year flows for 2011,</a:t>
            </a:r>
            <a:r>
              <a:rPr lang="en-US" dirty="0"/>
              <a:t> the top recipients </a:t>
            </a:r>
            <a:r>
              <a:rPr lang="en-US" dirty="0" smtClean="0"/>
              <a:t> of FDI in 2011 were </a:t>
            </a:r>
          </a:p>
          <a:p>
            <a:pPr lvl="1"/>
            <a:r>
              <a:rPr lang="en-US" sz="2900" b="1" dirty="0" smtClean="0">
                <a:solidFill>
                  <a:srgbClr val="FF0000"/>
                </a:solidFill>
              </a:rPr>
              <a:t>Nigeria, South </a:t>
            </a:r>
            <a:r>
              <a:rPr lang="en-US" sz="2900" b="1" dirty="0">
                <a:solidFill>
                  <a:srgbClr val="FF0000"/>
                </a:solidFill>
              </a:rPr>
              <a:t>Africa, </a:t>
            </a:r>
            <a:r>
              <a:rPr lang="en-US" sz="2900" b="1" dirty="0" smtClean="0">
                <a:solidFill>
                  <a:srgbClr val="FF0000"/>
                </a:solidFill>
              </a:rPr>
              <a:t> </a:t>
            </a:r>
            <a:r>
              <a:rPr lang="en-US" sz="2900" b="1" dirty="0">
                <a:solidFill>
                  <a:srgbClr val="FF0000"/>
                </a:solidFill>
              </a:rPr>
              <a:t>and Ghana </a:t>
            </a:r>
          </a:p>
          <a:p>
            <a:endParaRPr lang="en-US" dirty="0"/>
          </a:p>
        </p:txBody>
      </p:sp>
      <p:pic>
        <p:nvPicPr>
          <p:cNvPr id="5"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495800" y="1447801"/>
            <a:ext cx="4191000" cy="4063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8544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2977" y="1600200"/>
            <a:ext cx="7998046"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4268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2816" y="261355"/>
            <a:ext cx="8603509" cy="584775"/>
          </a:xfrm>
          <a:prstGeom prst="rect">
            <a:avLst/>
          </a:prstGeom>
          <a:noFill/>
        </p:spPr>
        <p:txBody>
          <a:bodyPr wrap="none" rtlCol="0">
            <a:spAutoFit/>
          </a:bodyPr>
          <a:lstStyle/>
          <a:p>
            <a:r>
              <a:rPr lang="sv-SE" sz="3200" b="1" dirty="0" smtClean="0"/>
              <a:t>GDP per capita for </a:t>
            </a:r>
            <a:r>
              <a:rPr lang="sv-SE" sz="3200" b="1" dirty="0" err="1" smtClean="0"/>
              <a:t>Sub-Saharan</a:t>
            </a:r>
            <a:r>
              <a:rPr lang="sv-SE" sz="3200" b="1" dirty="0" smtClean="0"/>
              <a:t> Africa, 1980-1999</a:t>
            </a:r>
            <a:endParaRPr lang="en-GB" sz="3200" b="1" dirty="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7322" y="1016260"/>
            <a:ext cx="6788318"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331640" y="5984812"/>
            <a:ext cx="5706370" cy="523220"/>
          </a:xfrm>
          <a:prstGeom prst="rect">
            <a:avLst/>
          </a:prstGeom>
          <a:noFill/>
        </p:spPr>
        <p:txBody>
          <a:bodyPr wrap="none" rtlCol="0">
            <a:spAutoFit/>
          </a:bodyPr>
          <a:lstStyle/>
          <a:p>
            <a:r>
              <a:rPr lang="sv-SE" sz="1400" dirty="0" smtClean="0"/>
              <a:t>Note: The </a:t>
            </a:r>
            <a:r>
              <a:rPr lang="sv-SE" sz="1400" dirty="0" err="1" smtClean="0"/>
              <a:t>graph</a:t>
            </a:r>
            <a:r>
              <a:rPr lang="sv-SE" sz="1400" dirty="0" smtClean="0"/>
              <a:t> shows real GDP per capita, expressed in </a:t>
            </a:r>
            <a:r>
              <a:rPr lang="sv-SE" sz="1400" dirty="0" err="1" smtClean="0"/>
              <a:t>constant</a:t>
            </a:r>
            <a:r>
              <a:rPr lang="sv-SE" sz="1400" dirty="0" smtClean="0"/>
              <a:t> 2000 US$.</a:t>
            </a:r>
          </a:p>
          <a:p>
            <a:r>
              <a:rPr lang="sv-SE" sz="1400" dirty="0" smtClean="0"/>
              <a:t>Source: World Development </a:t>
            </a:r>
            <a:r>
              <a:rPr lang="sv-SE" sz="1400" dirty="0" err="1" smtClean="0"/>
              <a:t>Indicators</a:t>
            </a:r>
            <a:r>
              <a:rPr lang="sv-SE" sz="1400" dirty="0" smtClean="0"/>
              <a:t>.</a:t>
            </a:r>
            <a:endParaRPr lang="en-GB" sz="1400" dirty="0"/>
          </a:p>
        </p:txBody>
      </p:sp>
    </p:spTree>
    <p:extLst>
      <p:ext uri="{BB962C8B-B14F-4D97-AF65-F5344CB8AC3E}">
        <p14:creationId xmlns:p14="http://schemas.microsoft.com/office/powerpoint/2010/main" val="25976946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smtClean="0"/>
              <a:t>(1.5% of total US export)</a:t>
            </a:r>
            <a:br>
              <a:rPr lang="en-US" sz="3200" b="1" u="sng" dirty="0" smtClean="0"/>
            </a:br>
            <a:r>
              <a:rPr lang="en-US" sz="3200" b="1" u="sng" dirty="0" smtClean="0"/>
              <a:t>U.S.-Sub-Saharan Africa Export Trade  (23 % up)</a:t>
            </a:r>
            <a:endParaRPr lang="en-US" sz="3200" dirty="0"/>
          </a:p>
        </p:txBody>
      </p:sp>
      <p:sp>
        <p:nvSpPr>
          <p:cNvPr id="3" name="Content Placeholder 2"/>
          <p:cNvSpPr>
            <a:spLocks noGrp="1"/>
          </p:cNvSpPr>
          <p:nvPr>
            <p:ph sz="half" idx="1"/>
          </p:nvPr>
        </p:nvSpPr>
        <p:spPr/>
        <p:txBody>
          <a:bodyPr>
            <a:normAutofit fontScale="70000" lnSpcReduction="20000"/>
          </a:bodyPr>
          <a:lstStyle/>
          <a:p>
            <a:pPr marL="0" indent="0">
              <a:buNone/>
            </a:pPr>
            <a:r>
              <a:rPr lang="en-US" dirty="0" smtClean="0"/>
              <a:t> </a:t>
            </a:r>
          </a:p>
          <a:p>
            <a:r>
              <a:rPr lang="en-US" dirty="0" smtClean="0"/>
              <a:t>Top </a:t>
            </a:r>
            <a:r>
              <a:rPr lang="en-US" dirty="0"/>
              <a:t>U.S. export markets were </a:t>
            </a:r>
            <a:endParaRPr lang="en-US" dirty="0" smtClean="0"/>
          </a:p>
          <a:p>
            <a:pPr lvl="1"/>
            <a:r>
              <a:rPr lang="en-US" b="1" dirty="0" smtClean="0"/>
              <a:t>South </a:t>
            </a:r>
            <a:r>
              <a:rPr lang="en-US" b="1" dirty="0"/>
              <a:t>Africa </a:t>
            </a:r>
            <a:r>
              <a:rPr lang="en-US" dirty="0"/>
              <a:t>($7.2 billion; mainly machinery, vehicles and parts, gold powder, non-crude oil</a:t>
            </a:r>
            <a:r>
              <a:rPr lang="en-US" dirty="0" smtClean="0"/>
              <a:t>),</a:t>
            </a:r>
          </a:p>
          <a:p>
            <a:pPr lvl="1"/>
            <a:r>
              <a:rPr lang="en-US" b="1" dirty="0" smtClean="0"/>
              <a:t>Nigeria</a:t>
            </a:r>
            <a:r>
              <a:rPr lang="en-US" dirty="0" smtClean="0"/>
              <a:t> </a:t>
            </a:r>
            <a:r>
              <a:rPr lang="en-US" dirty="0"/>
              <a:t>($4.8 billion; mainly cereals, vehicles and parts, machinery, </a:t>
            </a:r>
            <a:r>
              <a:rPr lang="en-US" dirty="0" smtClean="0"/>
              <a:t>non-crude </a:t>
            </a:r>
            <a:r>
              <a:rPr lang="en-US" dirty="0"/>
              <a:t>oil), </a:t>
            </a:r>
            <a:endParaRPr lang="en-US" dirty="0" smtClean="0"/>
          </a:p>
          <a:p>
            <a:pPr lvl="1"/>
            <a:r>
              <a:rPr lang="en-US" b="1" dirty="0" smtClean="0"/>
              <a:t>Angola</a:t>
            </a:r>
            <a:r>
              <a:rPr lang="en-US" dirty="0" smtClean="0"/>
              <a:t> </a:t>
            </a:r>
            <a:r>
              <a:rPr lang="en-US" dirty="0"/>
              <a:t>($1.5 billion; mainly machinery, aircraft parts, poultry, iron/steel</a:t>
            </a:r>
            <a:r>
              <a:rPr lang="en-US" dirty="0" smtClean="0"/>
              <a:t>),</a:t>
            </a:r>
          </a:p>
          <a:p>
            <a:pPr lvl="1"/>
            <a:r>
              <a:rPr lang="en-US" b="1" dirty="0" smtClean="0"/>
              <a:t>Ghana</a:t>
            </a:r>
            <a:r>
              <a:rPr lang="en-US" dirty="0" smtClean="0"/>
              <a:t> </a:t>
            </a:r>
            <a:r>
              <a:rPr lang="en-US" dirty="0"/>
              <a:t>($1.1 billion; mainly machinery, vehicles and parts, non-crude oil, cereals</a:t>
            </a:r>
            <a:r>
              <a:rPr lang="en-US" dirty="0" smtClean="0"/>
              <a:t>),</a:t>
            </a:r>
          </a:p>
          <a:p>
            <a:pPr lvl="1"/>
            <a:r>
              <a:rPr lang="en-US" b="1" dirty="0" smtClean="0"/>
              <a:t>Ethiopia</a:t>
            </a:r>
            <a:r>
              <a:rPr lang="en-US" dirty="0" smtClean="0"/>
              <a:t> </a:t>
            </a:r>
            <a:r>
              <a:rPr lang="en-US" dirty="0"/>
              <a:t>($689 million; mainly aircraft and parts, cereals, machinery</a:t>
            </a:r>
            <a:r>
              <a:rPr lang="en-US" dirty="0" smtClean="0"/>
              <a:t>).</a:t>
            </a:r>
            <a:endParaRPr lang="en-US" dirty="0"/>
          </a:p>
        </p:txBody>
      </p:sp>
      <p:sp>
        <p:nvSpPr>
          <p:cNvPr id="4" name="Content Placeholder 3"/>
          <p:cNvSpPr>
            <a:spLocks noGrp="1"/>
          </p:cNvSpPr>
          <p:nvPr>
            <p:ph sz="half" idx="2"/>
          </p:nvPr>
        </p:nvSpPr>
        <p:spPr/>
        <p:txBody>
          <a:bodyPr>
            <a:normAutofit fontScale="70000" lnSpcReduction="20000"/>
          </a:bodyPr>
          <a:lstStyle/>
          <a:p>
            <a:endParaRPr lang="en-US" dirty="0" smtClean="0"/>
          </a:p>
          <a:p>
            <a:r>
              <a:rPr lang="en-US" dirty="0" smtClean="0"/>
              <a:t>Top </a:t>
            </a:r>
            <a:r>
              <a:rPr lang="en-US" dirty="0"/>
              <a:t>export categories </a:t>
            </a:r>
            <a:r>
              <a:rPr lang="en-US" dirty="0" smtClean="0"/>
              <a:t>were</a:t>
            </a:r>
          </a:p>
          <a:p>
            <a:pPr lvl="1"/>
            <a:r>
              <a:rPr lang="en-US" b="1" dirty="0" smtClean="0"/>
              <a:t>Machinery</a:t>
            </a:r>
            <a:r>
              <a:rPr lang="en-US" dirty="0" smtClean="0"/>
              <a:t> </a:t>
            </a:r>
            <a:r>
              <a:rPr lang="en-US" dirty="0"/>
              <a:t>($4.0 billion; up 15</a:t>
            </a:r>
            <a:r>
              <a:rPr lang="en-US" dirty="0" smtClean="0"/>
              <a:t>%),</a:t>
            </a:r>
          </a:p>
          <a:p>
            <a:pPr lvl="1"/>
            <a:r>
              <a:rPr lang="en-US" b="1" dirty="0" smtClean="0"/>
              <a:t>Vehicles </a:t>
            </a:r>
            <a:r>
              <a:rPr lang="en-US" b="1" dirty="0"/>
              <a:t>and Parts</a:t>
            </a:r>
            <a:r>
              <a:rPr lang="en-US" dirty="0"/>
              <a:t> ($3.5 billion; up 42%), </a:t>
            </a:r>
            <a:endParaRPr lang="en-US" dirty="0" smtClean="0"/>
          </a:p>
          <a:p>
            <a:pPr lvl="1"/>
            <a:r>
              <a:rPr lang="en-US" b="1" dirty="0" smtClean="0"/>
              <a:t>Non-Crude </a:t>
            </a:r>
            <a:r>
              <a:rPr lang="en-US" b="1" dirty="0"/>
              <a:t>Oil</a:t>
            </a:r>
            <a:r>
              <a:rPr lang="en-US" dirty="0"/>
              <a:t> ($1.8 billion; up 30%); </a:t>
            </a:r>
            <a:endParaRPr lang="en-US" dirty="0" smtClean="0"/>
          </a:p>
          <a:p>
            <a:pPr lvl="1"/>
            <a:r>
              <a:rPr lang="en-US" b="1" dirty="0" smtClean="0"/>
              <a:t>Cereals</a:t>
            </a:r>
            <a:r>
              <a:rPr lang="en-US" dirty="0" smtClean="0"/>
              <a:t> </a:t>
            </a:r>
            <a:r>
              <a:rPr lang="en-US" dirty="0"/>
              <a:t>($1.7 billion; up 31</a:t>
            </a:r>
            <a:r>
              <a:rPr lang="en-US" dirty="0" smtClean="0"/>
              <a:t>%);</a:t>
            </a:r>
          </a:p>
          <a:p>
            <a:pPr lvl="1"/>
            <a:r>
              <a:rPr lang="en-US" b="1" dirty="0" smtClean="0"/>
              <a:t>Aircraft </a:t>
            </a:r>
            <a:r>
              <a:rPr lang="en-US" b="1" dirty="0"/>
              <a:t>and Parts</a:t>
            </a:r>
            <a:r>
              <a:rPr lang="en-US" dirty="0"/>
              <a:t> ($1.5 billion; up 32%).</a:t>
            </a:r>
          </a:p>
          <a:p>
            <a:endParaRPr lang="en-US" dirty="0"/>
          </a:p>
          <a:p>
            <a:endParaRPr lang="en-US" dirty="0"/>
          </a:p>
        </p:txBody>
      </p:sp>
    </p:spTree>
    <p:extLst>
      <p:ext uri="{BB962C8B-B14F-4D97-AF65-F5344CB8AC3E}">
        <p14:creationId xmlns:p14="http://schemas.microsoft.com/office/powerpoint/2010/main" val="9922650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U.S.-Sub-Saharan Africa </a:t>
            </a:r>
            <a:r>
              <a:rPr lang="en-US" b="1" u="sng" dirty="0" smtClean="0"/>
              <a:t>Import Trade (14% up)</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t>Top </a:t>
            </a:r>
            <a:r>
              <a:rPr lang="en-US" dirty="0"/>
              <a:t>U.S. suppliers </a:t>
            </a:r>
            <a:r>
              <a:rPr lang="en-US" dirty="0" smtClean="0"/>
              <a:t>were</a:t>
            </a:r>
          </a:p>
          <a:p>
            <a:pPr lvl="1"/>
            <a:r>
              <a:rPr lang="en-US" b="1" dirty="0" smtClean="0"/>
              <a:t>Nigeria</a:t>
            </a:r>
            <a:r>
              <a:rPr lang="en-US" dirty="0" smtClean="0"/>
              <a:t> </a:t>
            </a:r>
            <a:r>
              <a:rPr lang="en-US" dirty="0"/>
              <a:t>($33.7 billion; mainly crude oil), </a:t>
            </a:r>
            <a:endParaRPr lang="en-US" dirty="0" smtClean="0"/>
          </a:p>
          <a:p>
            <a:pPr lvl="1"/>
            <a:r>
              <a:rPr lang="en-US" b="1" dirty="0" smtClean="0"/>
              <a:t>Angola</a:t>
            </a:r>
            <a:r>
              <a:rPr lang="en-US" dirty="0" smtClean="0"/>
              <a:t> </a:t>
            </a:r>
            <a:r>
              <a:rPr lang="en-US" dirty="0"/>
              <a:t>($13.5 billion; mainly crude oil</a:t>
            </a:r>
            <a:r>
              <a:rPr lang="en-US" dirty="0" smtClean="0"/>
              <a:t>),</a:t>
            </a:r>
          </a:p>
          <a:p>
            <a:pPr lvl="1"/>
            <a:r>
              <a:rPr lang="en-US" b="1" dirty="0" smtClean="0"/>
              <a:t>South Africa</a:t>
            </a:r>
            <a:r>
              <a:rPr lang="en-US" dirty="0" smtClean="0"/>
              <a:t> </a:t>
            </a:r>
            <a:r>
              <a:rPr lang="en-US" dirty="0"/>
              <a:t>($9.5 billion; mainly precious stones and metals, vehicles and parts, iron and steel</a:t>
            </a:r>
            <a:r>
              <a:rPr lang="en-US" dirty="0" smtClean="0"/>
              <a:t>),</a:t>
            </a:r>
          </a:p>
          <a:p>
            <a:pPr lvl="1"/>
            <a:r>
              <a:rPr lang="en-US" b="1" dirty="0" smtClean="0"/>
              <a:t>Gabon</a:t>
            </a:r>
            <a:r>
              <a:rPr lang="en-US" dirty="0" smtClean="0"/>
              <a:t> </a:t>
            </a:r>
            <a:r>
              <a:rPr lang="en-US" dirty="0"/>
              <a:t>($4.5 billion; mainly crude oil</a:t>
            </a:r>
            <a:r>
              <a:rPr lang="en-US" dirty="0" smtClean="0"/>
              <a:t>),</a:t>
            </a:r>
          </a:p>
          <a:p>
            <a:pPr lvl="1"/>
            <a:r>
              <a:rPr lang="en-US" b="1" dirty="0" smtClean="0"/>
              <a:t>Chad</a:t>
            </a:r>
            <a:r>
              <a:rPr lang="en-US" dirty="0" smtClean="0"/>
              <a:t> </a:t>
            </a:r>
            <a:r>
              <a:rPr lang="en-US" dirty="0"/>
              <a:t>($3.1 billion; mainly crude oil</a:t>
            </a:r>
            <a:r>
              <a:rPr lang="en-US" dirty="0" smtClean="0"/>
              <a:t>).</a:t>
            </a:r>
            <a:endParaRPr lang="en-US" dirty="0"/>
          </a:p>
        </p:txBody>
      </p:sp>
      <p:sp>
        <p:nvSpPr>
          <p:cNvPr id="4" name="Content Placeholder 3"/>
          <p:cNvSpPr>
            <a:spLocks noGrp="1"/>
          </p:cNvSpPr>
          <p:nvPr>
            <p:ph sz="half" idx="2"/>
          </p:nvPr>
        </p:nvSpPr>
        <p:spPr/>
        <p:txBody>
          <a:bodyPr>
            <a:normAutofit fontScale="92500" lnSpcReduction="10000"/>
          </a:bodyPr>
          <a:lstStyle/>
          <a:p>
            <a:r>
              <a:rPr lang="en-US" dirty="0"/>
              <a:t>Top import categories were </a:t>
            </a:r>
            <a:endParaRPr lang="en-US" dirty="0" smtClean="0"/>
          </a:p>
          <a:p>
            <a:pPr lvl="1"/>
            <a:r>
              <a:rPr lang="en-US" b="1" dirty="0" smtClean="0"/>
              <a:t>Crude </a:t>
            </a:r>
            <a:r>
              <a:rPr lang="en-US" b="1" dirty="0"/>
              <a:t>Oil</a:t>
            </a:r>
            <a:r>
              <a:rPr lang="en-US" dirty="0"/>
              <a:t> ($59.8 billion; up 13%), </a:t>
            </a:r>
            <a:endParaRPr lang="en-US" dirty="0" smtClean="0"/>
          </a:p>
          <a:p>
            <a:pPr lvl="1"/>
            <a:r>
              <a:rPr lang="en-US" b="1" dirty="0" smtClean="0"/>
              <a:t>Precious Stones &amp; Metals</a:t>
            </a:r>
            <a:r>
              <a:rPr lang="en-US" dirty="0" smtClean="0"/>
              <a:t> </a:t>
            </a:r>
            <a:r>
              <a:rPr lang="en-US" dirty="0"/>
              <a:t>($4.3 billion; up 9.8</a:t>
            </a:r>
            <a:r>
              <a:rPr lang="en-US" dirty="0" smtClean="0"/>
              <a:t>%),</a:t>
            </a:r>
          </a:p>
          <a:p>
            <a:pPr lvl="1"/>
            <a:r>
              <a:rPr lang="en-US" b="1" dirty="0" smtClean="0"/>
              <a:t>Vehicles </a:t>
            </a:r>
            <a:r>
              <a:rPr lang="en-US" b="1" dirty="0"/>
              <a:t>and Parts</a:t>
            </a:r>
            <a:r>
              <a:rPr lang="en-US" dirty="0"/>
              <a:t> ($2.1 billion; up 35%), </a:t>
            </a:r>
            <a:endParaRPr lang="en-US" dirty="0" smtClean="0"/>
          </a:p>
          <a:p>
            <a:pPr lvl="1"/>
            <a:r>
              <a:rPr lang="en-US" b="1" dirty="0" smtClean="0"/>
              <a:t>Cocoa </a:t>
            </a:r>
            <a:r>
              <a:rPr lang="en-US" b="1" dirty="0"/>
              <a:t>Products</a:t>
            </a:r>
            <a:r>
              <a:rPr lang="en-US" dirty="0"/>
              <a:t> ($1.2 billion; up 22</a:t>
            </a:r>
            <a:r>
              <a:rPr lang="en-US" dirty="0" smtClean="0"/>
              <a:t>%)</a:t>
            </a:r>
          </a:p>
          <a:p>
            <a:pPr lvl="1"/>
            <a:r>
              <a:rPr lang="en-US" b="1" dirty="0" smtClean="0"/>
              <a:t>Apparel</a:t>
            </a:r>
            <a:r>
              <a:rPr lang="en-US" dirty="0" smtClean="0"/>
              <a:t> </a:t>
            </a:r>
            <a:r>
              <a:rPr lang="en-US" dirty="0"/>
              <a:t>($929 million; up 14%).</a:t>
            </a:r>
          </a:p>
          <a:p>
            <a:endParaRPr lang="en-US" dirty="0"/>
          </a:p>
          <a:p>
            <a:endParaRPr lang="en-US" dirty="0"/>
          </a:p>
        </p:txBody>
      </p:sp>
    </p:spTree>
    <p:extLst>
      <p:ext uri="{BB962C8B-B14F-4D97-AF65-F5344CB8AC3E}">
        <p14:creationId xmlns:p14="http://schemas.microsoft.com/office/powerpoint/2010/main" val="16952296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Comparing Chinese and U.S. Trade with Africa</a:t>
            </a:r>
          </a:p>
        </p:txBody>
      </p:sp>
      <p:sp>
        <p:nvSpPr>
          <p:cNvPr id="3" name="Content Placeholder 2"/>
          <p:cNvSpPr>
            <a:spLocks noGrp="1"/>
          </p:cNvSpPr>
          <p:nvPr>
            <p:ph idx="1"/>
          </p:nvPr>
        </p:nvSpPr>
        <p:spPr/>
        <p:txBody>
          <a:bodyPr>
            <a:normAutofit fontScale="47500" lnSpcReduction="20000"/>
          </a:bodyPr>
          <a:lstStyle/>
          <a:p>
            <a:endParaRPr lang="en-US" dirty="0"/>
          </a:p>
          <a:p>
            <a:r>
              <a:rPr lang="en-US" dirty="0"/>
              <a:t>The value of total trade between China and Africa stood at $8.9 billion in the year 2000.</a:t>
            </a:r>
          </a:p>
          <a:p>
            <a:r>
              <a:rPr lang="en-US" dirty="0"/>
              <a:t> In 2009, Chinese-African trade, totaling $70.4 billion, surpassed that of U.S.-Africa trade ($62 billion), and reached $127.3 billion in 2011, an increase of 1,423% over the 2000 level.</a:t>
            </a:r>
          </a:p>
          <a:p>
            <a:r>
              <a:rPr lang="en-US" dirty="0"/>
              <a:t>Africa’s share of global Chinese trade also grew over the past decade, from 1.9% of Chinese global trade in 2000 to 3.5% of China’s global trade in 2011. </a:t>
            </a:r>
          </a:p>
          <a:p>
            <a:r>
              <a:rPr lang="en-US" dirty="0"/>
              <a:t>China is also Africa’s largest single source of imports, while the United States is its largest export destination. </a:t>
            </a:r>
          </a:p>
          <a:p>
            <a:r>
              <a:rPr lang="en-US" dirty="0"/>
              <a:t>In 2011, about 62% of African exports to China consisted of crude oil (over $24.77 billion of which came from Angola, the source of over 9% of China’s oil imports in 2011). </a:t>
            </a:r>
          </a:p>
          <a:p>
            <a:r>
              <a:rPr lang="en-US" dirty="0"/>
              <a:t>Another 34% was made up of raw materials, mostly metal commodities and wood.</a:t>
            </a:r>
          </a:p>
          <a:p>
            <a:r>
              <a:rPr lang="en-US" dirty="0"/>
              <a:t> Oil also dominates Africa’s exports to the United States; crude oil made up about 75% of U.S. imports from Africa in 2011. </a:t>
            </a:r>
          </a:p>
          <a:p>
            <a:r>
              <a:rPr lang="en-US" dirty="0"/>
              <a:t>Both China and the United States export a highly diverse, variable array of products to Africa, notably equipment, machinery, vehicles, and other technology. U.S.-African trade has also grown over the past decade, but not as rapidly as Sino-African trade.</a:t>
            </a:r>
          </a:p>
          <a:p>
            <a:endParaRPr lang="en-US" dirty="0"/>
          </a:p>
        </p:txBody>
      </p:sp>
    </p:spTree>
    <p:extLst>
      <p:ext uri="{BB962C8B-B14F-4D97-AF65-F5344CB8AC3E}">
        <p14:creationId xmlns:p14="http://schemas.microsoft.com/office/powerpoint/2010/main" val="38366358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Chinese Foreign Direct Investment (FDI) into Sub-Saharan Africa (SSA) </a:t>
            </a:r>
            <a:r>
              <a:rPr lang="en-US" dirty="0"/>
              <a:t/>
            </a:r>
            <a:br>
              <a:rPr lang="en-US" dirty="0"/>
            </a:b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990600"/>
            <a:ext cx="88392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9629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Chinese FDI in comparison to US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$12 billion at present </a:t>
            </a:r>
          </a:p>
          <a:p>
            <a:r>
              <a:rPr lang="en-US" dirty="0" smtClean="0"/>
              <a:t>Major Sectors other </a:t>
            </a:r>
            <a:r>
              <a:rPr lang="en-US" smtClean="0"/>
              <a:t>than Oil- </a:t>
            </a:r>
            <a:endParaRPr lang="en-US" dirty="0" smtClean="0"/>
          </a:p>
          <a:p>
            <a:pPr lvl="1"/>
            <a:r>
              <a:rPr lang="en-US" dirty="0" smtClean="0"/>
              <a:t>Agriculture </a:t>
            </a:r>
            <a:r>
              <a:rPr lang="en-US" dirty="0"/>
              <a:t>– </a:t>
            </a:r>
            <a:r>
              <a:rPr lang="en-US" dirty="0" smtClean="0"/>
              <a:t>Cotton</a:t>
            </a:r>
            <a:endParaRPr lang="en-US" dirty="0"/>
          </a:p>
          <a:p>
            <a:pPr lvl="1"/>
            <a:r>
              <a:rPr lang="en-US" dirty="0" smtClean="0"/>
              <a:t>Telecomm</a:t>
            </a:r>
          </a:p>
          <a:p>
            <a:pPr lvl="1"/>
            <a:r>
              <a:rPr lang="en-US" dirty="0" smtClean="0"/>
              <a:t>Physical Infrastructure investment in construction- government buildings and sports stadiums.</a:t>
            </a:r>
          </a:p>
          <a:p>
            <a:pPr lvl="1"/>
            <a:r>
              <a:rPr lang="en-US" dirty="0" smtClean="0"/>
              <a:t>FDI in manufacturing is primarily in labor intensive activities – garments dominate</a:t>
            </a:r>
          </a:p>
          <a:p>
            <a:r>
              <a:rPr lang="en-US" dirty="0" smtClean="0"/>
              <a:t>Chinese FDI investment in South Africa (Banking Sector) is insignificant in comparison to its total investment in SSA </a:t>
            </a:r>
          </a:p>
          <a:p>
            <a:endParaRPr lang="en-US" dirty="0" smtClean="0"/>
          </a:p>
          <a:p>
            <a:endParaRPr lang="en-US" dirty="0"/>
          </a:p>
        </p:txBody>
      </p:sp>
    </p:spTree>
    <p:extLst>
      <p:ext uri="{BB962C8B-B14F-4D97-AF65-F5344CB8AC3E}">
        <p14:creationId xmlns:p14="http://schemas.microsoft.com/office/powerpoint/2010/main" val="1689517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5077" y="1766394"/>
            <a:ext cx="3528392" cy="481460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511" y="1730641"/>
            <a:ext cx="3528392" cy="4814603"/>
          </a:xfrm>
          <a:prstGeom prst="rect">
            <a:avLst/>
          </a:prstGeom>
        </p:spPr>
      </p:pic>
      <p:sp>
        <p:nvSpPr>
          <p:cNvPr id="6" name="TextBox 5"/>
          <p:cNvSpPr txBox="1"/>
          <p:nvPr/>
        </p:nvSpPr>
        <p:spPr>
          <a:xfrm>
            <a:off x="1537700" y="1075617"/>
            <a:ext cx="2836610" cy="584775"/>
          </a:xfrm>
          <a:prstGeom prst="rect">
            <a:avLst/>
          </a:prstGeom>
          <a:noFill/>
        </p:spPr>
        <p:txBody>
          <a:bodyPr wrap="none" rtlCol="0">
            <a:spAutoFit/>
          </a:bodyPr>
          <a:lstStyle/>
          <a:p>
            <a:r>
              <a:rPr lang="sv-SE" sz="3200" b="1" dirty="0" smtClean="0"/>
              <a:t>May 13th, 2000</a:t>
            </a:r>
            <a:endParaRPr lang="en-GB" sz="3200" b="1" dirty="0"/>
          </a:p>
        </p:txBody>
      </p:sp>
      <p:sp>
        <p:nvSpPr>
          <p:cNvPr id="8" name="TextBox 7"/>
          <p:cNvSpPr txBox="1"/>
          <p:nvPr/>
        </p:nvSpPr>
        <p:spPr>
          <a:xfrm>
            <a:off x="5786178" y="1124744"/>
            <a:ext cx="2739853" cy="584775"/>
          </a:xfrm>
          <a:prstGeom prst="rect">
            <a:avLst/>
          </a:prstGeom>
          <a:noFill/>
        </p:spPr>
        <p:txBody>
          <a:bodyPr wrap="none" rtlCol="0">
            <a:spAutoFit/>
          </a:bodyPr>
          <a:lstStyle/>
          <a:p>
            <a:r>
              <a:rPr lang="sv-SE" sz="3200" b="1" dirty="0" err="1" smtClean="0"/>
              <a:t>July</a:t>
            </a:r>
            <a:r>
              <a:rPr lang="sv-SE" sz="3200" b="1" dirty="0" smtClean="0"/>
              <a:t> 15th, 2000</a:t>
            </a:r>
            <a:endParaRPr lang="en-GB" sz="3200" b="1" dirty="0"/>
          </a:p>
        </p:txBody>
      </p:sp>
      <p:sp>
        <p:nvSpPr>
          <p:cNvPr id="9" name="TextBox 8"/>
          <p:cNvSpPr txBox="1"/>
          <p:nvPr/>
        </p:nvSpPr>
        <p:spPr>
          <a:xfrm>
            <a:off x="395536" y="188640"/>
            <a:ext cx="8175508" cy="646331"/>
          </a:xfrm>
          <a:prstGeom prst="rect">
            <a:avLst/>
          </a:prstGeom>
          <a:noFill/>
        </p:spPr>
        <p:txBody>
          <a:bodyPr wrap="none" rtlCol="0">
            <a:spAutoFit/>
          </a:bodyPr>
          <a:lstStyle/>
          <a:p>
            <a:r>
              <a:rPr lang="sv-SE" sz="3600" b="1" dirty="0" smtClean="0">
                <a:solidFill>
                  <a:srgbClr val="FF0000"/>
                </a:solidFill>
              </a:rPr>
              <a:t>A </a:t>
            </a:r>
            <a:r>
              <a:rPr lang="sv-SE" sz="3600" b="1" dirty="0" err="1" smtClean="0">
                <a:solidFill>
                  <a:srgbClr val="FF0000"/>
                </a:solidFill>
              </a:rPr>
              <a:t>bleak</a:t>
            </a:r>
            <a:r>
              <a:rPr lang="sv-SE" sz="3600" b="1" dirty="0" smtClean="0">
                <a:solidFill>
                  <a:srgbClr val="FF0000"/>
                </a:solidFill>
              </a:rPr>
              <a:t> </a:t>
            </a:r>
            <a:r>
              <a:rPr lang="sv-SE" sz="3600" b="1" dirty="0" err="1" smtClean="0">
                <a:solidFill>
                  <a:srgbClr val="FF0000"/>
                </a:solidFill>
              </a:rPr>
              <a:t>outlook</a:t>
            </a:r>
            <a:r>
              <a:rPr lang="sv-SE" sz="3600" b="1" dirty="0" smtClean="0">
                <a:solidFill>
                  <a:srgbClr val="FF0000"/>
                </a:solidFill>
              </a:rPr>
              <a:t> at the </a:t>
            </a:r>
            <a:r>
              <a:rPr lang="sv-SE" sz="3600" b="1" dirty="0" err="1" smtClean="0">
                <a:solidFill>
                  <a:srgbClr val="FF0000"/>
                </a:solidFill>
              </a:rPr>
              <a:t>turn</a:t>
            </a:r>
            <a:r>
              <a:rPr lang="sv-SE" sz="3600" b="1" dirty="0" smtClean="0">
                <a:solidFill>
                  <a:srgbClr val="FF0000"/>
                </a:solidFill>
              </a:rPr>
              <a:t> of the </a:t>
            </a:r>
            <a:r>
              <a:rPr lang="sv-SE" sz="3600" b="1" dirty="0" err="1" smtClean="0">
                <a:solidFill>
                  <a:srgbClr val="FF0000"/>
                </a:solidFill>
              </a:rPr>
              <a:t>century</a:t>
            </a:r>
            <a:endParaRPr lang="en-GB" sz="3600" b="1" dirty="0">
              <a:solidFill>
                <a:srgbClr val="FF0000"/>
              </a:solidFill>
            </a:endParaRPr>
          </a:p>
        </p:txBody>
      </p:sp>
    </p:spTree>
    <p:extLst>
      <p:ext uri="{BB962C8B-B14F-4D97-AF65-F5344CB8AC3E}">
        <p14:creationId xmlns:p14="http://schemas.microsoft.com/office/powerpoint/2010/main" val="18317800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6173" y="980728"/>
            <a:ext cx="6396793" cy="4682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22816" y="261355"/>
            <a:ext cx="8603509" cy="584775"/>
          </a:xfrm>
          <a:prstGeom prst="rect">
            <a:avLst/>
          </a:prstGeom>
          <a:noFill/>
        </p:spPr>
        <p:txBody>
          <a:bodyPr wrap="none" rtlCol="0">
            <a:spAutoFit/>
          </a:bodyPr>
          <a:lstStyle/>
          <a:p>
            <a:r>
              <a:rPr lang="sv-SE" sz="3200" b="1" dirty="0" smtClean="0"/>
              <a:t>GDP per capita for Sub-Saharan Africa, 2000-2009</a:t>
            </a:r>
            <a:endParaRPr lang="en-GB" sz="3200" b="1" dirty="0"/>
          </a:p>
        </p:txBody>
      </p:sp>
      <p:sp>
        <p:nvSpPr>
          <p:cNvPr id="2" name="TextBox 1"/>
          <p:cNvSpPr txBox="1"/>
          <p:nvPr/>
        </p:nvSpPr>
        <p:spPr>
          <a:xfrm>
            <a:off x="2195736" y="2489473"/>
            <a:ext cx="3177986" cy="369332"/>
          </a:xfrm>
          <a:prstGeom prst="rect">
            <a:avLst/>
          </a:prstGeom>
          <a:solidFill>
            <a:srgbClr val="FFFF00"/>
          </a:solidFill>
        </p:spPr>
        <p:txBody>
          <a:bodyPr wrap="none" rtlCol="0">
            <a:spAutoFit/>
          </a:bodyPr>
          <a:lstStyle/>
          <a:p>
            <a:r>
              <a:rPr lang="sv-SE" dirty="0" err="1" smtClean="0"/>
              <a:t>Average</a:t>
            </a:r>
            <a:r>
              <a:rPr lang="sv-SE" dirty="0" smtClean="0"/>
              <a:t> </a:t>
            </a:r>
            <a:r>
              <a:rPr lang="sv-SE" dirty="0" err="1" smtClean="0"/>
              <a:t>growth</a:t>
            </a:r>
            <a:r>
              <a:rPr lang="sv-SE" dirty="0" smtClean="0"/>
              <a:t> rate: +1.8% p.a.</a:t>
            </a:r>
            <a:endParaRPr lang="en-GB" dirty="0"/>
          </a:p>
        </p:txBody>
      </p:sp>
      <p:sp>
        <p:nvSpPr>
          <p:cNvPr id="6" name="TextBox 5"/>
          <p:cNvSpPr txBox="1"/>
          <p:nvPr/>
        </p:nvSpPr>
        <p:spPr>
          <a:xfrm>
            <a:off x="1526173" y="5684961"/>
            <a:ext cx="5706370" cy="523220"/>
          </a:xfrm>
          <a:prstGeom prst="rect">
            <a:avLst/>
          </a:prstGeom>
          <a:noFill/>
        </p:spPr>
        <p:txBody>
          <a:bodyPr wrap="none" rtlCol="0">
            <a:spAutoFit/>
          </a:bodyPr>
          <a:lstStyle/>
          <a:p>
            <a:r>
              <a:rPr lang="sv-SE" sz="1400" dirty="0" smtClean="0"/>
              <a:t>Note: The </a:t>
            </a:r>
            <a:r>
              <a:rPr lang="sv-SE" sz="1400" dirty="0" err="1" smtClean="0"/>
              <a:t>graph</a:t>
            </a:r>
            <a:r>
              <a:rPr lang="sv-SE" sz="1400" dirty="0" smtClean="0"/>
              <a:t> shows real GDP per capita, expressed in </a:t>
            </a:r>
            <a:r>
              <a:rPr lang="sv-SE" sz="1400" dirty="0" err="1" smtClean="0"/>
              <a:t>constant</a:t>
            </a:r>
            <a:r>
              <a:rPr lang="sv-SE" sz="1400" dirty="0" smtClean="0"/>
              <a:t> 2000 US$.</a:t>
            </a:r>
          </a:p>
          <a:p>
            <a:r>
              <a:rPr lang="sv-SE" sz="1400" dirty="0" smtClean="0"/>
              <a:t>Source: World Development </a:t>
            </a:r>
            <a:r>
              <a:rPr lang="sv-SE" sz="1400" dirty="0" err="1" smtClean="0"/>
              <a:t>Indicators</a:t>
            </a:r>
            <a:r>
              <a:rPr lang="sv-SE" sz="1400" dirty="0" smtClean="0"/>
              <a:t>.</a:t>
            </a:r>
            <a:endParaRPr lang="en-GB" sz="1400" dirty="0"/>
          </a:p>
        </p:txBody>
      </p:sp>
    </p:spTree>
    <p:extLst>
      <p:ext uri="{BB962C8B-B14F-4D97-AF65-F5344CB8AC3E}">
        <p14:creationId xmlns:p14="http://schemas.microsoft.com/office/powerpoint/2010/main" val="12051196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5130" y="1772816"/>
            <a:ext cx="3600400" cy="4912861"/>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48064" y="1798706"/>
            <a:ext cx="3600400" cy="4912861"/>
          </a:xfrm>
          <a:prstGeom prst="rect">
            <a:avLst/>
          </a:prstGeom>
        </p:spPr>
      </p:pic>
      <p:sp>
        <p:nvSpPr>
          <p:cNvPr id="6" name="TextBox 5"/>
          <p:cNvSpPr txBox="1"/>
          <p:nvPr/>
        </p:nvSpPr>
        <p:spPr>
          <a:xfrm>
            <a:off x="1563657" y="1124744"/>
            <a:ext cx="1998689" cy="369332"/>
          </a:xfrm>
          <a:prstGeom prst="rect">
            <a:avLst/>
          </a:prstGeom>
          <a:noFill/>
        </p:spPr>
        <p:txBody>
          <a:bodyPr wrap="none" rtlCol="0">
            <a:spAutoFit/>
          </a:bodyPr>
          <a:lstStyle/>
          <a:p>
            <a:r>
              <a:rPr lang="sv-SE" b="1" dirty="0" err="1" smtClean="0"/>
              <a:t>January</a:t>
            </a:r>
            <a:r>
              <a:rPr lang="sv-SE" b="1" dirty="0" smtClean="0"/>
              <a:t> 17th, 2004</a:t>
            </a:r>
            <a:endParaRPr lang="en-GB" b="1" dirty="0"/>
          </a:p>
        </p:txBody>
      </p:sp>
      <p:sp>
        <p:nvSpPr>
          <p:cNvPr id="7" name="TextBox 6"/>
          <p:cNvSpPr txBox="1"/>
          <p:nvPr/>
        </p:nvSpPr>
        <p:spPr>
          <a:xfrm>
            <a:off x="5786178" y="1124744"/>
            <a:ext cx="1547218" cy="369332"/>
          </a:xfrm>
          <a:prstGeom prst="rect">
            <a:avLst/>
          </a:prstGeom>
          <a:noFill/>
        </p:spPr>
        <p:txBody>
          <a:bodyPr wrap="none" rtlCol="0">
            <a:spAutoFit/>
          </a:bodyPr>
          <a:lstStyle/>
          <a:p>
            <a:r>
              <a:rPr lang="sv-SE" b="1" dirty="0" err="1" smtClean="0"/>
              <a:t>July</a:t>
            </a:r>
            <a:r>
              <a:rPr lang="sv-SE" b="1" dirty="0" smtClean="0"/>
              <a:t> 2nd, 2005</a:t>
            </a:r>
            <a:endParaRPr lang="en-GB" b="1" dirty="0"/>
          </a:p>
        </p:txBody>
      </p:sp>
      <p:sp>
        <p:nvSpPr>
          <p:cNvPr id="8" name="TextBox 7"/>
          <p:cNvSpPr txBox="1"/>
          <p:nvPr/>
        </p:nvSpPr>
        <p:spPr>
          <a:xfrm>
            <a:off x="1563657" y="188639"/>
            <a:ext cx="5680209" cy="646331"/>
          </a:xfrm>
          <a:prstGeom prst="rect">
            <a:avLst/>
          </a:prstGeom>
          <a:noFill/>
        </p:spPr>
        <p:txBody>
          <a:bodyPr wrap="none" rtlCol="0">
            <a:spAutoFit/>
          </a:bodyPr>
          <a:lstStyle/>
          <a:p>
            <a:r>
              <a:rPr lang="sv-SE" sz="3600" b="1" dirty="0" smtClean="0"/>
              <a:t>…</a:t>
            </a:r>
            <a:r>
              <a:rPr lang="sv-SE" sz="3600" b="1" dirty="0" err="1" smtClean="0"/>
              <a:t>maybe</a:t>
            </a:r>
            <a:r>
              <a:rPr lang="sv-SE" sz="3600" b="1" dirty="0" smtClean="0"/>
              <a:t> not </a:t>
            </a:r>
            <a:r>
              <a:rPr lang="sv-SE" sz="3600" b="1" dirty="0" err="1" smtClean="0"/>
              <a:t>quite</a:t>
            </a:r>
            <a:r>
              <a:rPr lang="sv-SE" sz="3600" b="1" dirty="0" smtClean="0"/>
              <a:t> </a:t>
            </a:r>
            <a:r>
              <a:rPr lang="sv-SE" sz="3600" b="1" dirty="0" err="1" smtClean="0"/>
              <a:t>hopeless</a:t>
            </a:r>
            <a:r>
              <a:rPr lang="sv-SE" sz="3600" b="1" dirty="0" smtClean="0"/>
              <a:t>?</a:t>
            </a:r>
            <a:endParaRPr lang="en-GB" sz="3600" b="1" dirty="0"/>
          </a:p>
        </p:txBody>
      </p:sp>
    </p:spTree>
    <p:extLst>
      <p:ext uri="{BB962C8B-B14F-4D97-AF65-F5344CB8AC3E}">
        <p14:creationId xmlns:p14="http://schemas.microsoft.com/office/powerpoint/2010/main" val="703254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6549" y="908720"/>
            <a:ext cx="3833126" cy="5040560"/>
          </a:xfrm>
          <a:prstGeom prst="rect">
            <a:avLst/>
          </a:prstGeom>
        </p:spPr>
      </p:pic>
      <p:sp>
        <p:nvSpPr>
          <p:cNvPr id="4" name="TextBox 3"/>
          <p:cNvSpPr txBox="1"/>
          <p:nvPr/>
        </p:nvSpPr>
        <p:spPr>
          <a:xfrm>
            <a:off x="2583737" y="36733"/>
            <a:ext cx="3858749" cy="769441"/>
          </a:xfrm>
          <a:prstGeom prst="rect">
            <a:avLst/>
          </a:prstGeom>
          <a:noFill/>
        </p:spPr>
        <p:txBody>
          <a:bodyPr wrap="none" rtlCol="0">
            <a:spAutoFit/>
          </a:bodyPr>
          <a:lstStyle/>
          <a:p>
            <a:r>
              <a:rPr lang="sv-SE" sz="4400" b="1" dirty="0" smtClean="0"/>
              <a:t>December 2011</a:t>
            </a:r>
            <a:endParaRPr lang="en-GB" sz="4400" b="1" dirty="0"/>
          </a:p>
        </p:txBody>
      </p:sp>
      <p:sp>
        <p:nvSpPr>
          <p:cNvPr id="2" name="TextBox 1"/>
          <p:cNvSpPr txBox="1"/>
          <p:nvPr/>
        </p:nvSpPr>
        <p:spPr>
          <a:xfrm>
            <a:off x="395536" y="6110491"/>
            <a:ext cx="9108504" cy="707886"/>
          </a:xfrm>
          <a:prstGeom prst="rect">
            <a:avLst/>
          </a:prstGeom>
          <a:noFill/>
        </p:spPr>
        <p:txBody>
          <a:bodyPr wrap="square" rtlCol="0">
            <a:spAutoFit/>
          </a:bodyPr>
          <a:lstStyle/>
          <a:p>
            <a:r>
              <a:rPr lang="en-GB" sz="2000" b="1" dirty="0" smtClean="0"/>
              <a:t>“</a:t>
            </a:r>
            <a:r>
              <a:rPr lang="en-GB" sz="2000" b="1" i="1" dirty="0" smtClean="0">
                <a:latin typeface="Times New Roman" pitchFamily="18" charset="0"/>
                <a:cs typeface="Times New Roman" pitchFamily="18" charset="0"/>
              </a:rPr>
              <a:t>…at a dark time for the world economy, Africa’s progress is a reminder of the transformative promise of growth.</a:t>
            </a:r>
            <a:r>
              <a:rPr lang="en-GB" sz="2000" b="1" dirty="0" smtClean="0"/>
              <a:t>” --T</a:t>
            </a:r>
            <a:r>
              <a:rPr lang="sv-SE" sz="2000" b="1" dirty="0" err="1" smtClean="0"/>
              <a:t>he</a:t>
            </a:r>
            <a:r>
              <a:rPr lang="sv-SE" sz="2000" b="1" dirty="0" smtClean="0"/>
              <a:t> Economist, December 2011.</a:t>
            </a:r>
            <a:endParaRPr lang="en-GB" sz="2000" b="1" dirty="0"/>
          </a:p>
        </p:txBody>
      </p:sp>
    </p:spTree>
    <p:extLst>
      <p:ext uri="{BB962C8B-B14F-4D97-AF65-F5344CB8AC3E}">
        <p14:creationId xmlns:p14="http://schemas.microsoft.com/office/powerpoint/2010/main" val="39369530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618</TotalTime>
  <Words>1589</Words>
  <Application>Microsoft Office PowerPoint</Application>
  <PresentationFormat>On-screen Show (4:3)</PresentationFormat>
  <Paragraphs>235</Paragraphs>
  <Slides>54</Slides>
  <Notes>5</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Foreign Direct Investment in</vt:lpstr>
      <vt:lpstr>What is Foreign Direct Investment (FDI) </vt:lpstr>
      <vt:lpstr>FDI is generally a positive thing</vt:lpstr>
      <vt:lpstr> Recap: Africa’s Economic Performance </vt:lpstr>
      <vt:lpstr>PowerPoint Presentation</vt:lpstr>
      <vt:lpstr>PowerPoint Presentation</vt:lpstr>
      <vt:lpstr>PowerPoint Presentation</vt:lpstr>
      <vt:lpstr>PowerPoint Presentation</vt:lpstr>
      <vt:lpstr>PowerPoint Presentation</vt:lpstr>
      <vt:lpstr>PowerPoint Presentation</vt:lpstr>
      <vt:lpstr>Closely Observing Sub-Saharan Africa’s competitiveness </vt:lpstr>
      <vt:lpstr>Global Competitiveness Report 2012-2013</vt:lpstr>
      <vt:lpstr>PowerPoint Presentation</vt:lpstr>
      <vt:lpstr>PowerPoint Presentation</vt:lpstr>
      <vt:lpstr>PowerPoint Presentation</vt:lpstr>
      <vt:lpstr>What is attracting FDI to Africa? </vt:lpstr>
      <vt:lpstr>Who are the investors?</vt:lpstr>
      <vt:lpstr>World Bank produces ranks emerging countries using indicator, called “the ease of doing business”.</vt:lpstr>
      <vt:lpstr>Ten Sectors attracting the highest shares of FDI activity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Caution!!</vt:lpstr>
      <vt:lpstr>PowerPoint Presentation</vt:lpstr>
      <vt:lpstr>PowerPoint Presentation</vt:lpstr>
      <vt:lpstr>The Challenge: How to attract more FDI to SSA? </vt:lpstr>
      <vt:lpstr>Free Intra African –Trade Agreement </vt:lpstr>
      <vt:lpstr>PowerPoint Presentation</vt:lpstr>
      <vt:lpstr>Current News –IMF Projection</vt:lpstr>
      <vt:lpstr>U.S. foreign direct investment (FDI) flows</vt:lpstr>
      <vt:lpstr>U.S. Investment in sub-Saharan Africa  </vt:lpstr>
      <vt:lpstr>PowerPoint Presentation</vt:lpstr>
      <vt:lpstr>(1.5% of total US export) U.S.-Sub-Saharan Africa Export Trade  (23 % up)</vt:lpstr>
      <vt:lpstr>U.S.-Sub-Saharan Africa Import Trade (14% up)</vt:lpstr>
      <vt:lpstr>Comparing Chinese and U.S. Trade with Africa</vt:lpstr>
      <vt:lpstr>Chinese Foreign Direct Investment (FDI) into Sub-Saharan Africa (SSA)  </vt:lpstr>
      <vt:lpstr>Chinese FDI in comparison to US</vt:lpstr>
    </vt:vector>
  </TitlesOfParts>
  <Company>Rochester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Foreign Direct Investment in</dc:title>
  <dc:creator>Malvika Marwah</dc:creator>
  <cp:lastModifiedBy>Malvika Marwah</cp:lastModifiedBy>
  <cp:revision>42</cp:revision>
  <dcterms:created xsi:type="dcterms:W3CDTF">2013-01-13T02:13:16Z</dcterms:created>
  <dcterms:modified xsi:type="dcterms:W3CDTF">2013-01-14T04:16:55Z</dcterms:modified>
</cp:coreProperties>
</file>