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56" r:id="rId3"/>
    <p:sldId id="257" r:id="rId4"/>
    <p:sldId id="259" r:id="rId5"/>
    <p:sldId id="263" r:id="rId6"/>
    <p:sldId id="269" r:id="rId7"/>
    <p:sldId id="271" r:id="rId8"/>
    <p:sldId id="275" r:id="rId9"/>
    <p:sldId id="276" r:id="rId10"/>
    <p:sldId id="277" r:id="rId11"/>
    <p:sldId id="278" r:id="rId12"/>
    <p:sldId id="261" r:id="rId13"/>
    <p:sldId id="285" r:id="rId14"/>
    <p:sldId id="279" r:id="rId15"/>
    <p:sldId id="280" r:id="rId16"/>
    <p:sldId id="281" r:id="rId17"/>
    <p:sldId id="283" r:id="rId18"/>
    <p:sldId id="273" r:id="rId19"/>
    <p:sldId id="28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6E13CC3-E5CB-4845-812F-EEE130058640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0D7BA76-A29C-4CDC-B552-7EFB79133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3CC3-E5CB-4845-812F-EEE130058640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BA76-A29C-4CDC-B552-7EFB79133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3CC3-E5CB-4845-812F-EEE130058640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BA76-A29C-4CDC-B552-7EFB79133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6E13CC3-E5CB-4845-812F-EEE130058640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BA76-A29C-4CDC-B552-7EFB79133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6E13CC3-E5CB-4845-812F-EEE130058640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0D7BA76-A29C-4CDC-B552-7EFB79133F9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6E13CC3-E5CB-4845-812F-EEE130058640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0D7BA76-A29C-4CDC-B552-7EFB79133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6E13CC3-E5CB-4845-812F-EEE130058640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0D7BA76-A29C-4CDC-B552-7EFB79133F9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3CC3-E5CB-4845-812F-EEE130058640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BA76-A29C-4CDC-B552-7EFB79133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6E13CC3-E5CB-4845-812F-EEE130058640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0D7BA76-A29C-4CDC-B552-7EFB79133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6E13CC3-E5CB-4845-812F-EEE130058640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0D7BA76-A29C-4CDC-B552-7EFB79133F9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6E13CC3-E5CB-4845-812F-EEE130058640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0D7BA76-A29C-4CDC-B552-7EFB79133F9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6E13CC3-E5CB-4845-812F-EEE130058640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0D7BA76-A29C-4CDC-B552-7EFB79133F9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ara.co/uploads/stockbroking/africa-securities/IAS_SSA_2011_Review_and_2012_Outlook_10_Feb_2012.pdf" TargetMode="External"/><Relationship Id="rId2" Type="http://schemas.openxmlformats.org/officeDocument/2006/relationships/hyperlink" Target="http://investinginafrica.net/2012/11/11-african-mutual-fund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tf.about.com/od/foreignetfs/a/Invest-In-Africa-With-These-African-Etfs.htm" TargetMode="External"/><Relationship Id="rId4" Type="http://schemas.openxmlformats.org/officeDocument/2006/relationships/hyperlink" Target="http://seekingalpha.com/article/291837-an-africa-focused-mutual-fund-versus-2-index-etfs-a-matter-of-less-ris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Changes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Introduction of more democratic regimes,  </a:t>
            </a:r>
          </a:p>
          <a:p>
            <a:r>
              <a:rPr lang="en-US" dirty="0" smtClean="0"/>
              <a:t>liberalizing economies to develop capital markets.</a:t>
            </a:r>
          </a:p>
          <a:p>
            <a:r>
              <a:rPr lang="en-US" dirty="0" smtClean="0"/>
              <a:t>Strengthened Telecommunication networks</a:t>
            </a:r>
          </a:p>
          <a:p>
            <a:r>
              <a:rPr lang="en-US" dirty="0" smtClean="0"/>
              <a:t>Growing cross-regional trade</a:t>
            </a:r>
          </a:p>
          <a:p>
            <a:r>
              <a:rPr lang="en-US" dirty="0" smtClean="0"/>
              <a:t>Growing infrastructure development demand</a:t>
            </a:r>
          </a:p>
          <a:p>
            <a:r>
              <a:rPr lang="en-US" dirty="0" smtClean="0"/>
              <a:t>A rising middle class driving Retail sector</a:t>
            </a:r>
          </a:p>
          <a:p>
            <a:r>
              <a:rPr lang="en-US" dirty="0" smtClean="0"/>
              <a:t>The criteria of private sector-led growth, and investable markets were met in Botswana, Ghana, Kenya, Mozambique, Nigeria, Tanzania, Uganda and Zambia</a:t>
            </a:r>
            <a:r>
              <a:rPr lang="en-US" dirty="0" smtClean="0"/>
              <a:t> </a:t>
            </a:r>
          </a:p>
          <a:p>
            <a:r>
              <a:rPr lang="en-US" dirty="0" smtClean="0"/>
              <a:t>African markets overall outperformed the world averages last year.</a:t>
            </a:r>
          </a:p>
          <a:p>
            <a:r>
              <a:rPr lang="en-US" dirty="0" smtClean="0"/>
              <a:t>Furthermore, it has an enormous coastline and is more proximate to both European and North American markets than Asia is.</a:t>
            </a:r>
          </a:p>
        </p:txBody>
      </p:sp>
    </p:spTree>
    <p:extLst>
      <p:ext uri="{BB962C8B-B14F-4D97-AF65-F5344CB8AC3E}">
        <p14:creationId xmlns:p14="http://schemas.microsoft.com/office/powerpoint/2010/main" val="11537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ctr"/>
            <a:r>
              <a:rPr lang="en-US" dirty="0" err="1" smtClean="0"/>
              <a:t>Mauritious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648200" cy="5791200"/>
          </a:xfrm>
        </p:spPr>
        <p:txBody>
          <a:bodyPr>
            <a:noAutofit/>
          </a:bodyPr>
          <a:lstStyle/>
          <a:p>
            <a:r>
              <a:rPr lang="en-US" sz="1400" dirty="0" smtClean="0"/>
              <a:t>stable democracy, regular free elections</a:t>
            </a:r>
          </a:p>
          <a:p>
            <a:r>
              <a:rPr lang="en-US" sz="1400" dirty="0" smtClean="0"/>
              <a:t>a positive human rights record, equal income distribution, increased life expectancy, lower infant mortality, an improved infrastructure, high per capita  incomes,</a:t>
            </a:r>
            <a:r>
              <a:rPr lang="en-US" sz="1400" dirty="0"/>
              <a:t> Strong International reserves</a:t>
            </a:r>
          </a:p>
          <a:p>
            <a:r>
              <a:rPr lang="en-US" sz="1400" dirty="0" smtClean="0"/>
              <a:t>Domestic </a:t>
            </a:r>
            <a:r>
              <a:rPr lang="en-US" sz="1400" dirty="0"/>
              <a:t>banks are profitable, </a:t>
            </a:r>
            <a:r>
              <a:rPr lang="en-US" sz="1400" dirty="0" smtClean="0"/>
              <a:t>well </a:t>
            </a:r>
            <a:r>
              <a:rPr lang="en-US" sz="1400" dirty="0" err="1" smtClean="0"/>
              <a:t>capitalised</a:t>
            </a:r>
            <a:r>
              <a:rPr lang="en-US" sz="1400" dirty="0" smtClean="0"/>
              <a:t> </a:t>
            </a:r>
            <a:r>
              <a:rPr lang="en-US" sz="1400" dirty="0"/>
              <a:t>and liquid</a:t>
            </a:r>
          </a:p>
          <a:p>
            <a:r>
              <a:rPr lang="en-US" sz="1400" dirty="0" smtClean="0"/>
              <a:t>Fish processing, information and  communications technology (ICT) and property development are upcoming sectors</a:t>
            </a:r>
          </a:p>
          <a:p>
            <a:r>
              <a:rPr lang="en-US" sz="1400" dirty="0" smtClean="0"/>
              <a:t>sound economic policies and prudent banking practices</a:t>
            </a:r>
          </a:p>
          <a:p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Stock Exchange of Mauritius (SEM</a:t>
            </a:r>
            <a:r>
              <a:rPr lang="en-US" sz="1400" dirty="0" smtClean="0"/>
              <a:t>)-&gt; privately-owned with a public mandate giving it the responsibility of operating and promoting an efficient, liquid, </a:t>
            </a:r>
            <a:r>
              <a:rPr lang="en-US" sz="1400" dirty="0" err="1" smtClean="0"/>
              <a:t>fair,transparent</a:t>
            </a:r>
            <a:r>
              <a:rPr lang="en-US" sz="1400" dirty="0" smtClean="0"/>
              <a:t> and regulated securities market in Mauritius</a:t>
            </a:r>
          </a:p>
          <a:p>
            <a:r>
              <a:rPr lang="en-US" sz="1400" dirty="0" smtClean="0"/>
              <a:t>Stock Exchange of Mauritius Automated Trading System </a:t>
            </a:r>
            <a:r>
              <a:rPr lang="en-US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(SEMATS</a:t>
            </a:r>
            <a:r>
              <a:rPr lang="en-US" sz="1400" b="1" dirty="0" smtClean="0"/>
              <a:t>)</a:t>
            </a:r>
            <a:r>
              <a:rPr lang="en-US" sz="1400" dirty="0" smtClean="0"/>
              <a:t>, which is an </a:t>
            </a:r>
            <a:r>
              <a:rPr lang="en-US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online</a:t>
            </a:r>
            <a:r>
              <a:rPr lang="en-US" sz="1400" dirty="0" smtClean="0"/>
              <a:t> </a:t>
            </a:r>
            <a:r>
              <a:rPr lang="en-US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trading</a:t>
            </a:r>
            <a:r>
              <a:rPr lang="en-US" sz="1400" dirty="0" smtClean="0"/>
              <a:t> system accommodating both </a:t>
            </a:r>
            <a:r>
              <a:rPr lang="en-US" sz="16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common stocks and debt instruments </a:t>
            </a:r>
          </a:p>
          <a:p>
            <a:r>
              <a:rPr lang="en-US" sz="1400" dirty="0" smtClean="0"/>
              <a:t>2010 WB Doing Business indicators, Mauritius was ranked 17 out of 183 countries</a:t>
            </a:r>
            <a:endParaRPr lang="en-US" sz="14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752600"/>
            <a:ext cx="3505200" cy="3377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361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Nigeria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267200" cy="5181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SSA's second largest economy</a:t>
            </a:r>
          </a:p>
          <a:p>
            <a:r>
              <a:rPr lang="en-US" dirty="0" smtClean="0"/>
              <a:t>Heavily dependent on oil and gas (7th largest oil exporter in the world )</a:t>
            </a:r>
          </a:p>
          <a:p>
            <a:r>
              <a:rPr lang="en-US" dirty="0" smtClean="0"/>
              <a:t>Nigeria's foreign trade is dominated by oil which accounts for 95% of the total foreign exchange income (Bloomberg, 2011). </a:t>
            </a:r>
          </a:p>
          <a:p>
            <a:r>
              <a:rPr lang="en-US" dirty="0" smtClean="0"/>
              <a:t>Agriculture another contributor</a:t>
            </a:r>
          </a:p>
          <a:p>
            <a:r>
              <a:rPr lang="en-US" dirty="0" smtClean="0"/>
              <a:t>Arbitrarily applied regulations and pervasive corruption </a:t>
            </a:r>
          </a:p>
          <a:p>
            <a:r>
              <a:rPr lang="en-US" dirty="0" smtClean="0"/>
              <a:t>The Nigerian Stock Exchange services the second largest financial market in SSA</a:t>
            </a:r>
          </a:p>
          <a:p>
            <a:r>
              <a:rPr lang="en-US" dirty="0" smtClean="0"/>
              <a:t>marketplace for trading investment instruments</a:t>
            </a:r>
          </a:p>
          <a:p>
            <a:r>
              <a:rPr lang="en-US" dirty="0" smtClean="0"/>
              <a:t>attractive investment destination for emerging market investments</a:t>
            </a:r>
          </a:p>
          <a:p>
            <a:r>
              <a:rPr lang="en-US" dirty="0" smtClean="0"/>
              <a:t>Offer a broad range of equities, indices, derivatives, market data and financial information (ASEA, 2011)</a:t>
            </a:r>
          </a:p>
          <a:p>
            <a:r>
              <a:rPr lang="en-US" dirty="0" smtClean="0"/>
              <a:t>The USA is Nigeria's main trading partner, </a:t>
            </a:r>
          </a:p>
          <a:p>
            <a:r>
              <a:rPr lang="en-US" dirty="0" smtClean="0"/>
              <a:t>purchasing  35% of Nigeria's  oil  exports. China is the leading source (14%) of Nigerian imports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81200"/>
            <a:ext cx="4038600" cy="3581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863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Caution!!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Less developed than other emerging equity markets. </a:t>
            </a:r>
          </a:p>
          <a:p>
            <a:r>
              <a:rPr lang="en-US" dirty="0" smtClean="0"/>
              <a:t>Few stocks which account for a considerable part of the total market capitalization. </a:t>
            </a:r>
          </a:p>
          <a:p>
            <a:r>
              <a:rPr lang="en-US" dirty="0" smtClean="0"/>
              <a:t>Serious informational and disclosure deficiencies.</a:t>
            </a:r>
          </a:p>
          <a:p>
            <a:r>
              <a:rPr lang="en-US" dirty="0" smtClean="0"/>
              <a:t>Inadequate supervision by regulatory authorities.</a:t>
            </a:r>
          </a:p>
          <a:p>
            <a:r>
              <a:rPr lang="en-US" dirty="0" smtClean="0"/>
              <a:t>Risk due to </a:t>
            </a:r>
          </a:p>
          <a:p>
            <a:pPr lvl="1"/>
            <a:r>
              <a:rPr lang="en-US" dirty="0" smtClean="0"/>
              <a:t>illiquidity of markets, </a:t>
            </a:r>
          </a:p>
          <a:p>
            <a:pPr lvl="1"/>
            <a:r>
              <a:rPr lang="en-US" dirty="0" smtClean="0"/>
              <a:t>inflation, </a:t>
            </a:r>
          </a:p>
          <a:p>
            <a:pPr lvl="1"/>
            <a:r>
              <a:rPr lang="en-US" dirty="0" smtClean="0"/>
              <a:t>currency fluctuations</a:t>
            </a:r>
          </a:p>
          <a:p>
            <a:pPr lvl="1"/>
            <a:r>
              <a:rPr lang="en-US" dirty="0" smtClean="0"/>
              <a:t>political risk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094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Mutual Funds &amp; ETF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3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063950"/>
              </p:ext>
            </p:extLst>
          </p:nvPr>
        </p:nvGraphicFramePr>
        <p:xfrm>
          <a:off x="304799" y="0"/>
          <a:ext cx="8382000" cy="6598916"/>
        </p:xfrm>
        <a:graphic>
          <a:graphicData uri="http://schemas.openxmlformats.org/drawingml/2006/table">
            <a:tbl>
              <a:tblPr/>
              <a:tblGrid>
                <a:gridCol w="2349427"/>
                <a:gridCol w="582781"/>
                <a:gridCol w="3087165"/>
                <a:gridCol w="2362627"/>
              </a:tblGrid>
              <a:tr h="24837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31650" marR="31650" marT="15825" marB="15825"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31650" marR="31650" marT="15825" marB="15825"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31650" marR="31650" marT="15825" marB="15825"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31650" marR="31650" marT="15825" marB="15825"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9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solidFill>
                            <a:srgbClr val="3D3D3D"/>
                          </a:solidFill>
                          <a:effectLst/>
                        </a:rPr>
                        <a:t>Fund Name</a:t>
                      </a:r>
                    </a:p>
                  </a:txBody>
                  <a:tcPr marL="13188" marR="13188" marT="13188" marB="1318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solidFill>
                            <a:srgbClr val="3D3D3D"/>
                          </a:solidFill>
                          <a:effectLst/>
                        </a:rPr>
                        <a:t>Ticker</a:t>
                      </a:r>
                    </a:p>
                  </a:txBody>
                  <a:tcPr marL="13188" marR="13188" marT="13188" marB="1318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solidFill>
                            <a:srgbClr val="3D3D3D"/>
                          </a:solidFill>
                          <a:effectLst/>
                        </a:rPr>
                        <a:t>Sub-Saharan Weight (excluding South Africa, Mining, and Oil)</a:t>
                      </a:r>
                    </a:p>
                  </a:txBody>
                  <a:tcPr marL="13188" marR="13188" marT="13188" marB="1318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solidFill>
                            <a:srgbClr val="3D3D3D"/>
                          </a:solidFill>
                          <a:effectLst/>
                        </a:rPr>
                        <a:t>Frontier African Countries Represented</a:t>
                      </a:r>
                    </a:p>
                  </a:txBody>
                  <a:tcPr marL="13188" marR="13188" marT="13188" marB="1318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EE"/>
                    </a:solidFill>
                  </a:tcPr>
                </a:tc>
              </a:tr>
              <a:tr h="4667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solidFill>
                            <a:srgbClr val="3D3D3D"/>
                          </a:solidFill>
                          <a:effectLst/>
                        </a:rPr>
                        <a:t>Nile Pan Africa Fund</a:t>
                      </a:r>
                    </a:p>
                  </a:txBody>
                  <a:tcPr marL="13188" marR="13188" marT="13188" marB="131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solidFill>
                            <a:srgbClr val="3D3D3D"/>
                          </a:solidFill>
                          <a:effectLst/>
                        </a:rPr>
                        <a:t>NAFAX</a:t>
                      </a:r>
                    </a:p>
                  </a:txBody>
                  <a:tcPr marL="13188" marR="13188" marT="13188" marB="131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solidFill>
                            <a:srgbClr val="3D3D3D"/>
                          </a:solidFill>
                          <a:effectLst/>
                        </a:rPr>
                        <a:t>25.1%</a:t>
                      </a:r>
                    </a:p>
                  </a:txBody>
                  <a:tcPr marL="13188" marR="13188" marT="13188" marB="131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solidFill>
                            <a:srgbClr val="3D3D3D"/>
                          </a:solidFill>
                          <a:effectLst/>
                        </a:rPr>
                        <a:t>Nigeria, Ghana</a:t>
                      </a:r>
                    </a:p>
                  </a:txBody>
                  <a:tcPr marL="13188" marR="13188" marT="13188" marB="131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894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solidFill>
                            <a:srgbClr val="3D3D3D"/>
                          </a:solidFill>
                          <a:effectLst/>
                        </a:rPr>
                        <a:t>Wasatch Frontier Emerging Small Countries Fund</a:t>
                      </a:r>
                    </a:p>
                  </a:txBody>
                  <a:tcPr marL="13188" marR="13188" marT="13188" marB="13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solidFill>
                            <a:srgbClr val="3D3D3D"/>
                          </a:solidFill>
                          <a:effectLst/>
                        </a:rPr>
                        <a:t>WAFMX</a:t>
                      </a:r>
                    </a:p>
                  </a:txBody>
                  <a:tcPr marL="13188" marR="13188" marT="13188" marB="13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solidFill>
                            <a:srgbClr val="3D3D3D"/>
                          </a:solidFill>
                          <a:effectLst/>
                        </a:rPr>
                        <a:t>23.9%</a:t>
                      </a:r>
                    </a:p>
                  </a:txBody>
                  <a:tcPr marL="13188" marR="13188" marT="13188" marB="13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solidFill>
                            <a:srgbClr val="3D3D3D"/>
                          </a:solidFill>
                          <a:effectLst/>
                        </a:rPr>
                        <a:t>Nigeria, Kenya, Ghana, Namibia</a:t>
                      </a:r>
                    </a:p>
                  </a:txBody>
                  <a:tcPr marL="13188" marR="13188" marT="13188" marB="13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</a:tr>
              <a:tr h="4667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solidFill>
                            <a:srgbClr val="3D3D3D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Market Vectors Africa Index ETF</a:t>
                      </a:r>
                    </a:p>
                  </a:txBody>
                  <a:tcPr marL="13188" marR="13188" marT="13188" marB="13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solidFill>
                            <a:srgbClr val="3D3D3D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AFK</a:t>
                      </a:r>
                    </a:p>
                  </a:txBody>
                  <a:tcPr marL="13188" marR="13188" marT="13188" marB="13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solidFill>
                            <a:srgbClr val="3D3D3D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20.8%</a:t>
                      </a:r>
                    </a:p>
                  </a:txBody>
                  <a:tcPr marL="13188" marR="13188" marT="13188" marB="13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solidFill>
                            <a:srgbClr val="3D3D3D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Nigeria, Kenya</a:t>
                      </a:r>
                    </a:p>
                  </a:txBody>
                  <a:tcPr marL="13188" marR="13188" marT="13188" marB="13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894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solidFill>
                            <a:srgbClr val="3D3D3D"/>
                          </a:solidFill>
                          <a:effectLst/>
                        </a:rPr>
                        <a:t>Templeton Frontier Markets</a:t>
                      </a:r>
                    </a:p>
                  </a:txBody>
                  <a:tcPr marL="13188" marR="13188" marT="13188" marB="13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solidFill>
                            <a:srgbClr val="3D3D3D"/>
                          </a:solidFill>
                          <a:effectLst/>
                        </a:rPr>
                        <a:t>TFMAX</a:t>
                      </a:r>
                    </a:p>
                  </a:txBody>
                  <a:tcPr marL="13188" marR="13188" marT="13188" marB="13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solidFill>
                            <a:srgbClr val="3D3D3D"/>
                          </a:solidFill>
                          <a:effectLst/>
                        </a:rPr>
                        <a:t>18.9%</a:t>
                      </a:r>
                    </a:p>
                  </a:txBody>
                  <a:tcPr marL="13188" marR="13188" marT="13188" marB="13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solidFill>
                            <a:srgbClr val="3D3D3D"/>
                          </a:solidFill>
                          <a:effectLst/>
                        </a:rPr>
                        <a:t>Nigeria, Kenya, Zimbabwe, Mauritius, Ghana, Malawi</a:t>
                      </a:r>
                    </a:p>
                  </a:txBody>
                  <a:tcPr marL="13188" marR="13188" marT="13188" marB="13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</a:tr>
              <a:tr h="4667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solidFill>
                            <a:srgbClr val="3D3D3D"/>
                          </a:solidFill>
                          <a:effectLst/>
                        </a:rPr>
                        <a:t>HSBC Frontier Markets Fund</a:t>
                      </a:r>
                    </a:p>
                  </a:txBody>
                  <a:tcPr marL="13188" marR="13188" marT="13188" marB="13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solidFill>
                            <a:srgbClr val="3D3D3D"/>
                          </a:solidFill>
                          <a:effectLst/>
                        </a:rPr>
                        <a:t>HSFAX</a:t>
                      </a:r>
                    </a:p>
                  </a:txBody>
                  <a:tcPr marL="13188" marR="13188" marT="13188" marB="13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solidFill>
                            <a:srgbClr val="3D3D3D"/>
                          </a:solidFill>
                          <a:effectLst/>
                        </a:rPr>
                        <a:t>17.5%</a:t>
                      </a:r>
                    </a:p>
                  </a:txBody>
                  <a:tcPr marL="13188" marR="13188" marT="13188" marB="13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solidFill>
                            <a:srgbClr val="3D3D3D"/>
                          </a:solidFill>
                          <a:effectLst/>
                        </a:rPr>
                        <a:t>Nigeria, Kenya</a:t>
                      </a:r>
                    </a:p>
                  </a:txBody>
                  <a:tcPr marL="13188" marR="13188" marT="13188" marB="13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667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solidFill>
                            <a:srgbClr val="3D3D3D"/>
                          </a:solidFill>
                          <a:effectLst/>
                        </a:rPr>
                        <a:t>iShares MSCI Frontier 100 Index Fund</a:t>
                      </a:r>
                    </a:p>
                  </a:txBody>
                  <a:tcPr marL="13188" marR="13188" marT="13188" marB="13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solidFill>
                            <a:srgbClr val="3D3D3D"/>
                          </a:solidFill>
                          <a:effectLst/>
                        </a:rPr>
                        <a:t>FM</a:t>
                      </a:r>
                    </a:p>
                  </a:txBody>
                  <a:tcPr marL="13188" marR="13188" marT="13188" marB="13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solidFill>
                            <a:srgbClr val="3D3D3D"/>
                          </a:solidFill>
                          <a:effectLst/>
                        </a:rPr>
                        <a:t>15.5%</a:t>
                      </a:r>
                    </a:p>
                  </a:txBody>
                  <a:tcPr marL="13188" marR="13188" marT="13188" marB="13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solidFill>
                            <a:srgbClr val="3D3D3D"/>
                          </a:solidFill>
                          <a:effectLst/>
                        </a:rPr>
                        <a:t>Nigeria, Kenya, Mauritius</a:t>
                      </a:r>
                    </a:p>
                  </a:txBody>
                  <a:tcPr marL="13188" marR="13188" marT="13188" marB="13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</a:tr>
              <a:tr h="689462">
                <a:tc>
                  <a:txBody>
                    <a:bodyPr/>
                    <a:lstStyle/>
                    <a:p>
                      <a:pPr algn="l" fontAlgn="ctr"/>
                      <a:r>
                        <a:rPr lang="nb-NO" sz="1400">
                          <a:solidFill>
                            <a:srgbClr val="3D3D3D"/>
                          </a:solidFill>
                          <a:effectLst/>
                        </a:rPr>
                        <a:t>Harding Loevner Frontier Emerging Markets Portfolio</a:t>
                      </a:r>
                    </a:p>
                  </a:txBody>
                  <a:tcPr marL="13188" marR="13188" marT="13188" marB="13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solidFill>
                            <a:srgbClr val="3D3D3D"/>
                          </a:solidFill>
                          <a:effectLst/>
                        </a:rPr>
                        <a:t>HLMOX</a:t>
                      </a:r>
                    </a:p>
                  </a:txBody>
                  <a:tcPr marL="13188" marR="13188" marT="13188" marB="13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solidFill>
                            <a:srgbClr val="3D3D3D"/>
                          </a:solidFill>
                          <a:effectLst/>
                        </a:rPr>
                        <a:t>13.8%</a:t>
                      </a:r>
                    </a:p>
                  </a:txBody>
                  <a:tcPr marL="13188" marR="13188" marT="13188" marB="13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400">
                          <a:solidFill>
                            <a:srgbClr val="3D3D3D"/>
                          </a:solidFill>
                          <a:effectLst/>
                        </a:rPr>
                        <a:t>Nigeria, Kenya, Ghana, Mauritius, Senegal</a:t>
                      </a:r>
                    </a:p>
                  </a:txBody>
                  <a:tcPr marL="13188" marR="13188" marT="13188" marB="13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667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solidFill>
                            <a:srgbClr val="3D3D3D"/>
                          </a:solidFill>
                          <a:effectLst/>
                        </a:rPr>
                        <a:t>T. Rowe Price Africa &amp; Middle East</a:t>
                      </a:r>
                    </a:p>
                  </a:txBody>
                  <a:tcPr marL="13188" marR="13188" marT="13188" marB="13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solidFill>
                            <a:srgbClr val="3D3D3D"/>
                          </a:solidFill>
                          <a:effectLst/>
                        </a:rPr>
                        <a:t>TRAMX</a:t>
                      </a:r>
                    </a:p>
                  </a:txBody>
                  <a:tcPr marL="13188" marR="13188" marT="13188" marB="13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solidFill>
                            <a:srgbClr val="3D3D3D"/>
                          </a:solidFill>
                          <a:effectLst/>
                        </a:rPr>
                        <a:t>10.7%</a:t>
                      </a:r>
                    </a:p>
                  </a:txBody>
                  <a:tcPr marL="13188" marR="13188" marT="13188" marB="13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solidFill>
                            <a:srgbClr val="3D3D3D"/>
                          </a:solidFill>
                          <a:effectLst/>
                        </a:rPr>
                        <a:t>Nigeria, Ghana, Zambia</a:t>
                      </a:r>
                    </a:p>
                  </a:txBody>
                  <a:tcPr marL="13188" marR="13188" marT="13188" marB="13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</a:tr>
              <a:tr h="4667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solidFill>
                            <a:srgbClr val="3D3D3D"/>
                          </a:solidFill>
                          <a:effectLst/>
                        </a:rPr>
                        <a:t>Commonwealth Africa Fund</a:t>
                      </a:r>
                    </a:p>
                  </a:txBody>
                  <a:tcPr marL="13188" marR="13188" marT="13188" marB="13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solidFill>
                            <a:srgbClr val="3D3D3D"/>
                          </a:solidFill>
                          <a:effectLst/>
                        </a:rPr>
                        <a:t>CAFRX</a:t>
                      </a:r>
                    </a:p>
                  </a:txBody>
                  <a:tcPr marL="13188" marR="13188" marT="13188" marB="13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solidFill>
                            <a:srgbClr val="3D3D3D"/>
                          </a:solidFill>
                          <a:effectLst/>
                        </a:rPr>
                        <a:t>4.0%</a:t>
                      </a:r>
                    </a:p>
                  </a:txBody>
                  <a:tcPr marL="13188" marR="13188" marT="13188" marB="13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solidFill>
                            <a:srgbClr val="3D3D3D"/>
                          </a:solidFill>
                          <a:effectLst/>
                        </a:rPr>
                        <a:t>Nigeria, Kenya</a:t>
                      </a:r>
                    </a:p>
                  </a:txBody>
                  <a:tcPr marL="13188" marR="13188" marT="13188" marB="13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667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 err="1">
                          <a:solidFill>
                            <a:srgbClr val="3D3D3D"/>
                          </a:solidFill>
                          <a:effectLst/>
                        </a:rPr>
                        <a:t>iShares</a:t>
                      </a:r>
                      <a:r>
                        <a:rPr lang="en-US" sz="1400" dirty="0">
                          <a:solidFill>
                            <a:srgbClr val="3D3D3D"/>
                          </a:solidFill>
                          <a:effectLst/>
                        </a:rPr>
                        <a:t> MSCI South Africa Index</a:t>
                      </a:r>
                    </a:p>
                  </a:txBody>
                  <a:tcPr marL="13188" marR="13188" marT="13188" marB="13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solidFill>
                            <a:srgbClr val="3D3D3D"/>
                          </a:solidFill>
                          <a:effectLst/>
                        </a:rPr>
                        <a:t>EZA</a:t>
                      </a:r>
                    </a:p>
                  </a:txBody>
                  <a:tcPr marL="13188" marR="13188" marT="13188" marB="13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solidFill>
                            <a:srgbClr val="3D3D3D"/>
                          </a:solidFill>
                          <a:effectLst/>
                        </a:rPr>
                        <a:t>0.0%</a:t>
                      </a:r>
                    </a:p>
                  </a:txBody>
                  <a:tcPr marL="13188" marR="13188" marT="13188" marB="13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13188" marR="13188" marT="13188" marB="13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6"/>
                    </a:solidFill>
                  </a:tcPr>
                </a:tc>
              </a:tr>
              <a:tr h="4667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solidFill>
                            <a:srgbClr val="3D3D3D"/>
                          </a:solidFill>
                          <a:effectLst/>
                        </a:rPr>
                        <a:t>SPDR S&amp;P Emerging Middle East and Africa</a:t>
                      </a:r>
                    </a:p>
                  </a:txBody>
                  <a:tcPr marL="13188" marR="13188" marT="13188" marB="13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solidFill>
                            <a:srgbClr val="3D3D3D"/>
                          </a:solidFill>
                          <a:effectLst/>
                        </a:rPr>
                        <a:t>GAF</a:t>
                      </a:r>
                    </a:p>
                  </a:txBody>
                  <a:tcPr marL="13188" marR="13188" marT="13188" marB="13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solidFill>
                            <a:srgbClr val="3D3D3D"/>
                          </a:solidFill>
                          <a:effectLst/>
                        </a:rPr>
                        <a:t>0.0%</a:t>
                      </a:r>
                    </a:p>
                  </a:txBody>
                  <a:tcPr marL="13188" marR="13188" marT="13188" marB="13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31650" marR="31650" marT="15825" marB="15825">
                    <a:lnL>
                      <a:noFill/>
                    </a:lnL>
                    <a:lnT>
                      <a:noFill/>
                    </a:lnT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13150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77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AFK - Market Vectors Africa ETF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3560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Follows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Dow Jones Africa Titans 50 Index</a:t>
            </a:r>
            <a:r>
              <a:rPr lang="en-US" dirty="0"/>
              <a:t>, which focuses on companies that are located in Africa, are listed on the African Stock Exchange, or conduct 50% of their business in the region. </a:t>
            </a:r>
            <a:endParaRPr lang="en-US" dirty="0" smtClean="0"/>
          </a:p>
          <a:p>
            <a:r>
              <a:rPr lang="en-US" dirty="0"/>
              <a:t>The Index comprises 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diversified group of 50 companies.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Companies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eligible </a:t>
            </a:r>
            <a:r>
              <a:rPr lang="en-US" dirty="0"/>
              <a:t>for inclusion in Index should be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headquartered</a:t>
            </a:r>
            <a:r>
              <a:rPr lang="en-US" dirty="0"/>
              <a:t> or generating majority of revenues in Africa with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market cap exceeding $200 million</a:t>
            </a:r>
            <a:r>
              <a:rPr lang="en-US" dirty="0"/>
              <a:t>; should have three-month average daily turnover greater than $1 million, and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should be traded on domestic or international stock exchanges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Fund is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passively managed </a:t>
            </a:r>
            <a:r>
              <a:rPr lang="en-US" dirty="0"/>
              <a:t>and may not hold each Index component in the same weighting as the </a:t>
            </a:r>
            <a:r>
              <a:rPr lang="en-US" dirty="0" smtClean="0"/>
              <a:t>Index</a:t>
            </a:r>
          </a:p>
          <a:p>
            <a:r>
              <a:rPr lang="en-US" dirty="0" smtClean="0"/>
              <a:t>Along </a:t>
            </a:r>
            <a:r>
              <a:rPr lang="en-US" dirty="0"/>
              <a:t>with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equities</a:t>
            </a:r>
            <a:r>
              <a:rPr lang="en-US" dirty="0"/>
              <a:t>, AFK also uses derivatives such as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forwards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futures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swaps</a:t>
            </a:r>
            <a:r>
              <a:rPr lang="en-US" dirty="0"/>
              <a:t> and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option</a:t>
            </a:r>
            <a:r>
              <a:rPr lang="en-US" dirty="0"/>
              <a:t> that help track the correlating index.</a:t>
            </a:r>
          </a:p>
          <a:p>
            <a:r>
              <a:rPr lang="en-US" dirty="0"/>
              <a:t>Some of the top holdings in the fund are </a:t>
            </a:r>
            <a:r>
              <a:rPr lang="en-US" dirty="0" err="1"/>
              <a:t>Nigerean</a:t>
            </a:r>
            <a:r>
              <a:rPr lang="en-US" dirty="0"/>
              <a:t> Breweries, </a:t>
            </a:r>
            <a:r>
              <a:rPr lang="en-US" dirty="0" err="1"/>
              <a:t>Tullow</a:t>
            </a:r>
            <a:r>
              <a:rPr lang="en-US" dirty="0"/>
              <a:t> Oil, </a:t>
            </a:r>
            <a:r>
              <a:rPr lang="en-US" dirty="0" err="1"/>
              <a:t>Attijariwafa</a:t>
            </a:r>
            <a:r>
              <a:rPr lang="en-US" dirty="0"/>
              <a:t> Bank and </a:t>
            </a:r>
            <a:r>
              <a:rPr lang="en-US" dirty="0" err="1"/>
              <a:t>Orascom</a:t>
            </a:r>
            <a:r>
              <a:rPr lang="en-US" dirty="0"/>
              <a:t> Construction</a:t>
            </a:r>
            <a:r>
              <a:rPr lang="en-US" dirty="0" smtClean="0"/>
              <a:t>.</a:t>
            </a:r>
          </a:p>
          <a:p>
            <a:r>
              <a:rPr lang="en-US" dirty="0"/>
              <a:t>59.2% Sub Saharan Africa weight/exposure</a:t>
            </a:r>
          </a:p>
          <a:p>
            <a:r>
              <a:rPr lang="en-US" dirty="0"/>
              <a:t>43.1% Sub Saharan Africa weight/exposure(excluding oil/mining companies)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9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EZA - </a:t>
            </a:r>
            <a:r>
              <a:rPr lang="en-US" dirty="0" err="1"/>
              <a:t>iShares</a:t>
            </a:r>
            <a:r>
              <a:rPr lang="en-US" dirty="0"/>
              <a:t> MSCI South Africa Index ETF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100% Sub Saharan Africa weight/exposure</a:t>
            </a:r>
          </a:p>
          <a:p>
            <a:r>
              <a:rPr lang="en-US" dirty="0" smtClean="0"/>
              <a:t>73.6</a:t>
            </a:r>
            <a:r>
              <a:rPr lang="en-US" dirty="0" smtClean="0"/>
              <a:t>% Sub Saharan Africa weight/exposure(excluding oil/mining companies)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EZA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targets the South Africa by tracking the MSCI South Africa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Index</a:t>
            </a:r>
            <a:r>
              <a:rPr lang="en-US" dirty="0" smtClean="0"/>
              <a:t>.</a:t>
            </a:r>
          </a:p>
          <a:p>
            <a:r>
              <a:rPr lang="en-US" dirty="0" smtClean="0"/>
              <a:t>Targets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publicly traded securities </a:t>
            </a:r>
            <a:r>
              <a:rPr lang="en-US" dirty="0"/>
              <a:t>in the South African equity market. </a:t>
            </a:r>
            <a:endParaRPr lang="en-US" dirty="0" smtClean="0"/>
          </a:p>
          <a:p>
            <a:r>
              <a:rPr lang="en-US" dirty="0" smtClean="0"/>
              <a:t>Top </a:t>
            </a:r>
            <a:r>
              <a:rPr lang="en-US" dirty="0"/>
              <a:t>holdings </a:t>
            </a:r>
            <a:r>
              <a:rPr lang="en-US" dirty="0" smtClean="0"/>
              <a:t>-&gt; </a:t>
            </a:r>
            <a:r>
              <a:rPr lang="en-US" dirty="0"/>
              <a:t>MTN Group, Sasol LTD and Naspers LTD. </a:t>
            </a:r>
            <a:endParaRPr lang="en-US" dirty="0" smtClean="0"/>
          </a:p>
          <a:p>
            <a:r>
              <a:rPr lang="en-US" dirty="0" smtClean="0"/>
              <a:t>Top </a:t>
            </a:r>
            <a:r>
              <a:rPr lang="en-US" dirty="0"/>
              <a:t>sectors </a:t>
            </a:r>
            <a:r>
              <a:rPr lang="en-US" dirty="0" smtClean="0"/>
              <a:t>-&gt; Financials</a:t>
            </a:r>
            <a:r>
              <a:rPr lang="en-US" dirty="0"/>
              <a:t>, Materials, </a:t>
            </a:r>
            <a:r>
              <a:rPr lang="en-US" dirty="0" smtClean="0"/>
              <a:t>Telecommunications </a:t>
            </a:r>
            <a:r>
              <a:rPr lang="en-US" dirty="0"/>
              <a:t>and Consumer Discretionary.</a:t>
            </a:r>
          </a:p>
        </p:txBody>
      </p:sp>
    </p:spTree>
    <p:extLst>
      <p:ext uri="{BB962C8B-B14F-4D97-AF65-F5344CB8AC3E}">
        <p14:creationId xmlns:p14="http://schemas.microsoft.com/office/powerpoint/2010/main" val="427622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GAF - SPDR S&amp;P Emerging Middle East &amp; Africa ETF(Fund)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334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seeks </a:t>
            </a:r>
            <a:r>
              <a:rPr lang="en-US" dirty="0"/>
              <a:t>to replicate </a:t>
            </a:r>
            <a:r>
              <a:rPr lang="en-US" dirty="0" smtClean="0"/>
              <a:t>-&gt;the </a:t>
            </a:r>
            <a:r>
              <a:rPr lang="en-US" dirty="0"/>
              <a:t>total return performance of the S&amp;P/Citigroup BMI Middle East &amp; Africa Index (the Index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Market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capitalization-weighted index</a:t>
            </a:r>
            <a:r>
              <a:rPr lang="en-US" dirty="0"/>
              <a:t> </a:t>
            </a:r>
            <a:r>
              <a:rPr lang="en-US" dirty="0" smtClean="0"/>
              <a:t>-&gt; </a:t>
            </a:r>
            <a:r>
              <a:rPr lang="en-US" dirty="0"/>
              <a:t>defines and </a:t>
            </a:r>
            <a:r>
              <a:rPr lang="en-US" dirty="0" smtClean="0"/>
              <a:t>measures -&gt; investable publicly </a:t>
            </a:r>
            <a:r>
              <a:rPr lang="en-US" dirty="0"/>
              <a:t>traded companies domiciled in emerging Middle Eastern and African </a:t>
            </a:r>
            <a:r>
              <a:rPr lang="en-US" dirty="0" smtClean="0"/>
              <a:t>markets</a:t>
            </a:r>
          </a:p>
          <a:p>
            <a:r>
              <a:rPr lang="en-US" dirty="0" smtClean="0"/>
              <a:t>Index </a:t>
            </a:r>
            <a:r>
              <a:rPr lang="en-US" dirty="0"/>
              <a:t>is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float adjusted</a:t>
            </a:r>
            <a:r>
              <a:rPr lang="en-US" dirty="0"/>
              <a:t>, meaning that only those shares publicly available to investors are included in the Index calculation.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Fund uses 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passive management strategy</a:t>
            </a:r>
            <a:r>
              <a:rPr lang="en-US" dirty="0"/>
              <a:t> designed to track the price and yield performance of the Index.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91.3% Sub Saharan Africa weight/exposure</a:t>
            </a:r>
          </a:p>
          <a:p>
            <a:r>
              <a:rPr lang="en-US" dirty="0" smtClean="0"/>
              <a:t>68</a:t>
            </a:r>
            <a:r>
              <a:rPr lang="en-US" dirty="0" smtClean="0"/>
              <a:t>.2% Sub Saharan Africa weight/exposure(excluding oil/mining companies)</a:t>
            </a:r>
          </a:p>
          <a:p>
            <a:endParaRPr lang="en-US" dirty="0" smtClean="0"/>
          </a:p>
          <a:p>
            <a:r>
              <a:rPr lang="en-US" dirty="0" smtClean="0"/>
              <a:t>Top </a:t>
            </a:r>
            <a:r>
              <a:rPr lang="en-US" dirty="0"/>
              <a:t>holdings </a:t>
            </a:r>
            <a:r>
              <a:rPr lang="en-US" dirty="0" smtClean="0"/>
              <a:t>-&gt; Anglo gold</a:t>
            </a:r>
            <a:r>
              <a:rPr lang="en-US" dirty="0"/>
              <a:t>, Impala </a:t>
            </a:r>
            <a:r>
              <a:rPr lang="en-US" dirty="0" smtClean="0"/>
              <a:t>Platinum. 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Top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sectors represented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-&gt;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Financials, Materials, Telecommunications and Consumer Discretionary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64008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25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on Private equity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Typically provide capital for </a:t>
            </a:r>
            <a:r>
              <a:rPr lang="en-US" dirty="0"/>
              <a:t>G</a:t>
            </a:r>
            <a:r>
              <a:rPr lang="en-US" dirty="0" smtClean="0"/>
              <a:t>rowing Firms</a:t>
            </a:r>
          </a:p>
          <a:p>
            <a:r>
              <a:rPr lang="en-US" dirty="0" smtClean="0"/>
              <a:t>Two types: Financial leveraging; value creation through active ownership -&gt;latter more prevalent in SSA</a:t>
            </a:r>
          </a:p>
          <a:p>
            <a:r>
              <a:rPr lang="en-US" dirty="0" smtClean="0"/>
              <a:t>PE investors + Investee Firms aligned to longer time horizon -&gt; 5-10 years</a:t>
            </a:r>
          </a:p>
          <a:p>
            <a:r>
              <a:rPr lang="en-US" dirty="0" smtClean="0"/>
              <a:t>South African </a:t>
            </a:r>
          </a:p>
          <a:p>
            <a:pPr lvl="1"/>
            <a:r>
              <a:rPr lang="en-US" dirty="0" smtClean="0"/>
              <a:t>institutional investors -&gt; Government Employee pension fund</a:t>
            </a:r>
          </a:p>
          <a:p>
            <a:pPr lvl="1"/>
            <a:r>
              <a:rPr lang="en-US" dirty="0" smtClean="0"/>
              <a:t>State owned Electricity utility-&gt; ESKOM</a:t>
            </a:r>
          </a:p>
          <a:p>
            <a:r>
              <a:rPr lang="en-US" dirty="0" smtClean="0"/>
              <a:t>GEPF </a:t>
            </a:r>
          </a:p>
        </p:txBody>
      </p:sp>
    </p:spTree>
    <p:extLst>
      <p:ext uri="{BB962C8B-B14F-4D97-AF65-F5344CB8AC3E}">
        <p14:creationId xmlns:p14="http://schemas.microsoft.com/office/powerpoint/2010/main" val="3676163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Investing in US Mutual Fund-&gt; Africa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hlinkClick r:id="rId2"/>
              </a:rPr>
              <a:t>http://investinginafrica.net/2012/11/11-african-mutual-funds/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http://www.imara.co/uploads/stockbroking/africa-securities/IAS_SSA_2011_Review_and_2012_Outlook_10_Feb_2012.pdf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http://seekingalpha.com/article/291837-an-africa-focused-mutual-fund-versus-2-index-etfs-a-matter-of-less-risk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http://etf.about.com/od/foreignetfs/a/Invest-In-Africa-With-These-African-Etfs.htm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http://seekingalpha.com/article/291837-an-africa-focused-mutual-fund-versus-2-index-etfs-a-matter-of-less-risk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0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Stock Market and Economic Growth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 Saharan Africa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9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Among Individuals :</a:t>
            </a:r>
          </a:p>
          <a:p>
            <a:pPr lvl="1"/>
            <a:r>
              <a:rPr lang="en-US" dirty="0" smtClean="0"/>
              <a:t>Encourage savings by providing individuals with an additional financial instrument that may better meet their risk preferences and liquidity needs.</a:t>
            </a:r>
          </a:p>
          <a:p>
            <a:r>
              <a:rPr lang="en-US" dirty="0" smtClean="0"/>
              <a:t>Among Firms: </a:t>
            </a:r>
          </a:p>
          <a:p>
            <a:pPr lvl="1"/>
            <a:r>
              <a:rPr lang="en-US" dirty="0" smtClean="0"/>
              <a:t>Avenue to raise capital at lower cost. </a:t>
            </a:r>
          </a:p>
          <a:p>
            <a:pPr lvl="1"/>
            <a:r>
              <a:rPr lang="en-US" dirty="0" smtClean="0"/>
              <a:t>Help companies less dependent on bank financing, which can reduce the risk of a credit crunch.( Firm Financing 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988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Prior to 1989 -&gt; 5 stock markets</a:t>
            </a:r>
            <a:br>
              <a:rPr lang="en-US" sz="2000" b="1" dirty="0" smtClean="0"/>
            </a:br>
            <a:r>
              <a:rPr lang="en-US" sz="2000" b="1" dirty="0" smtClean="0"/>
              <a:t>Today -&gt; 19 stock exchanges ranging</a:t>
            </a:r>
            <a:br>
              <a:rPr lang="en-US" sz="2000" b="1" dirty="0" smtClean="0"/>
            </a:b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562600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smtClean="0"/>
              <a:t>Botswana</a:t>
            </a:r>
            <a:endParaRPr lang="en-US" dirty="0"/>
          </a:p>
          <a:p>
            <a:r>
              <a:rPr lang="en-US" dirty="0"/>
              <a:t>Botswana Stock Exchange</a:t>
            </a:r>
          </a:p>
          <a:p>
            <a:r>
              <a:rPr lang="en-US" dirty="0"/>
              <a:t>Botswana Market listing</a:t>
            </a:r>
          </a:p>
          <a:p>
            <a:endParaRPr lang="en-US" b="1" dirty="0" smtClean="0"/>
          </a:p>
          <a:p>
            <a:r>
              <a:rPr lang="en-US" b="1" dirty="0" smtClean="0"/>
              <a:t>Ghana</a:t>
            </a:r>
            <a:endParaRPr lang="en-US" dirty="0"/>
          </a:p>
          <a:p>
            <a:r>
              <a:rPr lang="en-US" dirty="0"/>
              <a:t>Ghana </a:t>
            </a:r>
            <a:r>
              <a:rPr lang="en-US" u="sng" dirty="0" smtClean="0"/>
              <a:t>Stock Exchange 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Kenya</a:t>
            </a:r>
            <a:endParaRPr lang="en-US" dirty="0"/>
          </a:p>
          <a:p>
            <a:r>
              <a:rPr lang="en-US" u="sng" dirty="0"/>
              <a:t>Africa Online - Kenya</a:t>
            </a:r>
            <a:endParaRPr lang="en-US" dirty="0"/>
          </a:p>
          <a:p>
            <a:r>
              <a:rPr lang="en-US" u="sng" dirty="0"/>
              <a:t>Nairobi Stock Exchange</a:t>
            </a:r>
            <a:endParaRPr lang="en-US" dirty="0"/>
          </a:p>
          <a:p>
            <a:endParaRPr lang="en-US" b="1" u="sng" dirty="0" smtClean="0"/>
          </a:p>
          <a:p>
            <a:r>
              <a:rPr lang="en-US" b="1" u="sng" dirty="0" smtClean="0"/>
              <a:t>Malawi</a:t>
            </a:r>
            <a:endParaRPr lang="en-US" dirty="0"/>
          </a:p>
          <a:p>
            <a:pPr lvl="0"/>
            <a:r>
              <a:rPr lang="en-US" u="sng" dirty="0"/>
              <a:t>Malawi SE &amp; market listing</a:t>
            </a:r>
            <a:endParaRPr lang="en-US" dirty="0"/>
          </a:p>
          <a:p>
            <a:endParaRPr lang="en-US" b="1" u="sng" dirty="0" smtClean="0"/>
          </a:p>
          <a:p>
            <a:r>
              <a:rPr lang="en-US" b="1" u="sng" dirty="0" smtClean="0"/>
              <a:t>Mauritius</a:t>
            </a:r>
            <a:endParaRPr lang="en-US" dirty="0"/>
          </a:p>
          <a:p>
            <a:pPr lvl="0"/>
            <a:r>
              <a:rPr lang="en-US" u="sng" dirty="0"/>
              <a:t>Stock Exchange of Mauritius (SEM)</a:t>
            </a:r>
            <a:endParaRPr lang="en-US" dirty="0"/>
          </a:p>
          <a:p>
            <a:endParaRPr lang="en-US" b="1" u="sng" dirty="0" smtClean="0"/>
          </a:p>
          <a:p>
            <a:r>
              <a:rPr lang="en-US" b="1" u="sng" dirty="0" smtClean="0"/>
              <a:t>Mozambique</a:t>
            </a:r>
            <a:endParaRPr lang="en-US" dirty="0"/>
          </a:p>
          <a:p>
            <a:pPr lvl="0"/>
            <a:r>
              <a:rPr lang="en-US" u="sng" dirty="0"/>
              <a:t>Maputo Stock Exchange (Mozambique)</a:t>
            </a:r>
            <a:endParaRPr lang="en-US" dirty="0"/>
          </a:p>
          <a:p>
            <a:endParaRPr lang="en-US" b="1" u="sng" dirty="0" smtClean="0"/>
          </a:p>
          <a:p>
            <a:r>
              <a:rPr lang="en-US" b="1" u="sng" dirty="0" smtClean="0"/>
              <a:t>Namibia</a:t>
            </a:r>
            <a:endParaRPr lang="en-US" dirty="0" smtClean="0"/>
          </a:p>
          <a:p>
            <a:pPr lvl="0"/>
            <a:r>
              <a:rPr lang="en-US" u="sng" dirty="0" smtClean="0"/>
              <a:t>Namibian Stock Exchange (NSX) -</a:t>
            </a:r>
            <a:endParaRPr lang="en-US" dirty="0" smtClean="0"/>
          </a:p>
          <a:p>
            <a:pPr lvl="0"/>
            <a:r>
              <a:rPr lang="en-US" u="sng" dirty="0" smtClean="0"/>
              <a:t>Namibian Stock Exchange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638800"/>
          </a:xfrm>
        </p:spPr>
        <p:txBody>
          <a:bodyPr>
            <a:normAutofit fontScale="47500" lnSpcReduction="20000"/>
          </a:bodyPr>
          <a:lstStyle/>
          <a:p>
            <a:r>
              <a:rPr lang="en-US" b="1" u="sng" dirty="0" smtClean="0"/>
              <a:t>Nigeria</a:t>
            </a:r>
            <a:endParaRPr lang="en-US" dirty="0" smtClean="0"/>
          </a:p>
          <a:p>
            <a:pPr lvl="0"/>
            <a:r>
              <a:rPr lang="en-US" u="sng" dirty="0" smtClean="0"/>
              <a:t>Lagos Stock Exchange (Nigeria) -</a:t>
            </a:r>
            <a:endParaRPr lang="en-US" dirty="0" smtClean="0"/>
          </a:p>
          <a:p>
            <a:pPr lvl="0"/>
            <a:r>
              <a:rPr lang="en-US" u="sng" dirty="0" smtClean="0"/>
              <a:t>Nigerian Stock Exchange</a:t>
            </a:r>
          </a:p>
          <a:p>
            <a:pPr lvl="0"/>
            <a:endParaRPr lang="en-US" dirty="0" smtClean="0"/>
          </a:p>
          <a:p>
            <a:r>
              <a:rPr lang="en-US" b="1" u="sng" dirty="0" smtClean="0"/>
              <a:t>Swaziland</a:t>
            </a:r>
            <a:endParaRPr lang="en-US" dirty="0" smtClean="0"/>
          </a:p>
          <a:p>
            <a:pPr lvl="0"/>
            <a:r>
              <a:rPr lang="en-US" u="sng" dirty="0" smtClean="0"/>
              <a:t>Swaziland Stock Market</a:t>
            </a:r>
          </a:p>
          <a:p>
            <a:pPr lvl="0"/>
            <a:endParaRPr lang="en-US" dirty="0" smtClean="0"/>
          </a:p>
          <a:p>
            <a:r>
              <a:rPr lang="en-US" b="1" u="sng" dirty="0" smtClean="0"/>
              <a:t>South Africa </a:t>
            </a:r>
            <a:endParaRPr lang="en-US" dirty="0" smtClean="0"/>
          </a:p>
          <a:p>
            <a:r>
              <a:rPr lang="en-US" u="sng" dirty="0" smtClean="0"/>
              <a:t>Financial Services Board</a:t>
            </a:r>
            <a:endParaRPr lang="en-US" dirty="0" smtClean="0"/>
          </a:p>
          <a:p>
            <a:r>
              <a:rPr lang="en-US" u="sng" dirty="0" smtClean="0"/>
              <a:t>Johannesburg Stock Exchange(JSE)</a:t>
            </a:r>
            <a:endParaRPr lang="en-US" dirty="0" smtClean="0"/>
          </a:p>
          <a:p>
            <a:r>
              <a:rPr lang="en-US" u="sng" dirty="0" smtClean="0"/>
              <a:t>Johannesburg Stock Exchange</a:t>
            </a:r>
            <a:endParaRPr lang="en-US" dirty="0" smtClean="0"/>
          </a:p>
          <a:p>
            <a:r>
              <a:rPr lang="en-US" u="sng" dirty="0" smtClean="0"/>
              <a:t>South African Futures Exchange</a:t>
            </a:r>
          </a:p>
          <a:p>
            <a:endParaRPr lang="en-US" dirty="0" smtClean="0"/>
          </a:p>
          <a:p>
            <a:r>
              <a:rPr lang="en-US" b="1" u="sng" dirty="0" smtClean="0"/>
              <a:t>Tanzania</a:t>
            </a:r>
            <a:endParaRPr lang="en-US" dirty="0" smtClean="0"/>
          </a:p>
          <a:p>
            <a:pPr lvl="0"/>
            <a:r>
              <a:rPr lang="en-US" u="sng" dirty="0" smtClean="0"/>
              <a:t>Dar </a:t>
            </a:r>
            <a:r>
              <a:rPr lang="en-US" u="sng" dirty="0" err="1" smtClean="0"/>
              <a:t>es</a:t>
            </a:r>
            <a:r>
              <a:rPr lang="en-US" u="sng" dirty="0" smtClean="0"/>
              <a:t> Salaam Stock Exchange (Tanzania)</a:t>
            </a:r>
          </a:p>
          <a:p>
            <a:pPr lvl="0"/>
            <a:endParaRPr lang="en-US" dirty="0" smtClean="0"/>
          </a:p>
          <a:p>
            <a:r>
              <a:rPr lang="en-US" b="1" u="sng" dirty="0" smtClean="0"/>
              <a:t>Uganda</a:t>
            </a:r>
            <a:endParaRPr lang="en-US" dirty="0" smtClean="0"/>
          </a:p>
          <a:p>
            <a:pPr lvl="0"/>
            <a:r>
              <a:rPr lang="en-US" u="sng" dirty="0" smtClean="0"/>
              <a:t>The Uganda Securities Exchange</a:t>
            </a:r>
          </a:p>
          <a:p>
            <a:pPr lvl="0"/>
            <a:endParaRPr lang="en-US" dirty="0" smtClean="0"/>
          </a:p>
          <a:p>
            <a:r>
              <a:rPr lang="en-US" b="1" u="sng" dirty="0" smtClean="0"/>
              <a:t>Zambia</a:t>
            </a:r>
            <a:endParaRPr lang="en-US" dirty="0" smtClean="0"/>
          </a:p>
          <a:p>
            <a:pPr lvl="0"/>
            <a:r>
              <a:rPr lang="en-US" u="sng" dirty="0" smtClean="0"/>
              <a:t>Lusaka Stock Exchange (</a:t>
            </a:r>
            <a:r>
              <a:rPr lang="en-US" u="sng" dirty="0" err="1" smtClean="0"/>
              <a:t>LuSE</a:t>
            </a:r>
            <a:r>
              <a:rPr lang="en-US" u="sng" dirty="0" smtClean="0"/>
              <a:t>), Zambia -</a:t>
            </a:r>
            <a:endParaRPr lang="en-US" dirty="0" smtClean="0"/>
          </a:p>
          <a:p>
            <a:pPr lvl="0"/>
            <a:r>
              <a:rPr lang="en-US" u="sng" dirty="0" smtClean="0"/>
              <a:t>Lusaka Stock Exchange</a:t>
            </a:r>
          </a:p>
          <a:p>
            <a:pPr lvl="0"/>
            <a:endParaRPr lang="en-US" dirty="0" smtClean="0"/>
          </a:p>
          <a:p>
            <a:r>
              <a:rPr lang="en-US" b="1" u="sng" dirty="0" smtClean="0"/>
              <a:t>Zimbabwe</a:t>
            </a:r>
            <a:endParaRPr lang="en-US" dirty="0" smtClean="0"/>
          </a:p>
          <a:p>
            <a:pPr lvl="0"/>
            <a:r>
              <a:rPr lang="en-US" u="sng" dirty="0" smtClean="0"/>
              <a:t>Zimbabwe Stock Exchange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4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TRENDS AND </a:t>
            </a:r>
            <a:br>
              <a:rPr lang="en-US" dirty="0" smtClean="0"/>
            </a:br>
            <a:r>
              <a:rPr lang="en-US" dirty="0" smtClean="0"/>
              <a:t>CHARACTERISTICS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2895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Top SSA countries and their stock markets </a:t>
            </a:r>
          </a:p>
          <a:p>
            <a:r>
              <a:rPr lang="en-US" dirty="0" smtClean="0"/>
              <a:t>I) Botswana, </a:t>
            </a:r>
          </a:p>
          <a:p>
            <a:r>
              <a:rPr lang="en-US" dirty="0" smtClean="0"/>
              <a:t>II) Ghana,</a:t>
            </a:r>
          </a:p>
          <a:p>
            <a:r>
              <a:rPr lang="en-US" dirty="0" smtClean="0"/>
              <a:t> III) Kenya,</a:t>
            </a:r>
          </a:p>
          <a:p>
            <a:r>
              <a:rPr lang="en-US" dirty="0" smtClean="0"/>
              <a:t> IV) Mauritius, V) Nigeria</a:t>
            </a:r>
          </a:p>
          <a:p>
            <a:r>
              <a:rPr lang="en-US" dirty="0" smtClean="0"/>
              <a:t>(data </a:t>
            </a:r>
            <a:r>
              <a:rPr lang="en-US" dirty="0" err="1" smtClean="0"/>
              <a:t>source:</a:t>
            </a:r>
            <a:r>
              <a:rPr lang="en-US" dirty="0" err="1" smtClean="0"/>
              <a:t>WB</a:t>
            </a:r>
            <a:r>
              <a:rPr lang="en-US" dirty="0" smtClean="0"/>
              <a:t> (World Bank, 2011),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76400"/>
            <a:ext cx="4800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248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99306"/>
          </a:xfrm>
        </p:spPr>
        <p:txBody>
          <a:bodyPr/>
          <a:lstStyle/>
          <a:p>
            <a:pPr algn="ctr"/>
            <a:r>
              <a:rPr lang="en-US" dirty="0" smtClean="0"/>
              <a:t>Botswana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2672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high economic growth rates</a:t>
            </a:r>
          </a:p>
          <a:p>
            <a:r>
              <a:rPr lang="en-US" dirty="0" smtClean="0"/>
              <a:t>a middle-income country</a:t>
            </a:r>
          </a:p>
          <a:p>
            <a:r>
              <a:rPr lang="en-US" dirty="0"/>
              <a:t>fiscal discipline and  sound management</a:t>
            </a:r>
          </a:p>
          <a:p>
            <a:r>
              <a:rPr lang="en-US" sz="29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Services contributing to GDP</a:t>
            </a:r>
          </a:p>
          <a:p>
            <a:pPr lvl="1"/>
            <a:r>
              <a:rPr lang="en-US" sz="29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Banks, insurance and business services, government services, and hotels and restaurants </a:t>
            </a:r>
          </a:p>
          <a:p>
            <a:r>
              <a:rPr lang="en-US" dirty="0" smtClean="0"/>
              <a:t>government, quasi-government and the private sector can raise debt and equity capital.</a:t>
            </a:r>
          </a:p>
          <a:p>
            <a:endParaRPr lang="en-US" dirty="0" smtClean="0"/>
          </a:p>
          <a:p>
            <a:r>
              <a:rPr lang="en-US" sz="29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BSE is one of Africa's best performing stock exchanges</a:t>
            </a:r>
          </a:p>
          <a:p>
            <a:endParaRPr lang="en-US" sz="1800" dirty="0"/>
          </a:p>
          <a:p>
            <a:r>
              <a:rPr lang="en-US" sz="1800" dirty="0"/>
              <a:t>Botswana Stock Exchange-&gt; operate and regulate the equities and fixed interest securities market</a:t>
            </a:r>
          </a:p>
          <a:p>
            <a:endParaRPr lang="en-US" sz="29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95401"/>
            <a:ext cx="3886200" cy="4077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Botswana - Business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liberalized exchange rate</a:t>
            </a:r>
          </a:p>
          <a:p>
            <a:r>
              <a:rPr lang="en-US" dirty="0" smtClean="0"/>
              <a:t>a low tax burden on private business</a:t>
            </a:r>
          </a:p>
          <a:p>
            <a:r>
              <a:rPr lang="en-US" dirty="0" smtClean="0"/>
              <a:t>In the WB's 2010 Doing Business report, Botswana ranked 45th out of 183 countries, the third highest ranking in </a:t>
            </a:r>
          </a:p>
          <a:p>
            <a:r>
              <a:rPr lang="en-US" dirty="0" smtClean="0"/>
              <a:t>Africa after Mauritius (17th) and South Africa (34th).</a:t>
            </a:r>
          </a:p>
          <a:p>
            <a:r>
              <a:rPr lang="en-US" dirty="0" smtClean="0"/>
              <a:t>strong potential to attract portfolio investment and foreign direct investment (FDI)</a:t>
            </a:r>
            <a:endParaRPr 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28800"/>
            <a:ext cx="4038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54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 major exporter of natural resources</a:t>
            </a:r>
          </a:p>
          <a:p>
            <a:r>
              <a:rPr lang="en-US" dirty="0" smtClean="0"/>
              <a:t>Gold and cocoa production and individual remittances are major sources of foreign exchange (World Bank., 2010)</a:t>
            </a:r>
          </a:p>
          <a:p>
            <a:r>
              <a:rPr lang="en-US" dirty="0" smtClean="0"/>
              <a:t>Prudent macroeconomic management along with high prices for gold and cocoa helped sustain GDP growth in 2008-10</a:t>
            </a:r>
          </a:p>
          <a:p>
            <a:r>
              <a:rPr lang="en-US" b="1" dirty="0" smtClean="0"/>
              <a:t>Ghana Stock Exchange (GSE) </a:t>
            </a:r>
            <a:r>
              <a:rPr lang="en-US" dirty="0" smtClean="0"/>
              <a:t>was incorporated in July 1989 and trading commencing in 1990.</a:t>
            </a:r>
          </a:p>
          <a:p>
            <a:pPr lvl="1"/>
            <a:r>
              <a:rPr lang="en-US" dirty="0" smtClean="0"/>
              <a:t>automated trading system</a:t>
            </a:r>
          </a:p>
          <a:p>
            <a:pPr lvl="1"/>
            <a:r>
              <a:rPr lang="en-US" dirty="0" smtClean="0"/>
              <a:t>30 listed companies</a:t>
            </a:r>
          </a:p>
          <a:p>
            <a:pPr lvl="1"/>
            <a:r>
              <a:rPr lang="en-US" dirty="0" smtClean="0"/>
              <a:t>All types of securities can be listed on the GSE. </a:t>
            </a:r>
          </a:p>
          <a:p>
            <a:pPr lvl="1"/>
            <a:r>
              <a:rPr lang="en-US" dirty="0" smtClean="0"/>
              <a:t>The criteria for listing include capital adequacy, profitability, spread of shares, years of existence and management efficiency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00200"/>
            <a:ext cx="4114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180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regional hub for trade and finance in East Africa</a:t>
            </a:r>
          </a:p>
          <a:p>
            <a:r>
              <a:rPr lang="en-US" dirty="0" smtClean="0"/>
              <a:t>Agriculture accounts for about 1/4 of the GDP</a:t>
            </a:r>
          </a:p>
          <a:p>
            <a:r>
              <a:rPr lang="en-US" dirty="0" smtClean="0"/>
              <a:t>building and construction sectors have been important contributors</a:t>
            </a:r>
          </a:p>
          <a:p>
            <a:r>
              <a:rPr lang="en-US" b="1" dirty="0" smtClean="0"/>
              <a:t>Nairobi Securities(Stock) Exchange was constituted in 1954 (NSE)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524000"/>
            <a:ext cx="4648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572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251</TotalTime>
  <Words>1423</Words>
  <Application>Microsoft Office PowerPoint</Application>
  <PresentationFormat>On-screen Show (4:3)</PresentationFormat>
  <Paragraphs>231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Verve</vt:lpstr>
      <vt:lpstr>Positive Changes </vt:lpstr>
      <vt:lpstr>Stock Market and Economic Growth</vt:lpstr>
      <vt:lpstr>Stock Market</vt:lpstr>
      <vt:lpstr>Prior to 1989 -&gt; 5 stock markets Today -&gt; 19 stock exchanges ranging </vt:lpstr>
      <vt:lpstr>TRENDS AND  CHARACTERISTICS </vt:lpstr>
      <vt:lpstr>Botswana</vt:lpstr>
      <vt:lpstr>Botswana - Business environment</vt:lpstr>
      <vt:lpstr>Ghana</vt:lpstr>
      <vt:lpstr>Kenya</vt:lpstr>
      <vt:lpstr>Mauritious</vt:lpstr>
      <vt:lpstr>Nigeria</vt:lpstr>
      <vt:lpstr>Caution!!</vt:lpstr>
      <vt:lpstr>Mutual Funds &amp; ETF</vt:lpstr>
      <vt:lpstr>PowerPoint Presentation</vt:lpstr>
      <vt:lpstr>AFK - Market Vectors Africa ETF </vt:lpstr>
      <vt:lpstr>EZA - iShares MSCI South Africa Index ETF</vt:lpstr>
      <vt:lpstr>GAF - SPDR S&amp;P Emerging Middle East &amp; Africa ETF(Fund) </vt:lpstr>
      <vt:lpstr>Focus on Private equity</vt:lpstr>
      <vt:lpstr>Investing in US Mutual Fund-&gt; Africa</vt:lpstr>
    </vt:vector>
  </TitlesOfParts>
  <Company>Rochester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and Economic Growth</dc:title>
  <dc:creator>Malvika Marwah</dc:creator>
  <cp:lastModifiedBy>Malvika Marwah</cp:lastModifiedBy>
  <cp:revision>28</cp:revision>
  <dcterms:created xsi:type="dcterms:W3CDTF">2013-01-16T05:21:31Z</dcterms:created>
  <dcterms:modified xsi:type="dcterms:W3CDTF">2013-01-16T09:32:39Z</dcterms:modified>
</cp:coreProperties>
</file>