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7" r:id="rId13"/>
    <p:sldId id="278" r:id="rId14"/>
    <p:sldId id="267" r:id="rId15"/>
    <p:sldId id="268" r:id="rId16"/>
    <p:sldId id="269" r:id="rId17"/>
    <p:sldId id="309" r:id="rId18"/>
    <p:sldId id="273" r:id="rId19"/>
    <p:sldId id="274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74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86511"/>
            <a:ext cx="9601199" cy="72024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4595" y="2392171"/>
            <a:ext cx="610920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" y="286511"/>
            <a:ext cx="9601199" cy="720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4720" y="2343404"/>
            <a:ext cx="4108958" cy="371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762" y="2321456"/>
            <a:ext cx="7992874" cy="290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3233457"/>
            <a:ext cx="716826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4200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4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4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lang="en-US" sz="4200" dirty="0">
                <a:solidFill>
                  <a:srgbClr val="FFFFFF"/>
                </a:solidFill>
                <a:latin typeface="Verdana"/>
                <a:cs typeface="Verdana"/>
              </a:rPr>
              <a:t> using Blockchain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5562600"/>
            <a:ext cx="5186680" cy="9239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880870" marR="5080" indent="-1868805">
              <a:lnSpc>
                <a:spcPts val="3529"/>
              </a:lnSpc>
              <a:spcBef>
                <a:spcPts val="210"/>
              </a:spcBef>
            </a:pP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5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29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5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5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Verdana"/>
                <a:cs typeface="Verdana"/>
              </a:rPr>
              <a:t>Electoral </a:t>
            </a:r>
            <a:r>
              <a:rPr sz="2950" spc="-10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5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2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30479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Encrypted</a:t>
            </a:r>
            <a:r>
              <a:rPr sz="3150" spc="-85" dirty="0"/>
              <a:t> </a:t>
            </a:r>
            <a:r>
              <a:rPr sz="3150" spc="-5" dirty="0"/>
              <a:t>Communication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919985" y="2026415"/>
            <a:ext cx="8129905" cy="37134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80"/>
              </a:spcBef>
            </a:pP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deal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confidential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sensitive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which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communication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encrypted.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Verdana"/>
              <a:cs typeface="Verdana"/>
            </a:endParaRPr>
          </a:p>
          <a:p>
            <a:pPr marL="12700" marR="548640">
              <a:lnSpc>
                <a:spcPct val="121200"/>
              </a:lnSpc>
              <a:spcBef>
                <a:spcPts val="5"/>
              </a:spcBef>
            </a:pP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order protect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measures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taken: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EXISTING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434590"/>
            <a:ext cx="7992874" cy="258532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work modified coercion resistance problem, RSA Encryption, Online Voting process, Developing a Secure Solution for online Election process information and To solve coercion resistance problem to solve using RSA cryptographic algorithms.</a:t>
            </a:r>
          </a:p>
        </p:txBody>
      </p:sp>
    </p:spTree>
    <p:extLst>
      <p:ext uri="{BB962C8B-B14F-4D97-AF65-F5344CB8AC3E}">
        <p14:creationId xmlns:p14="http://schemas.microsoft.com/office/powerpoint/2010/main" val="44658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434590"/>
            <a:ext cx="7992874" cy="861774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Time Consuming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Less Security</a:t>
            </a:r>
          </a:p>
        </p:txBody>
      </p:sp>
    </p:spTree>
    <p:extLst>
      <p:ext uri="{BB962C8B-B14F-4D97-AF65-F5344CB8AC3E}">
        <p14:creationId xmlns:p14="http://schemas.microsoft.com/office/powerpoint/2010/main" val="22126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133600"/>
            <a:ext cx="7992874" cy="473975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1) It is a symmetric key cryptographic scheme, which encrypts message using public key and retrieve message back from ciphertext using corresponding private key.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2) </a:t>
            </a:r>
            <a:r>
              <a:rPr lang="en-US" sz="2800" dirty="0"/>
              <a:t>Blockchain</a:t>
            </a:r>
            <a:r>
              <a:rPr lang="en-US" sz="2800" dirty="0">
                <a:solidFill>
                  <a:schemeClr val="bg1"/>
                </a:solidFill>
              </a:rPr>
              <a:t> has probabilistic nature. Every time the ciphertext is encrypted using </a:t>
            </a:r>
            <a:r>
              <a:rPr lang="en-US" sz="2800" dirty="0"/>
              <a:t>Blockchain</a:t>
            </a:r>
            <a:r>
              <a:rPr lang="en-US" sz="2800" dirty="0">
                <a:solidFill>
                  <a:schemeClr val="bg1"/>
                </a:solidFill>
              </a:rPr>
              <a:t> system a new cipher text is generated, due to which it is difficult to uniquely identify whether both the ciphertext are generated for same message or not.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3) It supports additive property of homomorphic cryptosystem[3].</a:t>
            </a:r>
          </a:p>
        </p:txBody>
      </p:sp>
    </p:spTree>
    <p:extLst>
      <p:ext uri="{BB962C8B-B14F-4D97-AF65-F5344CB8AC3E}">
        <p14:creationId xmlns:p14="http://schemas.microsoft.com/office/powerpoint/2010/main" val="313919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96646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50" dirty="0"/>
              <a:t>PROPOSED SYSTEM</a:t>
            </a:r>
            <a:endParaRPr sz="3150" dirty="0"/>
          </a:p>
        </p:txBody>
      </p:sp>
      <p:sp>
        <p:nvSpPr>
          <p:cNvPr id="3" name="object 3"/>
          <p:cNvSpPr txBox="1"/>
          <p:nvPr/>
        </p:nvSpPr>
        <p:spPr>
          <a:xfrm>
            <a:off x="1032762" y="2090419"/>
            <a:ext cx="7880984" cy="28553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800"/>
              </a:lnSpc>
              <a:spcBef>
                <a:spcPts val="9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form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5" dirty="0">
                <a:solidFill>
                  <a:srgbClr val="FFFFFF"/>
                </a:solidFill>
                <a:latin typeface="Verdana"/>
                <a:cs typeface="Verdana"/>
              </a:rPr>
              <a:t>Blockchain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secret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10" dirty="0">
                <a:solidFill>
                  <a:srgbClr val="FFFFFF"/>
                </a:solidFill>
                <a:latin typeface="Verdana"/>
                <a:cs typeface="Verdana"/>
              </a:rPr>
              <a:t>Hash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cryptography.</a:t>
            </a:r>
            <a:endParaRPr sz="2500" dirty="0">
              <a:latin typeface="Verdana"/>
              <a:cs typeface="Verdana"/>
            </a:endParaRPr>
          </a:p>
          <a:p>
            <a:pPr marL="372110" marR="462280" indent="-360045">
              <a:lnSpc>
                <a:spcPct val="100800"/>
              </a:lnSpc>
              <a:spcBef>
                <a:spcPts val="600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private</a:t>
            </a:r>
            <a:r>
              <a:rPr sz="25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to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5" dirty="0">
                <a:solidFill>
                  <a:srgbClr val="FFFFFF"/>
                </a:solidFill>
                <a:latin typeface="Verdana"/>
                <a:cs typeface="Verdana"/>
              </a:rPr>
              <a:t>Hash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5" dirty="0" err="1">
                <a:solidFill>
                  <a:srgbClr val="FFFFFF"/>
                </a:solidFill>
                <a:latin typeface="Verdana"/>
                <a:cs typeface="Verdana"/>
              </a:rPr>
              <a:t>Dehash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being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users.</a:t>
            </a:r>
            <a:endParaRPr sz="2500" dirty="0">
              <a:latin typeface="Verdana"/>
              <a:cs typeface="Verdana"/>
            </a:endParaRPr>
          </a:p>
          <a:p>
            <a:pPr marL="372110" marR="172720" indent="-360045">
              <a:lnSpc>
                <a:spcPct val="100800"/>
              </a:lnSpc>
              <a:spcBef>
                <a:spcPts val="62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15" dirty="0">
                <a:solidFill>
                  <a:srgbClr val="FFFFFF"/>
                </a:solidFill>
                <a:latin typeface="Verdana"/>
                <a:cs typeface="Verdana"/>
              </a:rPr>
              <a:t>Hash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Cryptography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cipher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encryption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656082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50" dirty="0"/>
              <a:t>SHA 512 HASH ALGORITHM</a:t>
            </a:r>
            <a:endParaRPr sz="3150" dirty="0"/>
          </a:p>
        </p:txBody>
      </p:sp>
      <p:sp>
        <p:nvSpPr>
          <p:cNvPr id="3" name="object 3"/>
          <p:cNvSpPr txBox="1"/>
          <p:nvPr/>
        </p:nvSpPr>
        <p:spPr>
          <a:xfrm>
            <a:off x="1032762" y="2398268"/>
            <a:ext cx="7987665" cy="409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800"/>
              </a:lnSpc>
              <a:spcBef>
                <a:spcPts val="9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500" spc="-5" dirty="0">
                <a:solidFill>
                  <a:srgbClr val="FFFFFF"/>
                </a:solidFill>
                <a:latin typeface="Verdana"/>
                <a:cs typeface="Verdana"/>
              </a:rPr>
              <a:t>Homomorphic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Algorithm</a:t>
            </a:r>
            <a:r>
              <a:rPr sz="25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cipher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works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size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blocks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500" dirty="0">
              <a:latin typeface="Verdana"/>
              <a:cs typeface="Verdana"/>
            </a:endParaRPr>
          </a:p>
          <a:p>
            <a:pPr marL="372110" marR="227329" indent="-360045">
              <a:lnSpc>
                <a:spcPct val="100800"/>
              </a:lnSpc>
              <a:spcBef>
                <a:spcPts val="600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complete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message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split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plain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64bits.</a:t>
            </a:r>
            <a:endParaRPr sz="2500" dirty="0">
              <a:latin typeface="Verdana"/>
              <a:cs typeface="Verdana"/>
            </a:endParaRPr>
          </a:p>
          <a:p>
            <a:pPr marL="372110" marR="96520" indent="-360045">
              <a:lnSpc>
                <a:spcPct val="100800"/>
              </a:lnSpc>
              <a:spcBef>
                <a:spcPts val="625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56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bit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secret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used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encrypt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plain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64bit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cipher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network.</a:t>
            </a:r>
            <a:endParaRPr sz="2500" dirty="0">
              <a:latin typeface="Verdana"/>
              <a:cs typeface="Verdana"/>
            </a:endParaRPr>
          </a:p>
          <a:p>
            <a:pPr marL="372110" marR="410209" indent="-360045">
              <a:lnSpc>
                <a:spcPct val="100800"/>
              </a:lnSpc>
              <a:spcBef>
                <a:spcPts val="600"/>
              </a:spcBef>
              <a:tabLst>
                <a:tab pos="372110" algn="l"/>
              </a:tabLst>
            </a:pPr>
            <a:r>
              <a:rPr sz="2000" spc="-155" dirty="0">
                <a:solidFill>
                  <a:srgbClr val="32CCFF"/>
                </a:solidFill>
                <a:latin typeface="Lucida Sans Unicode"/>
                <a:cs typeface="Lucida Sans Unicode"/>
              </a:rPr>
              <a:t>🞉	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receiver uses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secret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decrypt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64bit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block,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arranging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blocks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message.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35" y="685800"/>
            <a:ext cx="601662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Block</a:t>
            </a:r>
            <a:r>
              <a:rPr sz="3150" dirty="0"/>
              <a:t> </a:t>
            </a:r>
            <a:r>
              <a:rPr sz="3150" spc="-5" dirty="0"/>
              <a:t>Diagram</a:t>
            </a:r>
            <a:endParaRPr sz="3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F99FE-CF20-4567-9BC4-9A1FEA2A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00" y="1371600"/>
            <a:ext cx="4181475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0701" algn="just"/>
            <a:r>
              <a:rPr lang="en-GB" sz="1760" b="1" dirty="0">
                <a:solidFill>
                  <a:schemeClr val="bg1"/>
                </a:solidFill>
              </a:rPr>
              <a:t>HARDWARE REQUIREMENTS</a:t>
            </a:r>
          </a:p>
          <a:p>
            <a:pPr algn="just"/>
            <a:r>
              <a:rPr lang="en-GB" sz="1760" dirty="0">
                <a:solidFill>
                  <a:schemeClr val="bg1"/>
                </a:solidFill>
              </a:rPr>
              <a:t>Processor  		-    </a:t>
            </a:r>
            <a:r>
              <a:rPr lang="en-US" sz="1760" dirty="0">
                <a:solidFill>
                  <a:schemeClr val="bg1"/>
                </a:solidFill>
              </a:rPr>
              <a:t>I3 Above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Speed      		-    2.4 Ghz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RAM      	              -    4 Gb (min)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Hard Disk	 	-    500 Gb</a:t>
            </a:r>
            <a:endParaRPr lang="en-US" sz="1760" dirty="0">
              <a:solidFill>
                <a:schemeClr val="bg1"/>
              </a:solidFill>
            </a:endParaRP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Key Board		-    Standard Windows Keyboard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Mouse 		         -    Two or Three Button Mouse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Monitor 	 	         -    SVGA</a:t>
            </a:r>
            <a:r>
              <a:rPr lang="en-US" sz="1760" dirty="0">
                <a:solidFill>
                  <a:schemeClr val="bg1"/>
                </a:solidFill>
              </a:rPr>
              <a:t> </a:t>
            </a:r>
          </a:p>
          <a:p>
            <a:pPr marL="120701" algn="just"/>
            <a:r>
              <a:rPr lang="en-US" sz="1760" b="1" dirty="0">
                <a:solidFill>
                  <a:schemeClr val="bg1"/>
                </a:solidFill>
              </a:rPr>
              <a:t>SOFTWARE REQUIREMENTS</a:t>
            </a:r>
            <a:endParaRPr lang="en-US" sz="1760" dirty="0">
              <a:solidFill>
                <a:schemeClr val="bg1"/>
              </a:solidFill>
            </a:endParaRP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Operating System          		:   Windows </a:t>
            </a:r>
            <a:endParaRPr lang="en-US" sz="1760" dirty="0">
              <a:solidFill>
                <a:schemeClr val="bg1"/>
              </a:solidFill>
            </a:endParaRP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Front End                        		:    </a:t>
            </a:r>
            <a:r>
              <a:rPr lang="en-US" sz="1760" dirty="0">
                <a:solidFill>
                  <a:schemeClr val="bg1"/>
                </a:solidFill>
              </a:rPr>
              <a:t>Anaconda Navigator</a:t>
            </a:r>
          </a:p>
          <a:p>
            <a:pPr lvl="0" algn="just"/>
            <a:r>
              <a:rPr lang="en-GB" sz="1760" dirty="0">
                <a:solidFill>
                  <a:schemeClr val="bg1"/>
                </a:solidFill>
              </a:rPr>
              <a:t>Database                         	 	:   </a:t>
            </a:r>
            <a:r>
              <a:rPr lang="en-US" sz="1760" dirty="0">
                <a:solidFill>
                  <a:schemeClr val="bg1"/>
                </a:solidFill>
              </a:rPr>
              <a:t>SQL</a:t>
            </a:r>
          </a:p>
          <a:p>
            <a:pPr algn="just"/>
            <a:r>
              <a:rPr lang="en-US" sz="1760" b="1" dirty="0">
                <a:solidFill>
                  <a:schemeClr val="bg1"/>
                </a:solidFill>
              </a:rPr>
              <a:t> </a:t>
            </a:r>
            <a:r>
              <a:rPr lang="en-US" sz="1760" dirty="0">
                <a:solidFill>
                  <a:schemeClr val="bg1"/>
                </a:solidFill>
              </a:rPr>
              <a:t>Language </a:t>
            </a:r>
            <a:r>
              <a:rPr lang="en-US" sz="1760" b="1" dirty="0">
                <a:solidFill>
                  <a:schemeClr val="bg1"/>
                </a:solidFill>
              </a:rPr>
              <a:t>                                                </a:t>
            </a:r>
            <a:r>
              <a:rPr lang="en-GB" sz="1760" dirty="0">
                <a:solidFill>
                  <a:schemeClr val="bg1"/>
                </a:solidFill>
              </a:rPr>
              <a:t>:   </a:t>
            </a:r>
            <a:r>
              <a:rPr lang="en-US" sz="1760" dirty="0">
                <a:solidFill>
                  <a:schemeClr val="bg1"/>
                </a:solidFill>
              </a:rPr>
              <a:t>Python, HTML</a:t>
            </a:r>
          </a:p>
          <a:p>
            <a:pPr algn="just"/>
            <a:r>
              <a:rPr lang="en-US" sz="1760" b="1" dirty="0">
                <a:solidFill>
                  <a:schemeClr val="bg1"/>
                </a:solidFill>
              </a:rPr>
              <a:t> </a:t>
            </a:r>
            <a:endParaRPr lang="en-US" sz="1760" dirty="0">
              <a:solidFill>
                <a:schemeClr val="bg1"/>
              </a:solidFill>
            </a:endParaRPr>
          </a:p>
          <a:p>
            <a:pPr algn="just"/>
            <a:endParaRPr lang="en-US" sz="176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defPPr>
              <a:defRPr lang="es-E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s-E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B89C767-7A48-4FC9-B92F-15B413082418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685801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en-US" sz="3740" dirty="0"/>
              <a:t>HARDWARE /SOFTWARE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632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218313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0" dirty="0"/>
              <a:t>Conclusion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321456"/>
            <a:ext cx="7788275" cy="2903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85"/>
              </a:spcBef>
            </a:pPr>
            <a:r>
              <a:rPr lang="en-US" sz="2600" spc="5" dirty="0">
                <a:solidFill>
                  <a:srgbClr val="FFFFFF"/>
                </a:solidFill>
                <a:latin typeface="Verdana"/>
                <a:cs typeface="Verdana"/>
              </a:rPr>
              <a:t>Blockchain Based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government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electoral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criteria previously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mentioned are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addressed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internet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utilised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protecting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relayed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internet.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644" y="2343404"/>
            <a:ext cx="3963035" cy="37134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2480" marR="5080" indent="-780415">
              <a:lnSpc>
                <a:spcPct val="120400"/>
              </a:lnSpc>
              <a:spcBef>
                <a:spcPts val="90"/>
              </a:spcBef>
            </a:pPr>
            <a:r>
              <a:rPr spc="15" dirty="0"/>
              <a:t>T</a:t>
            </a:r>
            <a:r>
              <a:rPr spc="20" dirty="0"/>
              <a:t>h</a:t>
            </a:r>
            <a:r>
              <a:rPr spc="10" dirty="0"/>
              <a:t>a</a:t>
            </a:r>
            <a:r>
              <a:rPr spc="20" dirty="0"/>
              <a:t>n</a:t>
            </a:r>
            <a:r>
              <a:rPr spc="10" dirty="0"/>
              <a:t>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D8C-DA90-4171-BED5-A50966B6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80" y="838200"/>
            <a:ext cx="7010400" cy="769441"/>
          </a:xfrm>
        </p:spPr>
        <p:txBody>
          <a:bodyPr/>
          <a:lstStyle/>
          <a:p>
            <a:r>
              <a:rPr lang="en-US" sz="5000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A6FF-7F8B-4579-AB53-97871C8E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763" y="2434590"/>
            <a:ext cx="7992874" cy="473975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important part of a democratically fair society are elections.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conventional democratic framework becomes hard for the individuals who can’t visit the polling stall for casting their votes.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Security is a major worry for Internet voting system.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proposed framework guarantees security prerequisites for example, validation, precision, secrecy, receipt-freeness, unwavering quality, obviousness and reasonableness in the political race.</a:t>
            </a:r>
          </a:p>
        </p:txBody>
      </p:sp>
    </p:spTree>
    <p:extLst>
      <p:ext uri="{BB962C8B-B14F-4D97-AF65-F5344CB8AC3E}">
        <p14:creationId xmlns:p14="http://schemas.microsoft.com/office/powerpoint/2010/main" val="351749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479488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What</a:t>
            </a:r>
            <a:r>
              <a:rPr sz="3150" spc="-65" dirty="0"/>
              <a:t> </a:t>
            </a:r>
            <a:r>
              <a:rPr sz="3150" spc="-10" dirty="0"/>
              <a:t>Is</a:t>
            </a:r>
            <a:r>
              <a:rPr sz="3150" dirty="0"/>
              <a:t> </a:t>
            </a:r>
            <a:r>
              <a:rPr sz="3150" spc="-5" dirty="0"/>
              <a:t>Online</a:t>
            </a:r>
            <a:r>
              <a:rPr sz="3150" spc="5" dirty="0"/>
              <a:t> </a:t>
            </a:r>
            <a:r>
              <a:rPr sz="3150" dirty="0"/>
              <a:t>Voting</a:t>
            </a:r>
            <a:r>
              <a:rPr sz="3150" spc="-15" dirty="0"/>
              <a:t> </a:t>
            </a:r>
            <a:r>
              <a:rPr sz="3150" spc="-5" dirty="0"/>
              <a:t>?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879852"/>
            <a:ext cx="7392670" cy="1625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110" marR="5080" indent="-360045">
              <a:lnSpc>
                <a:spcPct val="101000"/>
              </a:lnSpc>
              <a:spcBef>
                <a:spcPts val="85"/>
              </a:spcBef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5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is a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individuals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able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cast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votes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internet,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interface.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465" y="923035"/>
            <a:ext cx="464629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dirty="0"/>
              <a:t>Types</a:t>
            </a:r>
            <a:r>
              <a:rPr sz="3150" spc="-55" dirty="0"/>
              <a:t> </a:t>
            </a:r>
            <a:r>
              <a:rPr sz="3150" spc="-10" dirty="0"/>
              <a:t>Of</a:t>
            </a:r>
            <a:r>
              <a:rPr sz="3150" spc="-25" dirty="0"/>
              <a:t> </a:t>
            </a:r>
            <a:r>
              <a:rPr sz="3150" spc="-10" dirty="0"/>
              <a:t>Online</a:t>
            </a:r>
            <a:r>
              <a:rPr sz="3150" dirty="0"/>
              <a:t> Voting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321456"/>
            <a:ext cx="7094220" cy="386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Online Voting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conducted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600" spc="-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methods: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50">
              <a:latin typeface="Verdana"/>
              <a:cs typeface="Verdana"/>
            </a:endParaRPr>
          </a:p>
          <a:p>
            <a:pPr marL="372110" indent="-360045">
              <a:lnSpc>
                <a:spcPct val="100000"/>
              </a:lnSpc>
              <a:spcBef>
                <a:spcPts val="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Kiosk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Internet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32CCFF"/>
              </a:buClr>
              <a:buFont typeface="MS UI Gothic"/>
              <a:buChar char="➢"/>
            </a:pPr>
            <a:endParaRPr sz="3650">
              <a:latin typeface="Verdana"/>
              <a:cs typeface="Verdana"/>
            </a:endParaRPr>
          </a:p>
          <a:p>
            <a:pPr marL="372110" indent="-360045">
              <a:lnSpc>
                <a:spcPct val="100000"/>
              </a:lnSpc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Poll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Site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2CCFF"/>
              </a:buClr>
              <a:buFont typeface="MS UI Gothic"/>
              <a:buChar char="➢"/>
            </a:pPr>
            <a:endParaRPr sz="3650">
              <a:latin typeface="Verdana"/>
              <a:cs typeface="Verdana"/>
            </a:endParaRPr>
          </a:p>
          <a:p>
            <a:pPr marL="372110" indent="-360045">
              <a:lnSpc>
                <a:spcPct val="100000"/>
              </a:lnSpc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Internet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08825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Benefits</a:t>
            </a:r>
            <a:r>
              <a:rPr sz="3150" spc="-35" dirty="0"/>
              <a:t> </a:t>
            </a:r>
            <a:r>
              <a:rPr sz="3150" spc="-10" dirty="0"/>
              <a:t>Of</a:t>
            </a:r>
            <a:r>
              <a:rPr sz="3150" spc="-25" dirty="0"/>
              <a:t> </a:t>
            </a:r>
            <a:r>
              <a:rPr sz="3150" spc="-5" dirty="0"/>
              <a:t>Online </a:t>
            </a:r>
            <a:r>
              <a:rPr sz="3150" dirty="0"/>
              <a:t>Voting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401315"/>
            <a:ext cx="7817484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300355" indent="-360045">
              <a:lnSpc>
                <a:spcPct val="100499"/>
              </a:lnSpc>
              <a:spcBef>
                <a:spcPts val="100"/>
              </a:spcBef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0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Expediency: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convenient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vote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remote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Verdana"/>
              <a:cs typeface="Verdana"/>
            </a:endParaRPr>
          </a:p>
          <a:p>
            <a:pPr marL="372110" marR="644525" indent="-360045">
              <a:lnSpc>
                <a:spcPct val="100899"/>
              </a:lnSpc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5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Young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Voter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Appeal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attract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young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voters.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Verdana"/>
              <a:cs typeface="Verdana"/>
            </a:endParaRPr>
          </a:p>
          <a:p>
            <a:pPr marL="372110" marR="5080" indent="-360045">
              <a:lnSpc>
                <a:spcPct val="100800"/>
              </a:lnSpc>
              <a:spcBef>
                <a:spcPts val="5"/>
              </a:spcBef>
            </a:pPr>
            <a:r>
              <a:rPr sz="2100" spc="-165" dirty="0">
                <a:solidFill>
                  <a:srgbClr val="32CCFF"/>
                </a:solidFill>
                <a:latin typeface="Lucida Sans Unicode"/>
                <a:cs typeface="Lucida Sans Unicode"/>
              </a:rPr>
              <a:t>🞉</a:t>
            </a:r>
            <a:r>
              <a:rPr sz="2100" spc="280" dirty="0">
                <a:solidFill>
                  <a:srgbClr val="32CCFF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Expense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Reduction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expenses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involved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setting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staffing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poll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sites.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309372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Security</a:t>
            </a:r>
            <a:r>
              <a:rPr sz="3150" spc="-75" dirty="0"/>
              <a:t> </a:t>
            </a:r>
            <a:r>
              <a:rPr sz="3150" spc="-10" dirty="0"/>
              <a:t>Issues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227579"/>
            <a:ext cx="7870190" cy="320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600"/>
              </a:lnSpc>
              <a:spcBef>
                <a:spcPts val="9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Authentication:</a:t>
            </a:r>
            <a:r>
              <a:rPr sz="26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Voters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authenticated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individuals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really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say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they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remotely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internet.</a:t>
            </a:r>
            <a:endParaRPr sz="2500">
              <a:latin typeface="Verdana"/>
              <a:cs typeface="Verdana"/>
            </a:endParaRPr>
          </a:p>
          <a:p>
            <a:pPr marL="372110" marR="248285" indent="-360045">
              <a:lnSpc>
                <a:spcPct val="100800"/>
              </a:lnSpc>
              <a:spcBef>
                <a:spcPts val="64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Vote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Transport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Storage: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Votes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securely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transmitted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internet,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processed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efficiently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stored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309372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Security</a:t>
            </a:r>
            <a:r>
              <a:rPr sz="3150" spc="-75" dirty="0"/>
              <a:t> </a:t>
            </a:r>
            <a:r>
              <a:rPr sz="3150" spc="-10" dirty="0"/>
              <a:t>Issues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398268"/>
            <a:ext cx="7654290" cy="325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800"/>
              </a:lnSpc>
              <a:spcBef>
                <a:spcPts val="95"/>
              </a:spcBef>
              <a:buClr>
                <a:srgbClr val="32CCFF"/>
              </a:buClr>
              <a:buSzPct val="82000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Votes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Prevention: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must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voter can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vote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once.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2CCFF"/>
              </a:buClr>
              <a:buFont typeface="MS UI Gothic"/>
              <a:buChar char="➢"/>
            </a:pPr>
            <a:endParaRPr sz="3450">
              <a:latin typeface="Verdana"/>
              <a:cs typeface="Verdana"/>
            </a:endParaRPr>
          </a:p>
          <a:p>
            <a:pPr marL="372110" marR="65405" indent="-360045">
              <a:lnSpc>
                <a:spcPct val="100800"/>
              </a:lnSpc>
              <a:buClr>
                <a:srgbClr val="32CCFF"/>
              </a:buClr>
              <a:buSzPct val="82000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on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Voting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Systems: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Servers 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electronic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ballots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submitted</a:t>
            </a:r>
            <a:r>
              <a:rPr sz="25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secure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unsusceptible </a:t>
            </a:r>
            <a:r>
              <a:rPr sz="2500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viruses.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11175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Network</a:t>
            </a:r>
            <a:r>
              <a:rPr sz="3150" spc="-50" dirty="0"/>
              <a:t> </a:t>
            </a:r>
            <a:r>
              <a:rPr sz="3150" spc="-5" dirty="0"/>
              <a:t>Security</a:t>
            </a:r>
            <a:r>
              <a:rPr sz="3150" spc="-20" dirty="0"/>
              <a:t> </a:t>
            </a:r>
            <a:r>
              <a:rPr sz="3150" dirty="0"/>
              <a:t>Attacks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1032762" y="2105659"/>
            <a:ext cx="7979409" cy="482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 marR="5080" indent="-360045">
              <a:lnSpc>
                <a:spcPct val="100600"/>
              </a:lnSpc>
              <a:spcBef>
                <a:spcPts val="95"/>
              </a:spcBef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Denial of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Service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Attack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(DOS):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DOS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causes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deprived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of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provides.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CCFF"/>
              </a:buClr>
              <a:buFont typeface="MS UI Gothic"/>
              <a:buChar char="➢"/>
            </a:pPr>
            <a:endParaRPr sz="3500">
              <a:latin typeface="Verdana"/>
              <a:cs typeface="Verdana"/>
            </a:endParaRPr>
          </a:p>
          <a:p>
            <a:pPr marL="372110" marR="113664" indent="-360045">
              <a:lnSpc>
                <a:spcPct val="100800"/>
              </a:lnSpc>
              <a:buClr>
                <a:srgbClr val="32CCFF"/>
              </a:buClr>
              <a:buSzPct val="80769"/>
              <a:buFont typeface="MS UI Gothic"/>
              <a:buChar char="➢"/>
              <a:tabLst>
                <a:tab pos="372110" algn="l"/>
                <a:tab pos="372745" algn="l"/>
              </a:tabLst>
            </a:pP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Man-In-The-Middle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Attack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(MITM):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MITH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being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transmitted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parties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network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intercepted,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modified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5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attacker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communicating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parties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knowing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5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been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compromised.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2" y="950467"/>
            <a:ext cx="511175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5" dirty="0"/>
              <a:t>Network</a:t>
            </a:r>
            <a:r>
              <a:rPr sz="3150" spc="-50" dirty="0"/>
              <a:t> </a:t>
            </a:r>
            <a:r>
              <a:rPr sz="3150" spc="-5" dirty="0"/>
              <a:t>Security</a:t>
            </a:r>
            <a:r>
              <a:rPr sz="3150" spc="-20" dirty="0"/>
              <a:t> </a:t>
            </a:r>
            <a:r>
              <a:rPr sz="3150" dirty="0"/>
              <a:t>Attacks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975" y="2328672"/>
            <a:ext cx="8159496" cy="4056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824</Words>
  <Application>Microsoft Office PowerPoint</Application>
  <PresentationFormat>Custom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UI Gothic</vt:lpstr>
      <vt:lpstr>Arial</vt:lpstr>
      <vt:lpstr>Calibri</vt:lpstr>
      <vt:lpstr>Lucida Sans Unicode</vt:lpstr>
      <vt:lpstr>Verdana</vt:lpstr>
      <vt:lpstr>Office Theme</vt:lpstr>
      <vt:lpstr>PowerPoint Presentation</vt:lpstr>
      <vt:lpstr>ABSTRACT</vt:lpstr>
      <vt:lpstr>What Is Online Voting ?</vt:lpstr>
      <vt:lpstr>Types Of Online Voting</vt:lpstr>
      <vt:lpstr>Benefits Of Online Voting</vt:lpstr>
      <vt:lpstr>Security Issues</vt:lpstr>
      <vt:lpstr>Security Issues</vt:lpstr>
      <vt:lpstr>Network Security Attacks</vt:lpstr>
      <vt:lpstr>Network Security Attacks</vt:lpstr>
      <vt:lpstr>Encrypted Communication</vt:lpstr>
      <vt:lpstr>EXISTING SYSTEM</vt:lpstr>
      <vt:lpstr>DISADVANTAGES</vt:lpstr>
      <vt:lpstr>PROPOSED SYSTEM</vt:lpstr>
      <vt:lpstr>PROPOSED SYSTEM</vt:lpstr>
      <vt:lpstr>SHA 512 HASH ALGORITHM</vt:lpstr>
      <vt:lpstr>Block Diagram</vt:lpstr>
      <vt:lpstr>HARDWARE /SOFTWARE REQUIREMENTS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powerpoint_to_print.ppt [Read-Only] [Compatibility Mode]</dc:title>
  <cp:lastModifiedBy>Madhan M09</cp:lastModifiedBy>
  <cp:revision>24</cp:revision>
  <dcterms:created xsi:type="dcterms:W3CDTF">2022-03-25T01:04:40Z</dcterms:created>
  <dcterms:modified xsi:type="dcterms:W3CDTF">2022-08-20T04:18:31Z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2010-05-10T00:00:00Z</vt:filetime>
  </property>
  <property fmtid="{D5CDD505-2E9C-101B-9397-08002B2CF9AE}" pid="3" name="Creator">
    <vt:lpwstr>Wine PostScript Driver</vt:lpwstr>
  </property>
  <property fmtid="{D5CDD505-2E9C-101B-9397-08002B2CF9AE}" pid="4" name="LastSaved">
    <vt:filetime>2022-03-25T00:00:00Z</vt:filetime>
  </property>
</Properties>
</file>