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367" r:id="rId5"/>
    <p:sldId id="368" r:id="rId6"/>
    <p:sldId id="369" r:id="rId7"/>
    <p:sldId id="370" r:id="rId8"/>
    <p:sldId id="371" r:id="rId9"/>
    <p:sldId id="372" r:id="rId10"/>
    <p:sldId id="373" r:id="rId11"/>
    <p:sldId id="381" r:id="rId12"/>
    <p:sldId id="374" r:id="rId13"/>
    <p:sldId id="379" r:id="rId14"/>
    <p:sldId id="375" r:id="rId15"/>
    <p:sldId id="380" r:id="rId16"/>
    <p:sldId id="376" r:id="rId17"/>
    <p:sldId id="377" r:id="rId18"/>
    <p:sldId id="349" r:id="rId19"/>
    <p:sldId id="348" r:id="rId20"/>
    <p:sldId id="382"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0000A8"/>
    <a:srgbClr val="223366"/>
    <a:srgbClr val="213163"/>
    <a:srgbClr val="001131"/>
    <a:srgbClr val="DDE8FF"/>
    <a:srgbClr val="851910"/>
    <a:srgbClr val="FFD5D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592178-F033-D4A4-1C7C-B768D5388035}" v="157" dt="2023-08-16T08:51:23.496"/>
    <p1510:client id="{2A6E1EEA-26FA-3051-5D10-24B2AEE020AD}" v="1" dt="2023-08-09T07:52:16.128"/>
    <p1510:client id="{2E74B55C-EDF1-11E4-F799-DB2F1ADAEF81}" v="111" dt="2023-08-16T12:41:14.092"/>
    <p1510:client id="{4874CBA3-038D-A30C-840F-2D3931F4BB12}" v="53" dt="2023-08-16T11:22:10.777"/>
    <p1510:client id="{6240E5D0-33D0-60B6-5770-43E44B3129F8}" v="24" dt="2023-08-09T18:35:52.707"/>
    <p1510:client id="{6650A404-D67C-24D4-A22C-A8BBCB97859F}" v="1" dt="2023-09-20T09:44:07.072"/>
    <p1510:client id="{6CFF62D5-597A-B795-0ED2-A20E4C06CA37}" v="1" dt="2023-08-14T13:26:42.690"/>
    <p1510:client id="{7E5385B7-2E3B-268E-3287-DDDE77D3C7D3}" v="3" dt="2023-08-29T04:59:28.320"/>
    <p1510:client id="{868F185A-C08C-0D0F-B397-F9731E70CFAC}" v="23" dt="2023-08-09T08:49:05.826"/>
    <p1510:client id="{88871C63-57B2-5A31-CF8A-62D7EA3C5ED9}" v="29" dt="2023-08-16T09:57:05.056"/>
    <p1510:client id="{B63EB395-6DD7-2A95-6146-2FC0411CDF51}" v="1" dt="2023-08-12T06:14:01.894"/>
    <p1510:client id="{B686AB05-101B-C7C9-AE00-781548084783}" v="59" dt="2023-08-17T13:30:11.121"/>
    <p1510:client id="{B6A789F4-53EA-1068-2129-2F66495D369D}" v="89" dt="2023-08-11T14:31:42.534"/>
    <p1510:client id="{C2D625D5-2DC7-9931-0BF7-65CA507BA636}" v="80" dt="2023-08-14T13:12:20.070"/>
    <p1510:client id="{D5A39A78-B5FE-0130-A130-AD5A24042EF4}" v="57" dt="2023-08-12T05:35:11.040"/>
    <p1510:client id="{E405579D-5227-17FC-7BE4-5830DFD1B09C}" v="4" dt="2023-08-16T12:28:18.022"/>
    <p1510:client id="{E4F21148-893C-6A8F-EB25-B418AB53B3BE}" v="1" dt="2023-08-16T03:10:07.207"/>
    <p1510:client id="{F435C313-F223-9DCE-4533-5D6185A8BFEC}" v="24" dt="2023-08-16T13:13:45.501"/>
    <p1510:client id="{F54FB580-A04E-E0C6-55E7-46B752432495}" v="139" dt="2023-08-16T11:20:02.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510" autoAdjust="0"/>
    <p:restoredTop sz="94206" autoAdjust="0"/>
  </p:normalViewPr>
  <p:slideViewPr>
    <p:cSldViewPr snapToGrid="0">
      <p:cViewPr varScale="1">
        <p:scale>
          <a:sx n="116" d="100"/>
          <a:sy n="116" d="100"/>
        </p:scale>
        <p:origin x="-451" y="-82"/>
      </p:cViewPr>
      <p:guideLst>
        <p:guide orient="horz" pos="588"/>
        <p:guide orient="horz" pos="852"/>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4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mi Mishra" userId="S::rmishra@edunetfoundation.org::6469e6c3-66fa-4f4f-9c10-a71ac4161bf2" providerId="AD" clId="Web-{6650A404-D67C-24D4-A22C-A8BBCB97859F}"/>
    <pc:docChg chg="modSld">
      <pc:chgData name="Rashmi Mishra" userId="S::rmishra@edunetfoundation.org::6469e6c3-66fa-4f4f-9c10-a71ac4161bf2" providerId="AD" clId="Web-{6650A404-D67C-24D4-A22C-A8BBCB97859F}" dt="2023-09-20T09:44:07.072" v="0" actId="1076"/>
      <pc:docMkLst>
        <pc:docMk/>
      </pc:docMkLst>
      <pc:sldChg chg="modSp">
        <pc:chgData name="Rashmi Mishra" userId="S::rmishra@edunetfoundation.org::6469e6c3-66fa-4f4f-9c10-a71ac4161bf2" providerId="AD" clId="Web-{6650A404-D67C-24D4-A22C-A8BBCB97859F}" dt="2023-09-20T09:44:07.072" v="0" actId="1076"/>
        <pc:sldMkLst>
          <pc:docMk/>
          <pc:sldMk cId="312414391" sldId="378"/>
        </pc:sldMkLst>
        <pc:picChg chg="mod">
          <ac:chgData name="Rashmi Mishra" userId="S::rmishra@edunetfoundation.org::6469e6c3-66fa-4f4f-9c10-a71ac4161bf2" providerId="AD" clId="Web-{6650A404-D67C-24D4-A22C-A8BBCB97859F}" dt="2023-09-20T09:44:07.072" v="0" actId="1076"/>
          <ac:picMkLst>
            <pc:docMk/>
            <pc:sldMk cId="312414391" sldId="378"/>
            <ac:picMk id="2" creationId="{E349563B-B43C-CCAE-CB75-01877219252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p14="http://schemas.microsoft.com/office/powerpoint/2010/main" xmlns=""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15</a:t>
            </a:fld>
            <a:endParaRPr lang="en-US" sz="1200" b="0" strike="noStrike" spc="-1">
              <a:latin typeface="Times New Roman"/>
            </a:endParaRPr>
          </a:p>
        </p:txBody>
      </p:sp>
    </p:spTree>
    <p:extLst>
      <p:ext uri="{BB962C8B-B14F-4D97-AF65-F5344CB8AC3E}">
        <p14:creationId xmlns:p14="http://schemas.microsoft.com/office/powerpoint/2010/main" xmlns=""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16</a:t>
            </a:fld>
            <a:endParaRPr lang="en-US" sz="1200" b="0" strike="noStrike" spc="-1">
              <a:latin typeface="Times New Roman"/>
            </a:endParaRPr>
          </a:p>
        </p:txBody>
      </p:sp>
    </p:spTree>
    <p:extLst>
      <p:ext uri="{BB962C8B-B14F-4D97-AF65-F5344CB8AC3E}">
        <p14:creationId xmlns:p14="http://schemas.microsoft.com/office/powerpoint/2010/main" xmlns="" val="2385314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17</a:t>
            </a:fld>
            <a:endParaRPr lang="en-US" sz="1200" b="0" strike="noStrike" spc="-1">
              <a:latin typeface="Times New Roman"/>
            </a:endParaRPr>
          </a:p>
        </p:txBody>
      </p:sp>
    </p:spTree>
    <p:extLst>
      <p:ext uri="{BB962C8B-B14F-4D97-AF65-F5344CB8AC3E}">
        <p14:creationId xmlns:p14="http://schemas.microsoft.com/office/powerpoint/2010/main" xmlns=""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xmlns=""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NAME</a:t>
            </a:r>
          </a:p>
        </p:txBody>
      </p:sp>
      <p:sp>
        <p:nvSpPr>
          <p:cNvPr id="9" name="Rectangle 8">
            <a:extLst>
              <a:ext uri="{FF2B5EF4-FFF2-40B4-BE49-F238E27FC236}">
                <a16:creationId xmlns:a16="http://schemas.microsoft.com/office/drawing/2014/main" xmlns=""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xmlns="" id="{12055C93-3B68-7B2F-D1BC-57DBBDF9047B}"/>
              </a:ext>
            </a:extLst>
          </p:cNvPr>
          <p:cNvPicPr>
            <a:picLocks noChangeAspect="1"/>
          </p:cNvPicPr>
          <p:nvPr userDrawn="1"/>
        </p:nvPicPr>
        <p:blipFill>
          <a:blip r:embed="rId12"/>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xmlns=""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3" r:id="rId2"/>
    <p:sldLayoutId id="2147483654" r:id="rId3"/>
    <p:sldLayoutId id="2147483668" r:id="rId4"/>
    <p:sldLayoutId id="2147483669" r:id="rId5"/>
    <p:sldLayoutId id="2147483670" r:id="rId6"/>
    <p:sldLayoutId id="2147483656" r:id="rId7"/>
    <p:sldLayoutId id="2147483657" r:id="rId8"/>
    <p:sldLayoutId id="2147483674" r:id="rId9"/>
    <p:sldLayoutId id="214748368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5" name="Rectangle: Rounded Corners 4">
            <a:extLst>
              <a:ext uri="{FF2B5EF4-FFF2-40B4-BE49-F238E27FC236}">
                <a16:creationId xmlns:a16="http://schemas.microsoft.com/office/drawing/2014/main" xmlns=""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dirty="0"/>
          </a:p>
        </p:txBody>
      </p:sp>
      <p:grpSp>
        <p:nvGrpSpPr>
          <p:cNvPr id="6" name="Group 5">
            <a:extLst>
              <a:ext uri="{FF2B5EF4-FFF2-40B4-BE49-F238E27FC236}">
                <a16:creationId xmlns:a16="http://schemas.microsoft.com/office/drawing/2014/main" xmlns=""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xmlns=""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xmlns=""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xmlns=""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xmlns=""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xmlns=""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xmlns=""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xmlns="" id="{5FD0626E-7FFA-F384-1DF5-056574800B20}"/>
              </a:ext>
            </a:extLst>
          </p:cNvPr>
          <p:cNvSpPr txBox="1"/>
          <p:nvPr/>
        </p:nvSpPr>
        <p:spPr>
          <a:xfrm>
            <a:off x="1311965" y="2742959"/>
            <a:ext cx="6520068" cy="954107"/>
          </a:xfrm>
          <a:prstGeom prst="rect">
            <a:avLst/>
          </a:prstGeom>
          <a:noFill/>
        </p:spPr>
        <p:txBody>
          <a:bodyPr wrap="square">
            <a:spAutoFit/>
          </a:bodyPr>
          <a:lstStyle/>
          <a:p>
            <a:pPr algn="ctr"/>
            <a:endParaRPr lang="en-US" sz="1400" b="1" dirty="0"/>
          </a:p>
          <a:p>
            <a:r>
              <a:rPr lang="en-US" sz="1400" b="1" dirty="0"/>
              <a:t>Team Members:   </a:t>
            </a:r>
          </a:p>
          <a:p>
            <a:r>
              <a:rPr lang="en-US" sz="1400" b="1" dirty="0"/>
              <a:t>					Guide:</a:t>
            </a:r>
          </a:p>
          <a:p>
            <a:pPr algn="ctr"/>
            <a:endParaRPr lang="en-US" sz="1400" b="1" dirty="0"/>
          </a:p>
        </p:txBody>
      </p:sp>
      <p:sp>
        <p:nvSpPr>
          <p:cNvPr id="4" name="Rectangle 3">
            <a:extLst>
              <a:ext uri="{FF2B5EF4-FFF2-40B4-BE49-F238E27FC236}">
                <a16:creationId xmlns:a16="http://schemas.microsoft.com/office/drawing/2014/main" xmlns="" id="{BF485F49-18A1-DBBE-87E3-10C03B1D7B2B}"/>
              </a:ext>
            </a:extLst>
          </p:cNvPr>
          <p:cNvSpPr/>
          <p:nvPr/>
        </p:nvSpPr>
        <p:spPr>
          <a:xfrm>
            <a:off x="1741251" y="3146808"/>
            <a:ext cx="2517057" cy="9211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dirty="0">
                <a:solidFill>
                  <a:schemeClr val="tx1"/>
                </a:solidFill>
                <a:latin typeface="Times New Roman" panose="02020603050405020304" pitchFamily="18" charset="0"/>
                <a:cs typeface="Times New Roman" panose="02020603050405020304" pitchFamily="18" charset="0"/>
              </a:rPr>
              <a:t>Sunil Ganesh K</a:t>
            </a:r>
          </a:p>
          <a:p>
            <a:pPr algn="just"/>
            <a:r>
              <a:rPr lang="en-IN" dirty="0">
                <a:solidFill>
                  <a:schemeClr val="tx1"/>
                </a:solidFill>
                <a:latin typeface="Times New Roman" panose="02020603050405020304" pitchFamily="18" charset="0"/>
                <a:cs typeface="Times New Roman" panose="02020603050405020304" pitchFamily="18" charset="0"/>
              </a:rPr>
              <a:t>Muthineedi Sanjana</a:t>
            </a:r>
          </a:p>
        </p:txBody>
      </p:sp>
      <p:sp>
        <p:nvSpPr>
          <p:cNvPr id="9" name="Rectangle 8">
            <a:extLst>
              <a:ext uri="{FF2B5EF4-FFF2-40B4-BE49-F238E27FC236}">
                <a16:creationId xmlns:a16="http://schemas.microsoft.com/office/drawing/2014/main" xmlns="" id="{E0857DB3-5FCC-D2AD-921D-AA419E47D6D0}"/>
              </a:ext>
            </a:extLst>
          </p:cNvPr>
          <p:cNvSpPr/>
          <p:nvPr/>
        </p:nvSpPr>
        <p:spPr>
          <a:xfrm>
            <a:off x="5504197" y="3146808"/>
            <a:ext cx="2517057" cy="9211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sz="1600" dirty="0">
                <a:solidFill>
                  <a:schemeClr val="tx1"/>
                </a:solidFill>
                <a:latin typeface="Times New Roman" panose="02020603050405020304" pitchFamily="18" charset="0"/>
                <a:cs typeface="Times New Roman" panose="02020603050405020304" pitchFamily="18" charset="0"/>
              </a:rPr>
              <a:t>Umamaheswari R</a:t>
            </a:r>
          </a:p>
        </p:txBody>
      </p:sp>
      <p:sp>
        <p:nvSpPr>
          <p:cNvPr id="2" name="Rectangle 1">
            <a:extLst>
              <a:ext uri="{FF2B5EF4-FFF2-40B4-BE49-F238E27FC236}">
                <a16:creationId xmlns:a16="http://schemas.microsoft.com/office/drawing/2014/main" xmlns="" id="{2A147815-DDC5-8078-FF0B-27CC2E379632}"/>
              </a:ext>
            </a:extLst>
          </p:cNvPr>
          <p:cNvSpPr/>
          <p:nvPr/>
        </p:nvSpPr>
        <p:spPr>
          <a:xfrm>
            <a:off x="1741251" y="2237813"/>
            <a:ext cx="5567173" cy="5988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 WALLET WISDOM HUB </a:t>
            </a:r>
          </a:p>
          <a:p>
            <a:pPr algn="r"/>
            <a:endParaRPr lang="en-I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7071749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A4EE746-E3CD-0C3B-A656-002A5793EE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394A091-AF19-C5DA-E6E7-A9EF5A61FC39}"/>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Development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E85A55EA-5D20-F709-48C2-5A0287A19E49}"/>
              </a:ext>
            </a:extLst>
          </p:cNvPr>
          <p:cNvSpPr txBox="1"/>
          <p:nvPr/>
        </p:nvSpPr>
        <p:spPr>
          <a:xfrm>
            <a:off x="406401" y="909756"/>
            <a:ext cx="8602132" cy="4031873"/>
          </a:xfrm>
          <a:prstGeom prst="rect">
            <a:avLst/>
          </a:prstGeom>
          <a:noFill/>
        </p:spPr>
        <p:txBody>
          <a:bodyPr wrap="square">
            <a:spAutoFit/>
          </a:bodyPr>
          <a:lstStyle/>
          <a:p>
            <a:pPr algn="just"/>
            <a:r>
              <a:rPr lang="en-IN" sz="1600" b="1" i="0" dirty="0">
                <a:solidFill>
                  <a:srgbClr val="374151"/>
                </a:solidFill>
                <a:effectLst/>
                <a:latin typeface="Times New Roman" panose="02020603050405020304" pitchFamily="18" charset="0"/>
                <a:cs typeface="Times New Roman" panose="02020603050405020304" pitchFamily="18" charset="0"/>
              </a:rPr>
              <a:t>Backend Technologies:</a:t>
            </a:r>
            <a:endParaRPr lang="en-IN" sz="1600"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sz="1600" b="1" i="0" dirty="0">
                <a:solidFill>
                  <a:srgbClr val="374151"/>
                </a:solidFill>
                <a:effectLst/>
                <a:latin typeface="Times New Roman" panose="02020603050405020304" pitchFamily="18" charset="0"/>
                <a:cs typeface="Times New Roman" panose="02020603050405020304" pitchFamily="18" charset="0"/>
              </a:rPr>
              <a:t>PHP (Hypertext Preprocessor):</a:t>
            </a:r>
            <a:endParaRPr lang="en-IN"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Used as the server-side scripting language to handle dynamic content.</a:t>
            </a: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Responsible for processing user input, managing database interactions, and executing server-side logic.</a:t>
            </a:r>
          </a:p>
          <a:p>
            <a:pPr algn="just">
              <a:buFont typeface="+mj-lt"/>
              <a:buAutoNum type="arabicPeriod"/>
            </a:pPr>
            <a:r>
              <a:rPr lang="en-IN" sz="1600" b="1" i="0" dirty="0">
                <a:solidFill>
                  <a:srgbClr val="374151"/>
                </a:solidFill>
                <a:effectLst/>
                <a:latin typeface="Times New Roman" panose="02020603050405020304" pitchFamily="18" charset="0"/>
                <a:cs typeface="Times New Roman" panose="02020603050405020304" pitchFamily="18" charset="0"/>
              </a:rPr>
              <a:t>XAMPP Server:</a:t>
            </a:r>
            <a:endParaRPr lang="en-IN"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XAMPP is a cross-platform web server solution that includes Apache, MySQL, PHP, and Perl.</a:t>
            </a: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Apache is the web server responsible for serving web pages.</a:t>
            </a: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MySQL is the relational database management system (RDBMS) used for storing and retrieving data.</a:t>
            </a: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PHP interacts with the Apache server to dynamically generate content and communicate with the MySQL database.</a:t>
            </a:r>
          </a:p>
          <a:p>
            <a:pPr algn="just">
              <a:buFont typeface="+mj-lt"/>
              <a:buAutoNum type="arabicPeriod"/>
            </a:pPr>
            <a:r>
              <a:rPr lang="en-IN" sz="1600" b="1" i="0" dirty="0">
                <a:solidFill>
                  <a:srgbClr val="374151"/>
                </a:solidFill>
                <a:effectLst/>
                <a:latin typeface="Times New Roman" panose="02020603050405020304" pitchFamily="18" charset="0"/>
                <a:cs typeface="Times New Roman" panose="02020603050405020304" pitchFamily="18" charset="0"/>
              </a:rPr>
              <a:t>phpMyAdmin:</a:t>
            </a:r>
            <a:endParaRPr lang="en-IN"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A web-based tool for managing MySQL databases.</a:t>
            </a: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Used for database administration, including creating, modifying, and querying the database.</a:t>
            </a:r>
          </a:p>
        </p:txBody>
      </p:sp>
      <p:sp>
        <p:nvSpPr>
          <p:cNvPr id="3" name="Rectangle 2">
            <a:extLst>
              <a:ext uri="{FF2B5EF4-FFF2-40B4-BE49-F238E27FC236}">
                <a16:creationId xmlns:a16="http://schemas.microsoft.com/office/drawing/2014/main" xmlns="" id="{E3C42F0E-DCCD-541C-FDB7-843BB6CBBBE3}"/>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WALLET WISDOM HUB</a:t>
            </a:r>
            <a:endParaRPr lang="en-IN" b="1" dirty="0">
              <a:solidFill>
                <a:schemeClr val="bg1"/>
              </a:solidFill>
            </a:endParaRPr>
          </a:p>
        </p:txBody>
      </p:sp>
    </p:spTree>
    <p:extLst>
      <p:ext uri="{BB962C8B-B14F-4D97-AF65-F5344CB8AC3E}">
        <p14:creationId xmlns:p14="http://schemas.microsoft.com/office/powerpoint/2010/main" xmlns="" val="332079533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6545A-A71E-998F-6939-7CE2A36128CE}"/>
              </a:ext>
            </a:extLst>
          </p:cNvPr>
          <p:cNvSpPr>
            <a:spLocks noGrp="1"/>
          </p:cNvSpPr>
          <p:nvPr>
            <p:ph type="title"/>
          </p:nvPr>
        </p:nvSpPr>
        <p:spPr>
          <a:xfrm>
            <a:off x="311700" y="539381"/>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 &amp; Deployment</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CC1310C3-6FC2-DDC5-EF1B-86A7EBCFF48D}"/>
              </a:ext>
            </a:extLst>
          </p:cNvPr>
          <p:cNvSpPr txBox="1"/>
          <p:nvPr/>
        </p:nvSpPr>
        <p:spPr>
          <a:xfrm>
            <a:off x="136502" y="894994"/>
            <a:ext cx="8779933" cy="4031873"/>
          </a:xfrm>
          <a:prstGeom prst="rect">
            <a:avLst/>
          </a:prstGeom>
          <a:noFill/>
        </p:spPr>
        <p:txBody>
          <a:bodyPr wrap="square">
            <a:spAutoFit/>
          </a:bodyPr>
          <a:lstStyle/>
          <a:p>
            <a:pPr algn="just">
              <a:buFont typeface="+mj-lt"/>
              <a:buAutoNum type="arabicPeriod"/>
            </a:pPr>
            <a:r>
              <a:rPr lang="en-US" sz="1600" b="1" dirty="0">
                <a:solidFill>
                  <a:srgbClr val="374151"/>
                </a:solidFill>
                <a:latin typeface="Times New Roman" panose="02020603050405020304" pitchFamily="18" charset="0"/>
                <a:cs typeface="Times New Roman" panose="02020603050405020304" pitchFamily="18" charset="0"/>
              </a:rPr>
              <a:t>Expense Tracking Algorithm</a:t>
            </a:r>
            <a:r>
              <a:rPr lang="en-US" sz="1600" dirty="0">
                <a:solidFill>
                  <a:srgbClr val="374151"/>
                </a:solidFill>
                <a:latin typeface="Times New Roman" panose="02020603050405020304" pitchFamily="18" charset="0"/>
                <a:cs typeface="Times New Roman" panose="02020603050405020304" pitchFamily="18" charset="0"/>
              </a:rPr>
              <a:t>: Develop an algorithm to track and categorize users' daily expenses automatically. This algorithm can use machine learning techniques to analyze transaction data from linked bank accounts and credit cards, classify expenses into categories (e.g., groceries, utilities, entertainment), and provide users with insights into their spending patterns.</a:t>
            </a:r>
            <a:endParaRPr lang="en-US" sz="160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dirty="0">
                <a:solidFill>
                  <a:srgbClr val="374151"/>
                </a:solidFill>
                <a:latin typeface="Times New Roman" panose="02020603050405020304" pitchFamily="18" charset="0"/>
                <a:cs typeface="Times New Roman" panose="02020603050405020304" pitchFamily="18" charset="0"/>
              </a:rPr>
              <a:t>Budget Optimization Algorithm:</a:t>
            </a:r>
            <a:r>
              <a:rPr lang="en-US" sz="1600" dirty="0">
                <a:solidFill>
                  <a:srgbClr val="374151"/>
                </a:solidFill>
                <a:latin typeface="Times New Roman" panose="02020603050405020304" pitchFamily="18" charset="0"/>
                <a:cs typeface="Times New Roman" panose="02020603050405020304" pitchFamily="18" charset="0"/>
              </a:rPr>
              <a:t> Create an algorithm to help users set and optimize their budget goals based on their income, expenses, and financial objectives. This algorithm can utilize optimization techniques to allocate funds to different expense categories, prioritize savings and debt repayment, and adjust budgets dynamically based on changing financial circumstances.</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dirty="0">
                <a:solidFill>
                  <a:srgbClr val="374151"/>
                </a:solidFill>
                <a:latin typeface="Times New Roman" panose="02020603050405020304" pitchFamily="18" charset="0"/>
                <a:cs typeface="Times New Roman" panose="02020603050405020304" pitchFamily="18" charset="0"/>
              </a:rPr>
              <a:t>Community Engagement Algorithm:</a:t>
            </a:r>
            <a:r>
              <a:rPr lang="en-US" sz="1600" dirty="0">
                <a:solidFill>
                  <a:srgbClr val="374151"/>
                </a:solidFill>
                <a:latin typeface="Times New Roman" panose="02020603050405020304" pitchFamily="18" charset="0"/>
                <a:cs typeface="Times New Roman" panose="02020603050405020304" pitchFamily="18" charset="0"/>
              </a:rPr>
              <a:t> Develop an algorithm to foster community engagement and peer support within Wallet Wisdom Hub. This algorithm can encourage users to interact with each other, share experiences and insights, and provide feedback and encouragement, creating a supportive and collaborative environment for financial empowerment.</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dirty="0">
                <a:solidFill>
                  <a:srgbClr val="374151"/>
                </a:solidFill>
                <a:latin typeface="Times New Roman" panose="02020603050405020304" pitchFamily="18" charset="0"/>
                <a:cs typeface="Times New Roman" panose="02020603050405020304" pitchFamily="18" charset="0"/>
              </a:rPr>
              <a:t>Continuous Improvement Feedback Loop Algorithm: </a:t>
            </a:r>
            <a:r>
              <a:rPr lang="en-US" sz="1600" dirty="0">
                <a:solidFill>
                  <a:srgbClr val="374151"/>
                </a:solidFill>
                <a:latin typeface="Times New Roman" panose="02020603050405020304" pitchFamily="18" charset="0"/>
                <a:cs typeface="Times New Roman" panose="02020603050405020304" pitchFamily="18" charset="0"/>
              </a:rPr>
              <a:t>The continuous improvement feedback loop algorithm collects and analyzes user feedback to drive ongoing enhancements to the app. It employs sentiment analysis, topic modeling, and user segmentation to prioritize feature updates, bug fixes, and usability improvements that align with users' needs and preferences.</a:t>
            </a:r>
            <a:endParaRPr lang="en-US" sz="1600" b="0" i="0" dirty="0">
              <a:solidFill>
                <a:srgbClr val="374151"/>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848CDFA5-E297-1D69-ED57-62F60D2C64EE}"/>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WALLET WISDOM HUB</a:t>
            </a:r>
            <a:endParaRPr lang="en-IN" b="1" dirty="0">
              <a:solidFill>
                <a:schemeClr val="bg1"/>
              </a:solidFill>
            </a:endParaRPr>
          </a:p>
        </p:txBody>
      </p:sp>
    </p:spTree>
    <p:extLst>
      <p:ext uri="{BB962C8B-B14F-4D97-AF65-F5344CB8AC3E}">
        <p14:creationId xmlns:p14="http://schemas.microsoft.com/office/powerpoint/2010/main" xmlns="" val="197968417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B7A0AFF-131D-3767-70FC-3A971589B0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C451D1A-3868-5666-FF9F-B07CC32AB434}"/>
              </a:ext>
            </a:extLst>
          </p:cNvPr>
          <p:cNvSpPr>
            <a:spLocks noGrp="1"/>
          </p:cNvSpPr>
          <p:nvPr>
            <p:ph type="title"/>
          </p:nvPr>
        </p:nvSpPr>
        <p:spPr>
          <a:xfrm>
            <a:off x="311700" y="539381"/>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Deployment</a:t>
            </a:r>
            <a:endParaRPr lang="en-IN" sz="2400" b="1" dirty="0">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xmlns="" id="{C6953611-E7A3-51B7-F898-FEB2731ACD91}"/>
              </a:ext>
            </a:extLst>
          </p:cNvPr>
          <p:cNvSpPr txBox="1"/>
          <p:nvPr/>
        </p:nvSpPr>
        <p:spPr>
          <a:xfrm>
            <a:off x="548640" y="1099050"/>
            <a:ext cx="7172959" cy="2308324"/>
          </a:xfrm>
          <a:prstGeom prst="rect">
            <a:avLst/>
          </a:prstGeom>
          <a:noFill/>
        </p:spPr>
        <p:txBody>
          <a:bodyPr wrap="square">
            <a:spAutoFit/>
          </a:bodyPr>
          <a:lstStyle/>
          <a:p>
            <a:pPr algn="just"/>
            <a:r>
              <a:rPr lang="en-US" sz="1600" b="1" i="0" dirty="0">
                <a:effectLst/>
                <a:latin typeface="Times New Roman" panose="02020603050405020304" pitchFamily="18" charset="0"/>
                <a:cs typeface="Times New Roman" panose="02020603050405020304" pitchFamily="18" charset="0"/>
              </a:rPr>
              <a:t>Deployment</a:t>
            </a:r>
            <a:r>
              <a:rPr lang="en-US" sz="1600" b="0" i="0" dirty="0">
                <a:solidFill>
                  <a:srgbClr val="374151"/>
                </a:solidFill>
                <a:effectLst/>
                <a:latin typeface="Times New Roman" panose="02020603050405020304" pitchFamily="18" charset="0"/>
                <a:cs typeface="Times New Roman" panose="02020603050405020304" pitchFamily="18" charset="0"/>
              </a:rPr>
              <a:t> in the context of software development refers to the process of making a developed application or system available and accessible for use. It involves the transition from a development environment to a production environment, where the software can be utilized by end-users. It involves the following :</a:t>
            </a:r>
          </a:p>
          <a:p>
            <a:pPr marL="285750" indent="-285750" algn="just">
              <a:buFont typeface="Wingdings" panose="05000000000000000000" pitchFamily="2" charset="2"/>
              <a:buChar char="ü"/>
            </a:pPr>
            <a:r>
              <a:rPr lang="en-US" sz="1600" b="0" i="0" dirty="0">
                <a:solidFill>
                  <a:srgbClr val="374151"/>
                </a:solidFill>
                <a:effectLst/>
                <a:latin typeface="Times New Roman" panose="02020603050405020304" pitchFamily="18" charset="0"/>
                <a:cs typeface="Times New Roman" panose="02020603050405020304" pitchFamily="18" charset="0"/>
              </a:rPr>
              <a:t>Database Setup</a:t>
            </a:r>
          </a:p>
          <a:p>
            <a:pPr marL="285750" indent="-285750" algn="just">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Server Configuration</a:t>
            </a:r>
          </a:p>
          <a:p>
            <a:pPr marL="285750" indent="-285750" algn="just">
              <a:buFont typeface="Wingdings" panose="05000000000000000000" pitchFamily="2" charset="2"/>
              <a:buChar char="ü"/>
            </a:pPr>
            <a:r>
              <a:rPr lang="en-US" sz="1600" b="0" i="0" dirty="0">
                <a:solidFill>
                  <a:srgbClr val="374151"/>
                </a:solidFill>
                <a:effectLst/>
                <a:latin typeface="Times New Roman" panose="02020603050405020304" pitchFamily="18" charset="0"/>
                <a:cs typeface="Times New Roman" panose="02020603050405020304" pitchFamily="18" charset="0"/>
              </a:rPr>
              <a:t>Security Measures</a:t>
            </a:r>
          </a:p>
          <a:p>
            <a:pPr marL="285750" indent="-285750" algn="just">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Maintenance</a:t>
            </a:r>
          </a:p>
          <a:p>
            <a:pPr marL="285750" indent="-285750" algn="just">
              <a:buFont typeface="Wingdings" panose="05000000000000000000" pitchFamily="2" charset="2"/>
              <a:buChar char="ü"/>
            </a:pPr>
            <a:r>
              <a:rPr lang="en-US" sz="1600" b="0" i="0" dirty="0">
                <a:solidFill>
                  <a:srgbClr val="374151"/>
                </a:solidFill>
                <a:effectLst/>
                <a:latin typeface="Times New Roman" panose="02020603050405020304" pitchFamily="18" charset="0"/>
                <a:cs typeface="Times New Roman" panose="02020603050405020304" pitchFamily="18" charset="0"/>
              </a:rPr>
              <a:t>User Access</a:t>
            </a:r>
          </a:p>
        </p:txBody>
      </p:sp>
      <p:sp>
        <p:nvSpPr>
          <p:cNvPr id="3" name="Rectangle 2">
            <a:extLst>
              <a:ext uri="{FF2B5EF4-FFF2-40B4-BE49-F238E27FC236}">
                <a16:creationId xmlns:a16="http://schemas.microsoft.com/office/drawing/2014/main" xmlns="" id="{16155B5F-0CCA-4FD1-E0CB-FCA41CB68C8E}"/>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WALLET WISDOM HUB</a:t>
            </a:r>
            <a:endParaRPr lang="en-IN" b="1" dirty="0">
              <a:solidFill>
                <a:schemeClr val="bg1"/>
              </a:solidFill>
            </a:endParaRPr>
          </a:p>
        </p:txBody>
      </p:sp>
    </p:spTree>
    <p:extLst>
      <p:ext uri="{BB962C8B-B14F-4D97-AF65-F5344CB8AC3E}">
        <p14:creationId xmlns:p14="http://schemas.microsoft.com/office/powerpoint/2010/main" xmlns="" val="10675286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B35AEA92-DB84-F9B3-3BC2-87E452C170F7}"/>
              </a:ext>
            </a:extLst>
          </p:cNvPr>
          <p:cNvSpPr txBox="1"/>
          <p:nvPr/>
        </p:nvSpPr>
        <p:spPr>
          <a:xfrm>
            <a:off x="897466" y="1017725"/>
            <a:ext cx="7349067" cy="3046988"/>
          </a:xfrm>
          <a:prstGeom prst="rect">
            <a:avLst/>
          </a:prstGeom>
          <a:noFill/>
        </p:spPr>
        <p:txBody>
          <a:bodyPr wrap="square">
            <a:spAutoFit/>
          </a:bodyPr>
          <a:lstStyle/>
          <a:p>
            <a:pPr algn="just"/>
            <a:r>
              <a:rPr lang="en-US" sz="1600" b="0" i="0" dirty="0">
                <a:solidFill>
                  <a:srgbClr val="374151"/>
                </a:solidFill>
                <a:effectLst/>
                <a:latin typeface="Times New Roman" panose="02020603050405020304" pitchFamily="18" charset="0"/>
                <a:cs typeface="Times New Roman" panose="02020603050405020304" pitchFamily="18" charset="0"/>
              </a:rPr>
              <a:t>	</a:t>
            </a:r>
            <a:r>
              <a:rPr lang="en-US" sz="1600" dirty="0">
                <a:solidFill>
                  <a:srgbClr val="374151"/>
                </a:solidFill>
                <a:latin typeface="Times New Roman" panose="02020603050405020304" pitchFamily="18" charset="0"/>
                <a:cs typeface="Times New Roman" panose="02020603050405020304" pitchFamily="18" charset="0"/>
              </a:rPr>
              <a:t>In conclusion, this Project marks a pivotal endeavor in leveraging technology to address financial challenges faced by individuals on fixed incomes in India. The development of an intuitive and user-friendly expense tracking system serves as a fundamental tool for fostering financial literacy and stability. Through the incorporation of innovative technologies such as user-friendly interfaces and advanced analytics, the project aims to empower users to gain control over their financial well-being. The identified future scope, including the integration of educational resources and the creation of a dedicated mobile application, underscores the commitment to continuous improvement and adaptability to emerging needs. By embracing technological advancements and responding to user feedback, the project aspires to make a lasting positive impact on individuals' financial lives, promoting a sense of empowerment and financial security within the community.</a:t>
            </a:r>
            <a:endParaRPr lang="en-IN" sz="1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CC795D45-833C-FFC3-9C8F-3FB833D4E11D}"/>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WALLET WISDOM HUB</a:t>
            </a:r>
            <a:endParaRPr lang="en-IN" b="1" dirty="0">
              <a:solidFill>
                <a:schemeClr val="bg1"/>
              </a:solidFill>
            </a:endParaRPr>
          </a:p>
        </p:txBody>
      </p:sp>
    </p:spTree>
    <p:extLst>
      <p:ext uri="{BB962C8B-B14F-4D97-AF65-F5344CB8AC3E}">
        <p14:creationId xmlns:p14="http://schemas.microsoft.com/office/powerpoint/2010/main" xmlns="" val="217478454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23FE6928-F25A-2867-4113-2A0941609D7F}"/>
              </a:ext>
            </a:extLst>
          </p:cNvPr>
          <p:cNvSpPr txBox="1"/>
          <p:nvPr/>
        </p:nvSpPr>
        <p:spPr>
          <a:xfrm>
            <a:off x="934720" y="1017725"/>
            <a:ext cx="7437120" cy="3539430"/>
          </a:xfrm>
          <a:prstGeom prst="rect">
            <a:avLst/>
          </a:prstGeom>
          <a:noFill/>
        </p:spPr>
        <p:txBody>
          <a:bodyPr wrap="square">
            <a:spAutoFit/>
          </a:bodyPr>
          <a:lstStyle/>
          <a:p>
            <a:r>
              <a:rPr lang="en-US" sz="1600" b="0" i="0" dirty="0">
                <a:solidFill>
                  <a:srgbClr val="374151"/>
                </a:solidFill>
                <a:effectLst/>
                <a:latin typeface="Times New Roman" panose="02020603050405020304" pitchFamily="18" charset="0"/>
                <a:cs typeface="Times New Roman" panose="02020603050405020304" pitchFamily="18" charset="0"/>
              </a:rPr>
              <a:t>	</a:t>
            </a:r>
            <a:r>
              <a:rPr lang="en-US" sz="1600" dirty="0">
                <a:solidFill>
                  <a:srgbClr val="374151"/>
                </a:solidFill>
                <a:latin typeface="Times New Roman" panose="02020603050405020304" pitchFamily="18" charset="0"/>
                <a:cs typeface="Times New Roman" panose="02020603050405020304" pitchFamily="18" charset="0"/>
              </a:rPr>
              <a:t>The future scope of the this Project holds promising avenues for expansion and enhancement to further its impact on improving financial literacy and stability. Here are potential directions for future development:</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Enhanced User Experience</a:t>
            </a:r>
          </a:p>
          <a:p>
            <a:pPr marL="285750" indent="-285750">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Integration with Financial Institutions</a:t>
            </a:r>
          </a:p>
          <a:p>
            <a:pPr marL="285750" indent="-285750">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Mobile Application Development</a:t>
            </a:r>
          </a:p>
          <a:p>
            <a:pPr marL="285750" indent="-285750">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Advanced Analytics and Reporting</a:t>
            </a:r>
          </a:p>
          <a:p>
            <a:pPr marL="285750" indent="-285750">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Educational Resources</a:t>
            </a:r>
          </a:p>
          <a:p>
            <a:pPr marL="285750" indent="-285750">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Community Engagement</a:t>
            </a:r>
          </a:p>
          <a:p>
            <a:r>
              <a:rPr lang="en-US" sz="1600" dirty="0">
                <a:solidFill>
                  <a:srgbClr val="374151"/>
                </a:solidFill>
                <a:latin typeface="Times New Roman" panose="02020603050405020304" pitchFamily="18" charset="0"/>
                <a:cs typeface="Times New Roman" panose="02020603050405020304" pitchFamily="18" charset="0"/>
              </a:rPr>
              <a:t> 	The future scope of the project is dynamic, poised to evolve in response to emerging technologies and user feedback. By remaining adaptable and responsive to the needs of its users, the project can continue to empower individuals to take control of their finances and achieve greater financial stability and well-being.</a:t>
            </a:r>
          </a:p>
          <a:p>
            <a:r>
              <a:rPr lang="en-US" sz="1600" dirty="0">
                <a:solidFill>
                  <a:srgbClr val="374151"/>
                </a:solidFill>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28AA3820-6529-695B-E657-C40C22E1BD0A}"/>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WALLET WISDOM HUB</a:t>
            </a:r>
            <a:endParaRPr lang="en-IN" b="1" dirty="0">
              <a:solidFill>
                <a:schemeClr val="bg1"/>
              </a:solidFill>
            </a:endParaRPr>
          </a:p>
        </p:txBody>
      </p:sp>
    </p:spTree>
    <p:extLst>
      <p:ext uri="{BB962C8B-B14F-4D97-AF65-F5344CB8AC3E}">
        <p14:creationId xmlns:p14="http://schemas.microsoft.com/office/powerpoint/2010/main" xmlns="" val="70511426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References :</a:t>
            </a:r>
            <a:endParaRPr lang="en-US" sz="1600" dirty="0"/>
          </a:p>
        </p:txBody>
      </p:sp>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285782" y="1088169"/>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IN" u="sng" spc="-1" dirty="0">
                <a:solidFill>
                  <a:srgbClr val="0000A8"/>
                </a:solidFill>
                <a:latin typeface="arial" panose="020B0604020202020204" pitchFamily="34" charset="0"/>
                <a:cs typeface="Times New Roman"/>
              </a:rPr>
              <a:t>https://freefincal.com/mastering-the-art-of-monthly-expense-tracking-and-management/</a:t>
            </a:r>
          </a:p>
          <a:p>
            <a:pPr marL="173736" lvl="1" indent="-173736">
              <a:lnSpc>
                <a:spcPct val="107000"/>
              </a:lnSpc>
              <a:spcBef>
                <a:spcPts val="499"/>
              </a:spcBef>
              <a:buClr>
                <a:srgbClr val="213163"/>
              </a:buClr>
              <a:buFont typeface="Arial" panose="020B0604020202020204" pitchFamily="34" charset="0"/>
              <a:buChar char="•"/>
            </a:pPr>
            <a:r>
              <a:rPr lang="en-IN" u="sng" spc="-1" dirty="0">
                <a:solidFill>
                  <a:srgbClr val="0000A8"/>
                </a:solidFill>
                <a:latin typeface="arial" panose="020B0604020202020204" pitchFamily="34" charset="0"/>
                <a:cs typeface="Times New Roman"/>
              </a:rPr>
              <a:t>https://www.linkedin.com/pulse/implementing-expense-tracking-strategy-transform-your-eva-kimathi/</a:t>
            </a:r>
          </a:p>
          <a:p>
            <a:pPr marL="173736" lvl="1" indent="-173736">
              <a:lnSpc>
                <a:spcPct val="107000"/>
              </a:lnSpc>
              <a:spcBef>
                <a:spcPts val="499"/>
              </a:spcBef>
              <a:buClr>
                <a:srgbClr val="213163"/>
              </a:buClr>
              <a:buFont typeface="Arial" panose="020B0604020202020204" pitchFamily="34" charset="0"/>
              <a:buChar char="•"/>
            </a:pPr>
            <a:r>
              <a:rPr lang="en-IN" u="sng" spc="-1" dirty="0">
                <a:solidFill>
                  <a:srgbClr val="0000A8"/>
                </a:solidFill>
                <a:latin typeface="arial" panose="020B0604020202020204" pitchFamily="34" charset="0"/>
                <a:cs typeface="Times New Roman"/>
              </a:rPr>
              <a:t>https://www.researchgate.net/publication/360620084_EXPENDITURE_MANAGEMENT_SYSTEM</a:t>
            </a:r>
            <a:endParaRPr lang="en-IN" b="0" u="sng" strike="noStrike" spc="-1" dirty="0">
              <a:solidFill>
                <a:srgbClr val="0000A8"/>
              </a:solidFill>
              <a:latin typeface="arial" panose="020B0604020202020204" pitchFamily="34" charset="0"/>
              <a:cs typeface="Times New Roman"/>
            </a:endParaRPr>
          </a:p>
          <a:p>
            <a:pPr marL="173736" lvl="1" indent="-173736">
              <a:lnSpc>
                <a:spcPct val="107000"/>
              </a:lnSpc>
              <a:spcBef>
                <a:spcPts val="499"/>
              </a:spcBef>
              <a:buClr>
                <a:srgbClr val="213163"/>
              </a:buClr>
            </a:pPr>
            <a:endParaRPr lang="en-US" b="0" strike="noStrike" spc="-1" dirty="0">
              <a:solidFill>
                <a:srgbClr val="0000FF"/>
              </a:solidFill>
              <a:latin typeface="+mn-lt"/>
              <a:cs typeface="Times New Roman"/>
            </a:endParaRPr>
          </a:p>
          <a:p>
            <a:pPr lvl="1">
              <a:lnSpc>
                <a:spcPct val="107000"/>
              </a:lnSpc>
              <a:spcBef>
                <a:spcPts val="499"/>
              </a:spcBef>
              <a:buClr>
                <a:srgbClr val="213163"/>
              </a:buClr>
            </a:pPr>
            <a:endParaRPr lang="en-IN" b="0" strike="noStrike" spc="-1" dirty="0">
              <a:solidFill>
                <a:srgbClr val="444444"/>
              </a:solidFill>
              <a:latin typeface="arial" panose="020B0604020202020204" pitchFamily="34" charset="0"/>
              <a:cs typeface="Times New Roman"/>
            </a:endParaRPr>
          </a:p>
          <a:p>
            <a:pPr marL="173736" lvl="1" indent="-173736">
              <a:lnSpc>
                <a:spcPct val="107000"/>
              </a:lnSpc>
              <a:spcBef>
                <a:spcPts val="499"/>
              </a:spcBef>
              <a:buClr>
                <a:srgbClr val="213163"/>
              </a:buClr>
              <a:buFont typeface="Arial" panose="020B0604020202020204" pitchFamily="34" charset="0"/>
              <a:buChar char="•"/>
            </a:pPr>
            <a:endParaRPr lang="en-US" b="0" strike="noStrike" spc="-1" dirty="0">
              <a:solidFill>
                <a:srgbClr val="0000FF"/>
              </a:solidFill>
              <a:latin typeface="+mn-lt"/>
              <a:cs typeface="Times New Roman"/>
            </a:endParaRPr>
          </a:p>
        </p:txBody>
      </p:sp>
      <p:sp>
        <p:nvSpPr>
          <p:cNvPr id="4" name="Rectangle 3">
            <a:extLst>
              <a:ext uri="{FF2B5EF4-FFF2-40B4-BE49-F238E27FC236}">
                <a16:creationId xmlns:a16="http://schemas.microsoft.com/office/drawing/2014/main" xmlns="" id="{D333DF8D-8296-8951-8576-2036C6F1FFBD}"/>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WALLET WISDOM HUB</a:t>
            </a:r>
            <a:endParaRPr lang="en-IN" b="1" dirty="0">
              <a:solidFill>
                <a:schemeClr val="bg1"/>
              </a:solidFill>
            </a:endParaRPr>
          </a:p>
        </p:txBody>
      </p:sp>
    </p:spTree>
    <p:extLst>
      <p:ext uri="{BB962C8B-B14F-4D97-AF65-F5344CB8AC3E}">
        <p14:creationId xmlns:p14="http://schemas.microsoft.com/office/powerpoint/2010/main" xmlns="" val="370919009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
        <p:nvSpPr>
          <p:cNvPr id="2" name="Rectangle 1">
            <a:extLst>
              <a:ext uri="{FF2B5EF4-FFF2-40B4-BE49-F238E27FC236}">
                <a16:creationId xmlns:a16="http://schemas.microsoft.com/office/drawing/2014/main" xmlns="" id="{2A086762-4BE9-6C5D-86D7-AFF31D2E9BF2}"/>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WALLET WISDOM HUB</a:t>
            </a:r>
            <a:endParaRPr lang="en-IN" b="1" dirty="0">
              <a:solidFill>
                <a:schemeClr val="bg1"/>
              </a:solidFill>
            </a:endParaRPr>
          </a:p>
        </p:txBody>
      </p:sp>
    </p:spTree>
    <p:extLst>
      <p:ext uri="{BB962C8B-B14F-4D97-AF65-F5344CB8AC3E}">
        <p14:creationId xmlns:p14="http://schemas.microsoft.com/office/powerpoint/2010/main" xmlns="" val="188237828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endParaRPr lang="en-US" sz="3000" b="1" dirty="0"/>
          </a:p>
        </p:txBody>
      </p:sp>
      <p:sp>
        <p:nvSpPr>
          <p:cNvPr id="2" name="Rectangle 1">
            <a:extLst>
              <a:ext uri="{FF2B5EF4-FFF2-40B4-BE49-F238E27FC236}">
                <a16:creationId xmlns:a16="http://schemas.microsoft.com/office/drawing/2014/main" xmlns="" id="{2A086762-4BE9-6C5D-86D7-AFF31D2E9BF2}"/>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WALLET WISDOM HUB</a:t>
            </a:r>
            <a:endParaRPr lang="en-IN" b="1" dirty="0">
              <a:solidFill>
                <a:schemeClr val="bg1"/>
              </a:solidFill>
            </a:endParaRPr>
          </a:p>
        </p:txBody>
      </p:sp>
      <p:sp>
        <p:nvSpPr>
          <p:cNvPr id="4" name="Rectangle 3"/>
          <p:cNvSpPr/>
          <p:nvPr/>
        </p:nvSpPr>
        <p:spPr>
          <a:xfrm>
            <a:off x="638722" y="608797"/>
            <a:ext cx="6676477" cy="338554"/>
          </a:xfrm>
          <a:prstGeom prst="rect">
            <a:avLst/>
          </a:prstGeom>
        </p:spPr>
        <p:txBody>
          <a:bodyPr wrap="square">
            <a:spAutoFit/>
          </a:bodyPr>
          <a:lstStyle/>
          <a:p>
            <a:r>
              <a:rPr lang="en-US" sz="1600" b="1" dirty="0" smtClean="0">
                <a:solidFill>
                  <a:srgbClr val="002060"/>
                </a:solidFill>
                <a:latin typeface="Arial" panose="020B0604020202020204" pitchFamily="34" charset="0"/>
                <a:cs typeface="Arial" panose="020B0604020202020204" pitchFamily="34" charset="0"/>
              </a:rPr>
              <a:t>Video Link </a:t>
            </a:r>
            <a:r>
              <a:rPr lang="en-US" sz="1600" b="1" dirty="0">
                <a:solidFill>
                  <a:srgbClr val="002060"/>
                </a:solidFill>
                <a:latin typeface="Arial" panose="020B0604020202020204" pitchFamily="34" charset="0"/>
                <a:cs typeface="Arial" panose="020B0604020202020204" pitchFamily="34" charset="0"/>
              </a:rPr>
              <a:t>of the Project:</a:t>
            </a:r>
            <a:endParaRPr lang="en-US" sz="1600" dirty="0"/>
          </a:p>
        </p:txBody>
      </p:sp>
      <p:sp>
        <p:nvSpPr>
          <p:cNvPr id="5" name="Rectangle 4"/>
          <p:cNvSpPr/>
          <p:nvPr/>
        </p:nvSpPr>
        <p:spPr>
          <a:xfrm>
            <a:off x="493381" y="1257594"/>
            <a:ext cx="7933571" cy="954107"/>
          </a:xfrm>
          <a:prstGeom prst="rect">
            <a:avLst/>
          </a:prstGeom>
        </p:spPr>
        <p:txBody>
          <a:bodyPr wrap="square">
            <a:spAutoFit/>
          </a:bodyPr>
          <a:lstStyle/>
          <a:p>
            <a:r>
              <a:rPr lang="en-US" b="1" u="sng" dirty="0" smtClean="0"/>
              <a:t>Video Link:</a:t>
            </a:r>
            <a:endParaRPr lang="en-US" dirty="0" smtClean="0"/>
          </a:p>
          <a:p>
            <a:r>
              <a:rPr lang="en-US" u="sng" dirty="0" smtClean="0">
                <a:solidFill>
                  <a:srgbClr val="0000FF"/>
                </a:solidFill>
              </a:rPr>
              <a:t>https://drive.google.com/file/d/1Homc0wmQ3TiVxUYMikat423NhXBmjQqS/view?usp=drive_link</a:t>
            </a:r>
            <a:endParaRPr lang="en-US" dirty="0" smtClean="0">
              <a:solidFill>
                <a:srgbClr val="0000FF"/>
              </a:solidFill>
            </a:endParaRPr>
          </a:p>
          <a:p>
            <a:r>
              <a:rPr lang="en-US" b="1" u="sng" dirty="0" err="1" smtClean="0"/>
              <a:t>Github</a:t>
            </a:r>
            <a:r>
              <a:rPr lang="en-US" b="1" u="sng" dirty="0" smtClean="0"/>
              <a:t> Link:</a:t>
            </a:r>
            <a:endParaRPr lang="en-US" dirty="0" smtClean="0"/>
          </a:p>
          <a:p>
            <a:r>
              <a:rPr lang="en-US" u="sng" dirty="0" smtClean="0">
                <a:solidFill>
                  <a:srgbClr val="0000FF"/>
                </a:solidFill>
              </a:rPr>
              <a:t>https://github.com/codeswithganesh/Wallet-Wisdom-Hub</a:t>
            </a:r>
            <a:endParaRPr lang="en-US" dirty="0">
              <a:solidFill>
                <a:srgbClr val="0000FF"/>
              </a:solidFill>
            </a:endParaRPr>
          </a:p>
        </p:txBody>
      </p:sp>
    </p:spTree>
    <p:extLst>
      <p:ext uri="{BB962C8B-B14F-4D97-AF65-F5344CB8AC3E}">
        <p14:creationId xmlns:p14="http://schemas.microsoft.com/office/powerpoint/2010/main" xmlns="" val="188237828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xmlns=""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xmlns=""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
        <p:nvSpPr>
          <p:cNvPr id="5" name="Rectangle 4">
            <a:extLst>
              <a:ext uri="{FF2B5EF4-FFF2-40B4-BE49-F238E27FC236}">
                <a16:creationId xmlns:a16="http://schemas.microsoft.com/office/drawing/2014/main" xmlns="" id="{454C722D-949F-BFAE-5F1A-61331645DFBF}"/>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WALLET WISDOM HUB</a:t>
            </a:r>
            <a:endParaRPr lang="en-IN" b="1" dirty="0">
              <a:solidFill>
                <a:schemeClr val="bg1"/>
              </a:solidFill>
            </a:endParaRPr>
          </a:p>
        </p:txBody>
      </p:sp>
    </p:spTree>
    <p:extLst>
      <p:ext uri="{BB962C8B-B14F-4D97-AF65-F5344CB8AC3E}">
        <p14:creationId xmlns:p14="http://schemas.microsoft.com/office/powerpoint/2010/main" xmlns="" val="12530045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78195-9B03-00E3-45B8-00FA85409CCC}"/>
              </a:ext>
            </a:extLst>
          </p:cNvPr>
          <p:cNvSpPr>
            <a:spLocks noGrp="1"/>
          </p:cNvSpPr>
          <p:nvPr>
            <p:ph type="title"/>
          </p:nvPr>
        </p:nvSpPr>
        <p:spPr>
          <a:xfrm>
            <a:off x="311700" y="445025"/>
            <a:ext cx="8520600" cy="461665"/>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E69E2DFB-D155-3C8C-0B8D-0744019B4238}"/>
              </a:ext>
            </a:extLst>
          </p:cNvPr>
          <p:cNvSpPr/>
          <p:nvPr/>
        </p:nvSpPr>
        <p:spPr>
          <a:xfrm>
            <a:off x="372533" y="933450"/>
            <a:ext cx="8378614" cy="37650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800" dirty="0">
                <a:solidFill>
                  <a:schemeClr val="tx1"/>
                </a:solidFill>
                <a:latin typeface="Times New Roman" panose="02020603050405020304" pitchFamily="18" charset="0"/>
                <a:cs typeface="Times New Roman" panose="02020603050405020304" pitchFamily="18" charset="0"/>
              </a:rPr>
              <a:t>	In India, the recurring challenge of insufficient funds towards the end of each month underscores the broader issue of inadequate money management skills among individuals on fixed incomes. Overspending without diligent tracking exacerbates this problem, leading to financial distress and an inability to cover essential expenses. This cycle undermines individuals' financial stability and overall well-being, perpetuating a sense of dependency and hindering long-term planning. To address this, there is a critical need for a shift in financial behavior towards systematic expense monitoring. Empowering individuals with tools for daily expense management can foster financial literacy, enabling better allocation of resources and prioritization of expenditures. By instilling discipline and awareness, this approach not only mitigates financial crises but also cultivates resilience and empowerment, allowing individuals to navigate economic challenges more effectively</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1EEBE816-6DE6-BE18-274B-4D9721E7C853}"/>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WALLET WISDOM HUB</a:t>
            </a:r>
            <a:endParaRPr lang="en-IN" b="1" dirty="0">
              <a:solidFill>
                <a:schemeClr val="bg1"/>
              </a:solidFill>
            </a:endParaRPr>
          </a:p>
        </p:txBody>
      </p:sp>
    </p:spTree>
    <p:extLst>
      <p:ext uri="{BB962C8B-B14F-4D97-AF65-F5344CB8AC3E}">
        <p14:creationId xmlns:p14="http://schemas.microsoft.com/office/powerpoint/2010/main" xmlns="" val="4921549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2E813-CB30-52BE-482F-A822E8D42EA5}"/>
              </a:ext>
            </a:extLst>
          </p:cNvPr>
          <p:cNvSpPr>
            <a:spLocks noGrp="1"/>
          </p:cNvSpPr>
          <p:nvPr>
            <p:ph type="title"/>
          </p:nvPr>
        </p:nvSpPr>
        <p:spPr>
          <a:xfrm>
            <a:off x="285386" y="667619"/>
            <a:ext cx="8520600" cy="572700"/>
          </a:xfrm>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xmlns="" id="{903CF7E9-3FFE-ADFA-6AF4-326F9A2864E0}"/>
              </a:ext>
            </a:extLst>
          </p:cNvPr>
          <p:cNvSpPr/>
          <p:nvPr/>
        </p:nvSpPr>
        <p:spPr>
          <a:xfrm>
            <a:off x="326484" y="709784"/>
            <a:ext cx="8378614" cy="37650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800" dirty="0">
                <a:solidFill>
                  <a:schemeClr val="tx1"/>
                </a:solidFill>
                <a:latin typeface="Times New Roman" panose="02020603050405020304" pitchFamily="18" charset="0"/>
                <a:cs typeface="Times New Roman" panose="02020603050405020304" pitchFamily="18" charset="0"/>
              </a:rPr>
              <a:t>	</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	In India, many individuals on fixed incomes face the recurring challenge of insufficient funds towards the end of each month, highlighting a broader issue of inadequate money management skills. Overspending without diligent tracking exacerbates this problem, leading to financial distress and an inability to cover essential expenses. This cycle undermines individuals' financial stability and overall well-being, perpetuating a sense of dependency and hindering long-term planning. To address this, there is a critical need for a shift in financial behavior towards systematic expense monitoring. Empowering individuals with tools for Wallet Wisdom Hub can foster financial literacy, enabling better allocation of resources and prioritization of expenditures. By instilling discipline and awareness, this approach not only mitigates financial crises but also cultivates resilience and empowerment, allowing individuals to navigate economic challenges more effectively.</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xmlns="" id="{ABFB77BC-0AB6-F0F5-F4AF-2E8EA8BDFA69}"/>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WALLET WISDOM HUB</a:t>
            </a:r>
            <a:endParaRPr lang="en-IN" b="1" dirty="0">
              <a:solidFill>
                <a:schemeClr val="bg1"/>
              </a:solidFill>
            </a:endParaRPr>
          </a:p>
        </p:txBody>
      </p:sp>
    </p:spTree>
    <p:extLst>
      <p:ext uri="{BB962C8B-B14F-4D97-AF65-F5344CB8AC3E}">
        <p14:creationId xmlns:p14="http://schemas.microsoft.com/office/powerpoint/2010/main" xmlns="" val="340169599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DBB60-3489-C70E-E0A6-2C0A7BC994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and Objective</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F48B7532-FF26-34A0-05DB-2D6E98BDF3A9}"/>
              </a:ext>
            </a:extLst>
          </p:cNvPr>
          <p:cNvSpPr/>
          <p:nvPr/>
        </p:nvSpPr>
        <p:spPr>
          <a:xfrm>
            <a:off x="372533" y="906690"/>
            <a:ext cx="8378614" cy="399527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52689647-8135-8EEC-D1FB-C59426F3595F}"/>
              </a:ext>
            </a:extLst>
          </p:cNvPr>
          <p:cNvSpPr/>
          <p:nvPr/>
        </p:nvSpPr>
        <p:spPr>
          <a:xfrm>
            <a:off x="291380" y="906356"/>
            <a:ext cx="8677360" cy="41513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1800" b="1" dirty="0">
                <a:solidFill>
                  <a:srgbClr val="0000A8"/>
                </a:solidFill>
                <a:latin typeface="Times New Roman" panose="02020603050405020304" pitchFamily="18" charset="0"/>
                <a:cs typeface="Times New Roman" panose="02020603050405020304" pitchFamily="18" charset="0"/>
              </a:rPr>
              <a:t>Aim:</a:t>
            </a:r>
            <a:r>
              <a:rPr lang="en-US" sz="1600" dirty="0">
                <a:solidFill>
                  <a:schemeClr val="tx1"/>
                </a:solidFill>
                <a:latin typeface="Times New Roman" panose="02020603050405020304" pitchFamily="18" charset="0"/>
                <a:cs typeface="Times New Roman" panose="02020603050405020304" pitchFamily="18" charset="0"/>
              </a:rPr>
              <a:t> The aim of Wallet Wisdom Hub is to empower individuals to take control of their personal finances and enhance their financial well-being through the following objectives like Maintaining Financial Management, Promoting Financial Awareness, Facilitating the Goal Setting and also helps in Enhancing Financial Confidence. Ultimately, the aim of Wallet Wisdom Hub is to empower users with the knowledge, tools, and support they need to feel confident and empowered in managing their personal finances.</a:t>
            </a:r>
          </a:p>
          <a:p>
            <a:pPr algn="just">
              <a:lnSpc>
                <a:spcPct val="150000"/>
              </a:lnSpc>
            </a:pPr>
            <a:r>
              <a:rPr lang="en-IN" sz="1800" b="1" dirty="0">
                <a:solidFill>
                  <a:srgbClr val="0000A8"/>
                </a:solidFill>
                <a:latin typeface="Times New Roman" panose="02020603050405020304" pitchFamily="18" charset="0"/>
                <a:cs typeface="Times New Roman" panose="02020603050405020304" pitchFamily="18" charset="0"/>
              </a:rPr>
              <a:t>Objective:</a:t>
            </a:r>
            <a:r>
              <a:rPr lang="en-IN" sz="1600" b="1" dirty="0">
                <a:solidFill>
                  <a:srgbClr val="0000A8"/>
                </a:solidFill>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Develop user-friendly tools and features within Wallet Wisdom Hub to streamline the process of managing personal finances, including tracking expenses, budgeting, saving, and investing.</a:t>
            </a:r>
          </a:p>
          <a:p>
            <a:pPr marL="285750" indent="-285750" algn="just">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Equip users with the knowledge, tools, and support they need to make confident financial decisions, empowering them to take control of their financial future and navigate complex financial situations with ease.</a:t>
            </a:r>
          </a:p>
          <a:p>
            <a:pPr marL="285750" indent="-285750" algn="just">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Foster a sense of community and collaboration among Wallet Wisdom Hub users by facilitating communication, knowledge-sharing, and peer support within the app. Encourage users to share insights, experiences, and best practices to enrich the financial journey for all participants..</a:t>
            </a:r>
            <a:endParaRPr lang="en-IN" sz="1600"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rgbClr val="0000A8"/>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xmlns="" id="{695B2D36-E1D5-A868-CDC6-0FE88842D0AA}"/>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WALLET WISDOM HUB</a:t>
            </a:r>
            <a:endParaRPr lang="en-IN" b="1" dirty="0">
              <a:solidFill>
                <a:schemeClr val="bg1"/>
              </a:solidFill>
            </a:endParaRPr>
          </a:p>
        </p:txBody>
      </p:sp>
    </p:spTree>
    <p:extLst>
      <p:ext uri="{BB962C8B-B14F-4D97-AF65-F5344CB8AC3E}">
        <p14:creationId xmlns:p14="http://schemas.microsoft.com/office/powerpoint/2010/main" xmlns="" val="277329178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745DE-B712-F06B-67FA-D3D7D6FBF5DF}"/>
              </a:ext>
            </a:extLst>
          </p:cNvPr>
          <p:cNvSpPr>
            <a:spLocks noGrp="1"/>
          </p:cNvSpPr>
          <p:nvPr>
            <p:ph type="title"/>
          </p:nvPr>
        </p:nvSpPr>
        <p:spPr>
          <a:xfrm>
            <a:off x="228600" y="621132"/>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System/Solution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4B270307-2E7D-10DA-49F0-62C548CFDE95}"/>
              </a:ext>
            </a:extLst>
          </p:cNvPr>
          <p:cNvSpPr/>
          <p:nvPr/>
        </p:nvSpPr>
        <p:spPr>
          <a:xfrm>
            <a:off x="640080" y="1293707"/>
            <a:ext cx="7863840" cy="35492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1600" dirty="0">
                <a:solidFill>
                  <a:schemeClr val="tx1"/>
                </a:solidFill>
                <a:latin typeface="Times New Roman" panose="02020603050405020304" pitchFamily="18" charset="0"/>
                <a:cs typeface="Times New Roman" panose="02020603050405020304" pitchFamily="18" charset="0"/>
              </a:rPr>
              <a:t>	The proposed solution to the prevalent issue of financial instability among individuals on fixed incomes in India is the development of a comprehensive Wallet Wisdom Hub. This platform aims to empower users by enabling systematic expense monitoring, fostering financial literacy, and promoting resilience. Through an intuitive interface, users can track their daily expenses, set monthly budgets, and analyze spending patterns to make informed financial decisions. The platform provides personalized insights, educational resources, and community support to help users optimize their expenditure and achieve their financial goals. With robust security measures and continuous improvement based on user feedback, the Daily Expense Management Platform seeks to cultivate a culture of financial discipline and empowerment, ultimately enabling individuals to navigate economic challenges more effectively and enhance their overall financial well-being.</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C013D09E-4F79-AB88-4216-E4FEC5AE60A4}"/>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WALLET WISDOM HUB</a:t>
            </a:r>
            <a:endParaRPr lang="en-IN" b="1" dirty="0">
              <a:solidFill>
                <a:schemeClr val="bg1"/>
              </a:solidFill>
            </a:endParaRPr>
          </a:p>
        </p:txBody>
      </p:sp>
    </p:spTree>
    <p:extLst>
      <p:ext uri="{BB962C8B-B14F-4D97-AF65-F5344CB8AC3E}">
        <p14:creationId xmlns:p14="http://schemas.microsoft.com/office/powerpoint/2010/main" xmlns="" val="375440092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xmlns=""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
        <p:nvSpPr>
          <p:cNvPr id="5" name="Rectangle 4">
            <a:extLst>
              <a:ext uri="{FF2B5EF4-FFF2-40B4-BE49-F238E27FC236}">
                <a16:creationId xmlns:a16="http://schemas.microsoft.com/office/drawing/2014/main" xmlns="" id="{F342FFCE-3724-0432-5B5D-163666FA391A}"/>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WALLET WISDOM HUB</a:t>
            </a:r>
            <a:endParaRPr lang="en-IN" b="1" dirty="0">
              <a:solidFill>
                <a:schemeClr val="bg1"/>
              </a:solidFill>
            </a:endParaRPr>
          </a:p>
        </p:txBody>
      </p:sp>
      <p:pic>
        <p:nvPicPr>
          <p:cNvPr id="1026" name="Picture 2"/>
          <p:cNvPicPr>
            <a:picLocks noChangeAspect="1" noChangeArrowheads="1"/>
          </p:cNvPicPr>
          <p:nvPr/>
        </p:nvPicPr>
        <p:blipFill>
          <a:blip r:embed="rId2"/>
          <a:srcRect/>
          <a:stretch>
            <a:fillRect/>
          </a:stretch>
        </p:blipFill>
        <p:spPr bwMode="auto">
          <a:xfrm>
            <a:off x="1243321" y="1072283"/>
            <a:ext cx="5828477" cy="3231930"/>
          </a:xfrm>
          <a:prstGeom prst="rect">
            <a:avLst/>
          </a:prstGeom>
          <a:noFill/>
          <a:ln w="9525">
            <a:noFill/>
            <a:miter lim="800000"/>
            <a:headEnd/>
            <a:tailEnd/>
          </a:ln>
          <a:effectLst/>
        </p:spPr>
      </p:pic>
    </p:spTree>
    <p:extLst>
      <p:ext uri="{BB962C8B-B14F-4D97-AF65-F5344CB8AC3E}">
        <p14:creationId xmlns:p14="http://schemas.microsoft.com/office/powerpoint/2010/main" xmlns="" val="16736814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9286EBC-2559-9E86-3DE4-25687F9D0AFE}"/>
            </a:ext>
          </a:extLst>
        </p:cNvPr>
        <p:cNvGrpSpPr/>
        <p:nvPr/>
      </p:nvGrpSpPr>
      <p:grpSpPr>
        <a:xfrm>
          <a:off x="0" y="0"/>
          <a:ext cx="0" cy="0"/>
          <a:chOff x="0" y="0"/>
          <a:chExt cx="0" cy="0"/>
        </a:xfrm>
      </p:grpSpPr>
      <p:sp>
        <p:nvSpPr>
          <p:cNvPr id="3" name="Title 4">
            <a:extLst>
              <a:ext uri="{FF2B5EF4-FFF2-40B4-BE49-F238E27FC236}">
                <a16:creationId xmlns:a16="http://schemas.microsoft.com/office/drawing/2014/main" xmlns="" id="{14357B49-E3C5-48E1-AD2B-2C54F26DDB08}"/>
              </a:ext>
            </a:extLst>
          </p:cNvPr>
          <p:cNvSpPr>
            <a:spLocks noGrp="1"/>
          </p:cNvSpPr>
          <p:nvPr>
            <p:ph type="title"/>
          </p:nvPr>
        </p:nvSpPr>
        <p:spPr>
          <a:xfrm>
            <a:off x="311150" y="444500"/>
            <a:ext cx="85217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Design</a:t>
            </a:r>
          </a:p>
        </p:txBody>
      </p:sp>
      <p:sp>
        <p:nvSpPr>
          <p:cNvPr id="6" name="Rectangle 5">
            <a:extLst>
              <a:ext uri="{FF2B5EF4-FFF2-40B4-BE49-F238E27FC236}">
                <a16:creationId xmlns:a16="http://schemas.microsoft.com/office/drawing/2014/main" xmlns="" id="{52BFB1FB-41C0-124E-1BC4-845BD9227673}"/>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WALLET WISDOM HUB</a:t>
            </a:r>
            <a:endParaRPr lang="en-IN" b="1" dirty="0">
              <a:solidFill>
                <a:schemeClr val="bg1"/>
              </a:solidFill>
            </a:endParaRPr>
          </a:p>
        </p:txBody>
      </p:sp>
      <p:pic>
        <p:nvPicPr>
          <p:cNvPr id="2051" name="Picture 3"/>
          <p:cNvPicPr>
            <a:picLocks noChangeAspect="1" noChangeArrowheads="1"/>
          </p:cNvPicPr>
          <p:nvPr/>
        </p:nvPicPr>
        <p:blipFill>
          <a:blip r:embed="rId2"/>
          <a:srcRect/>
          <a:stretch>
            <a:fillRect/>
          </a:stretch>
        </p:blipFill>
        <p:spPr bwMode="auto">
          <a:xfrm>
            <a:off x="2848455" y="427191"/>
            <a:ext cx="3285954" cy="4469480"/>
          </a:xfrm>
          <a:prstGeom prst="rect">
            <a:avLst/>
          </a:prstGeom>
          <a:noFill/>
          <a:ln w="9525">
            <a:noFill/>
            <a:miter lim="800000"/>
            <a:headEnd/>
            <a:tailEnd/>
          </a:ln>
          <a:effectLst/>
        </p:spPr>
      </p:pic>
    </p:spTree>
    <p:extLst>
      <p:ext uri="{BB962C8B-B14F-4D97-AF65-F5344CB8AC3E}">
        <p14:creationId xmlns:p14="http://schemas.microsoft.com/office/powerpoint/2010/main" xmlns="" val="218103248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178E5F-86A5-ECAF-68D6-5878ABFD3AE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Development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xmlns="" id="{70F10159-401E-AC0B-7A3C-9435BB491F26}"/>
              </a:ext>
            </a:extLst>
          </p:cNvPr>
          <p:cNvSpPr txBox="1"/>
          <p:nvPr/>
        </p:nvSpPr>
        <p:spPr>
          <a:xfrm>
            <a:off x="528320" y="1017725"/>
            <a:ext cx="8026399" cy="3293209"/>
          </a:xfrm>
          <a:prstGeom prst="rect">
            <a:avLst/>
          </a:prstGeom>
          <a:noFill/>
        </p:spPr>
        <p:txBody>
          <a:bodyPr wrap="square">
            <a:spAutoFit/>
          </a:bodyPr>
          <a:lstStyle/>
          <a:p>
            <a:pPr algn="just"/>
            <a:r>
              <a:rPr lang="en-US" sz="1600" b="1" i="0" dirty="0">
                <a:solidFill>
                  <a:srgbClr val="374151"/>
                </a:solidFill>
                <a:effectLst/>
                <a:latin typeface="Times New Roman" panose="02020603050405020304" pitchFamily="18" charset="0"/>
                <a:cs typeface="Times New Roman" panose="02020603050405020304" pitchFamily="18" charset="0"/>
              </a:rPr>
              <a:t>Frontend Technologies:</a:t>
            </a:r>
          </a:p>
          <a:p>
            <a:pPr algn="just"/>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HTML (Hyper Text Markup Language):</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Utilized for structuring the website and creating the basic layout.</a:t>
            </a:r>
          </a:p>
          <a:p>
            <a:pPr marL="800100" lvl="1" indent="-34290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Responsible for defining the elements and content of web pages.</a:t>
            </a:r>
          </a:p>
          <a:p>
            <a:pPr marL="342900" indent="-342900" algn="just">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CSS (Cascading Style Sheets):</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Employed for styling and formatting the HTML elements.</a:t>
            </a:r>
          </a:p>
          <a:p>
            <a:pPr marL="800100" lvl="1" indent="-34290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Ensures a visually appealing and consistent design across the website.</a:t>
            </a:r>
          </a:p>
          <a:p>
            <a:pPr marL="342900" indent="-342900" algn="just">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JavaScript:</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Implemented for dynamic and interactive features on the client side.</a:t>
            </a:r>
          </a:p>
          <a:p>
            <a:pPr marL="800100" lvl="1" indent="-342900" algn="just">
              <a:buFont typeface="+mj-lt"/>
              <a:buAutoNum type="arabicPeriod"/>
            </a:pPr>
            <a:r>
              <a:rPr lang="en-US" sz="1600" dirty="0">
                <a:solidFill>
                  <a:srgbClr val="374151"/>
                </a:solidFill>
                <a:latin typeface="Times New Roman" panose="02020603050405020304" pitchFamily="18" charset="0"/>
                <a:cs typeface="Times New Roman" panose="02020603050405020304" pitchFamily="18" charset="0"/>
              </a:rPr>
              <a:t>Node.js: Empowers server-side JavaScript development, enabling the creation of scalable and high-performance web applications..</a:t>
            </a:r>
          </a:p>
          <a:p>
            <a:pPr marL="742950" lvl="1" indent="-285750" algn="just"/>
            <a:endParaRPr lang="en-US" sz="1600" dirty="0">
              <a:solidFill>
                <a:srgbClr val="37415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544867BB-1328-B3C0-7BA6-6B0AE68ECC94}"/>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WALLET WISDOM HUB</a:t>
            </a:r>
            <a:endParaRPr lang="en-IN" b="1" dirty="0">
              <a:solidFill>
                <a:schemeClr val="bg1"/>
              </a:solidFill>
            </a:endParaRPr>
          </a:p>
        </p:txBody>
      </p:sp>
    </p:spTree>
    <p:extLst>
      <p:ext uri="{BB962C8B-B14F-4D97-AF65-F5344CB8AC3E}">
        <p14:creationId xmlns:p14="http://schemas.microsoft.com/office/powerpoint/2010/main" xmlns="" val="2761987883"/>
      </p:ext>
    </p:extLst>
  </p:cSld>
  <p:clrMapOvr>
    <a:masterClrMapping/>
  </p:clrMapOvr>
  <p:transition spd="slow">
    <p:push dir="u"/>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672</TotalTime>
  <Words>865</Words>
  <Application>Microsoft Office PowerPoint</Application>
  <PresentationFormat>On-screen Show (16:9)</PresentationFormat>
  <Paragraphs>121</Paragraphs>
  <Slides>17</Slides>
  <Notes>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Slide 1</vt:lpstr>
      <vt:lpstr>Slide 2</vt:lpstr>
      <vt:lpstr>Abstract        </vt:lpstr>
      <vt:lpstr>Problem Statement</vt:lpstr>
      <vt:lpstr>Aim and Objective</vt:lpstr>
      <vt:lpstr>Proposed System/Solution</vt:lpstr>
      <vt:lpstr>System Architecture</vt:lpstr>
      <vt:lpstr>System Design</vt:lpstr>
      <vt:lpstr>System Development Approach</vt:lpstr>
      <vt:lpstr>System Development Approach</vt:lpstr>
      <vt:lpstr>Algorithm &amp; Deployment</vt:lpstr>
      <vt:lpstr>Deployment</vt:lpstr>
      <vt:lpstr>Conclusion</vt:lpstr>
      <vt:lpstr>Future Scope</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Ganesh reddy</cp:lastModifiedBy>
  <cp:revision>152</cp:revision>
  <dcterms:modified xsi:type="dcterms:W3CDTF">2024-02-12T03:03:24Z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