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3BBFE44-28F7-4FB8-9034-A15697818A37}" type="datetimeFigureOut">
              <a:rPr lang="en-GB" smtClean="0"/>
              <a:t>28/03/2024</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400832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BBFE44-28F7-4FB8-9034-A15697818A37}" type="datetimeFigureOut">
              <a:rPr lang="en-GB" smtClean="0"/>
              <a:t>28/03/2024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246542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BBFE44-28F7-4FB8-9034-A15697818A37}" type="datetimeFigureOut">
              <a:rPr lang="en-GB" smtClean="0"/>
              <a:t>28/03/2024</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1489987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3BBFE44-28F7-4FB8-9034-A15697818A37}" type="datetimeFigureOut">
              <a:rPr lang="en-GB" smtClean="0"/>
              <a:t>28/03/2024</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214B6DBF-B1AD-4033-B2C3-6BE2EF4AA9F2}"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6451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3BBFE44-28F7-4FB8-9034-A15697818A37}" type="datetimeFigureOut">
              <a:rPr lang="en-GB" smtClean="0"/>
              <a:t>28/03/2024</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1605450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3BBFE44-28F7-4FB8-9034-A15697818A37}" type="datetimeFigureOut">
              <a:rPr lang="en-GB" smtClean="0"/>
              <a:t>28/03/2024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2548431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3BBFE44-28F7-4FB8-9034-A15697818A37}" type="datetimeFigureOut">
              <a:rPr lang="en-GB" smtClean="0"/>
              <a:t>28/03/2024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3495522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BFE44-28F7-4FB8-9034-A15697818A37}" type="datetimeFigureOut">
              <a:rPr lang="en-GB" smtClean="0"/>
              <a:t>28/03/2024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3454188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3BBFE44-28F7-4FB8-9034-A15697818A37}" type="datetimeFigureOut">
              <a:rPr lang="en-GB" smtClean="0"/>
              <a:t>28/03/2024</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154763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BFE44-28F7-4FB8-9034-A15697818A37}" type="datetimeFigureOut">
              <a:rPr lang="en-GB" smtClean="0"/>
              <a:t>28/03/2024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6786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3BBFE44-28F7-4FB8-9034-A15697818A37}" type="datetimeFigureOut">
              <a:rPr lang="en-GB" smtClean="0"/>
              <a:t>28/03/2024</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93106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BFE44-28F7-4FB8-9034-A15697818A37}" type="datetimeFigureOut">
              <a:rPr lang="en-GB" smtClean="0"/>
              <a:t>28/03/2024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310490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BFE44-28F7-4FB8-9034-A15697818A37}" type="datetimeFigureOut">
              <a:rPr lang="en-GB" smtClean="0"/>
              <a:t>28/03/2024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134774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BFE44-28F7-4FB8-9034-A15697818A37}" type="datetimeFigureOut">
              <a:rPr lang="en-GB" smtClean="0"/>
              <a:t>28/03/2024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199821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BFE44-28F7-4FB8-9034-A15697818A37}" type="datetimeFigureOut">
              <a:rPr lang="en-GB" smtClean="0"/>
              <a:t>28/03/2024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52414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BBFE44-28F7-4FB8-9034-A15697818A37}" type="datetimeFigureOut">
              <a:rPr lang="en-GB" smtClean="0"/>
              <a:t>28/03/2024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294620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BBFE44-28F7-4FB8-9034-A15697818A37}" type="datetimeFigureOut">
              <a:rPr lang="en-GB" smtClean="0"/>
              <a:t>28/03/2024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4B6DBF-B1AD-4033-B2C3-6BE2EF4AA9F2}" type="slidenum">
              <a:rPr lang="en-GB" smtClean="0"/>
              <a:t>‹#›</a:t>
            </a:fld>
            <a:endParaRPr lang="en-GB"/>
          </a:p>
        </p:txBody>
      </p:sp>
    </p:spTree>
    <p:extLst>
      <p:ext uri="{BB962C8B-B14F-4D97-AF65-F5344CB8AC3E}">
        <p14:creationId xmlns:p14="http://schemas.microsoft.com/office/powerpoint/2010/main" val="239628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BBFE44-28F7-4FB8-9034-A15697818A37}" type="datetimeFigureOut">
              <a:rPr lang="en-GB" smtClean="0"/>
              <a:t>28/03/2024</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4B6DBF-B1AD-4033-B2C3-6BE2EF4AA9F2}" type="slidenum">
              <a:rPr lang="en-GB" smtClean="0"/>
              <a:t>‹#›</a:t>
            </a:fld>
            <a:endParaRPr lang="en-GB"/>
          </a:p>
        </p:txBody>
      </p:sp>
    </p:spTree>
    <p:extLst>
      <p:ext uri="{BB962C8B-B14F-4D97-AF65-F5344CB8AC3E}">
        <p14:creationId xmlns:p14="http://schemas.microsoft.com/office/powerpoint/2010/main" val="4163856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0F63-8C77-4368-B22D-9970BB250C14}"/>
              </a:ext>
            </a:extLst>
          </p:cNvPr>
          <p:cNvSpPr>
            <a:spLocks noGrp="1"/>
          </p:cNvSpPr>
          <p:nvPr>
            <p:ph type="ctrTitle"/>
          </p:nvPr>
        </p:nvSpPr>
        <p:spPr/>
        <p:txBody>
          <a:bodyPr/>
          <a:lstStyle/>
          <a:p>
            <a:pPr algn="ctr"/>
            <a:r>
              <a:rPr lang="en-US" b="1" dirty="0" err="1"/>
              <a:t>Tastytrails</a:t>
            </a:r>
            <a:r>
              <a:rPr lang="en-US" b="1" dirty="0"/>
              <a:t>	</a:t>
            </a:r>
            <a:endParaRPr lang="en-GB" b="1" dirty="0"/>
          </a:p>
        </p:txBody>
      </p:sp>
      <p:sp>
        <p:nvSpPr>
          <p:cNvPr id="3" name="Subtitle 2">
            <a:extLst>
              <a:ext uri="{FF2B5EF4-FFF2-40B4-BE49-F238E27FC236}">
                <a16:creationId xmlns:a16="http://schemas.microsoft.com/office/drawing/2014/main" id="{11C50DA1-FA28-412D-8769-85DEFCFBA461}"/>
              </a:ext>
            </a:extLst>
          </p:cNvPr>
          <p:cNvSpPr>
            <a:spLocks noGrp="1"/>
          </p:cNvSpPr>
          <p:nvPr>
            <p:ph type="subTitle" idx="1"/>
          </p:nvPr>
        </p:nvSpPr>
        <p:spPr/>
        <p:txBody>
          <a:bodyPr>
            <a:normAutofit fontScale="92500" lnSpcReduction="10000"/>
          </a:bodyPr>
          <a:lstStyle/>
          <a:p>
            <a:r>
              <a:rPr lang="en-US" dirty="0"/>
              <a:t>Presented by: Trail Blazers</a:t>
            </a:r>
          </a:p>
          <a:p>
            <a:r>
              <a:rPr lang="en-US" dirty="0"/>
              <a:t>Group-lead: </a:t>
            </a:r>
            <a:r>
              <a:rPr lang="en-US" dirty="0" err="1"/>
              <a:t>Chigozie</a:t>
            </a:r>
            <a:r>
              <a:rPr lang="en-US" dirty="0"/>
              <a:t> </a:t>
            </a:r>
            <a:r>
              <a:rPr lang="en-US" dirty="0" err="1"/>
              <a:t>Eze</a:t>
            </a:r>
            <a:endParaRPr lang="en-GB" dirty="0"/>
          </a:p>
        </p:txBody>
      </p:sp>
    </p:spTree>
    <p:extLst>
      <p:ext uri="{BB962C8B-B14F-4D97-AF65-F5344CB8AC3E}">
        <p14:creationId xmlns:p14="http://schemas.microsoft.com/office/powerpoint/2010/main" val="76668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EFD4-F145-4577-A131-BDCB096FA626}"/>
              </a:ext>
            </a:extLst>
          </p:cNvPr>
          <p:cNvSpPr>
            <a:spLocks noGrp="1"/>
          </p:cNvSpPr>
          <p:nvPr>
            <p:ph type="title"/>
          </p:nvPr>
        </p:nvSpPr>
        <p:spPr>
          <a:xfrm>
            <a:off x="1598140" y="752016"/>
            <a:ext cx="8610600" cy="1293028"/>
          </a:xfrm>
        </p:spPr>
        <p:txBody>
          <a:bodyPr/>
          <a:lstStyle/>
          <a:p>
            <a:pPr algn="ctr"/>
            <a:r>
              <a:rPr lang="en-US" b="1" dirty="0"/>
              <a:t>About this site</a:t>
            </a:r>
            <a:endParaRPr lang="en-GB" b="1" dirty="0"/>
          </a:p>
        </p:txBody>
      </p:sp>
      <p:sp>
        <p:nvSpPr>
          <p:cNvPr id="3" name="Content Placeholder 2">
            <a:extLst>
              <a:ext uri="{FF2B5EF4-FFF2-40B4-BE49-F238E27FC236}">
                <a16:creationId xmlns:a16="http://schemas.microsoft.com/office/drawing/2014/main" id="{3CCBFA9E-16B8-4F79-AE00-AD8B7425A60D}"/>
              </a:ext>
            </a:extLst>
          </p:cNvPr>
          <p:cNvSpPr>
            <a:spLocks noGrp="1"/>
          </p:cNvSpPr>
          <p:nvPr>
            <p:ph idx="1"/>
          </p:nvPr>
        </p:nvSpPr>
        <p:spPr/>
        <p:txBody>
          <a:bodyPr/>
          <a:lstStyle/>
          <a:p>
            <a:pPr marL="0" indent="0">
              <a:buNone/>
            </a:pPr>
            <a:r>
              <a:rPr lang="en-GB" b="1" dirty="0"/>
              <a:t>Tasty Trails</a:t>
            </a:r>
            <a:r>
              <a:rPr lang="en-GB" dirty="0"/>
              <a:t> is a platform designed to provide users with a variety of culinary resources and tools. Tasty Trails serves as a valuable resource for culinary enthusiasts, home cooks, and food lovers. It is a recipe cooking website that  serves as a digital centre for passionate cooks. It offers an extensive collection of recipes, ranging from simple everyday meals to deluxe dishes. Users can search for specific recipes, explore new ideas, and find step-by-step instructions on how to create meals, ingredient lists, and cooking tips.  In essence Tasty Trails is a  virtual kitchen companion that caters to both novice cooks and seasoned chefs, making cooking more accessible and enjoyable, it’s a gateway to creativity, connection, and the joy of sharing food with others.</a:t>
            </a:r>
          </a:p>
          <a:p>
            <a:endParaRPr lang="en-GB" dirty="0"/>
          </a:p>
        </p:txBody>
      </p:sp>
    </p:spTree>
    <p:extLst>
      <p:ext uri="{BB962C8B-B14F-4D97-AF65-F5344CB8AC3E}">
        <p14:creationId xmlns:p14="http://schemas.microsoft.com/office/powerpoint/2010/main" val="213439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54E2-FF65-4481-8C7A-C9DF3A2070DE}"/>
              </a:ext>
            </a:extLst>
          </p:cNvPr>
          <p:cNvSpPr>
            <a:spLocks noGrp="1"/>
          </p:cNvSpPr>
          <p:nvPr>
            <p:ph type="title"/>
          </p:nvPr>
        </p:nvSpPr>
        <p:spPr>
          <a:xfrm>
            <a:off x="1790700" y="639315"/>
            <a:ext cx="8610600" cy="1293028"/>
          </a:xfrm>
        </p:spPr>
        <p:txBody>
          <a:bodyPr/>
          <a:lstStyle/>
          <a:p>
            <a:pPr algn="ctr"/>
            <a:r>
              <a:rPr lang="en-US" b="1" dirty="0"/>
              <a:t>Functional Requirements</a:t>
            </a:r>
            <a:endParaRPr lang="en-GB" b="1" dirty="0"/>
          </a:p>
        </p:txBody>
      </p:sp>
      <p:sp>
        <p:nvSpPr>
          <p:cNvPr id="3" name="Content Placeholder 2">
            <a:extLst>
              <a:ext uri="{FF2B5EF4-FFF2-40B4-BE49-F238E27FC236}">
                <a16:creationId xmlns:a16="http://schemas.microsoft.com/office/drawing/2014/main" id="{54577107-08BF-406F-9FB0-292FC2540B2F}"/>
              </a:ext>
            </a:extLst>
          </p:cNvPr>
          <p:cNvSpPr>
            <a:spLocks noGrp="1"/>
          </p:cNvSpPr>
          <p:nvPr>
            <p:ph idx="1"/>
          </p:nvPr>
        </p:nvSpPr>
        <p:spPr/>
        <p:txBody>
          <a:bodyPr/>
          <a:lstStyle/>
          <a:p>
            <a:pPr marL="0" lvl="0" indent="0" algn="ctr">
              <a:buNone/>
            </a:pPr>
            <a:r>
              <a:rPr lang="en-GB" b="1" dirty="0"/>
              <a:t>	Recipe Search and Display:</a:t>
            </a:r>
            <a:endParaRPr lang="en-GB" dirty="0"/>
          </a:p>
          <a:p>
            <a:pPr lvl="0"/>
            <a:r>
              <a:rPr lang="en-GB" dirty="0"/>
              <a:t>Users should be able to search for recipes based on ingredients, cuisine, dietary preferences, or meal type.</a:t>
            </a:r>
          </a:p>
          <a:p>
            <a:pPr lvl="0"/>
            <a:r>
              <a:rPr lang="en-GB" dirty="0"/>
              <a:t>The website should display relevant recipes with clear instructions, ingredient lists, and cooking times.</a:t>
            </a:r>
          </a:p>
          <a:p>
            <a:pPr marL="0" lvl="0" indent="0" algn="ctr">
              <a:buNone/>
            </a:pPr>
            <a:r>
              <a:rPr lang="en-GB" b="1" dirty="0"/>
              <a:t>	Random Recipe Generator:</a:t>
            </a:r>
            <a:endParaRPr lang="en-GB" dirty="0"/>
          </a:p>
          <a:p>
            <a:pPr lvl="0"/>
            <a:r>
              <a:rPr lang="en-GB" dirty="0"/>
              <a:t>Generate random recipes for users who want to try something new.</a:t>
            </a:r>
          </a:p>
          <a:p>
            <a:pPr lvl="0"/>
            <a:r>
              <a:rPr lang="en-GB" dirty="0"/>
              <a:t>Ensure variety by considering different cuisines, difficulty levels, and dietary restrictions.</a:t>
            </a:r>
          </a:p>
          <a:p>
            <a:pPr marL="0" lv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74781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F9EC-D80A-4297-97EC-B731A57B827A}"/>
              </a:ext>
            </a:extLst>
          </p:cNvPr>
          <p:cNvSpPr>
            <a:spLocks noGrp="1"/>
          </p:cNvSpPr>
          <p:nvPr>
            <p:ph type="title"/>
          </p:nvPr>
        </p:nvSpPr>
        <p:spPr>
          <a:xfrm>
            <a:off x="1790700" y="547110"/>
            <a:ext cx="8610600" cy="1293028"/>
          </a:xfrm>
        </p:spPr>
        <p:txBody>
          <a:bodyPr/>
          <a:lstStyle/>
          <a:p>
            <a:pPr algn="ctr"/>
            <a:r>
              <a:rPr lang="en-US" b="1" dirty="0"/>
              <a:t>Functional Requirements</a:t>
            </a:r>
            <a:endParaRPr lang="en-GB" b="1" dirty="0"/>
          </a:p>
        </p:txBody>
      </p:sp>
      <p:sp>
        <p:nvSpPr>
          <p:cNvPr id="3" name="Content Placeholder 2">
            <a:extLst>
              <a:ext uri="{FF2B5EF4-FFF2-40B4-BE49-F238E27FC236}">
                <a16:creationId xmlns:a16="http://schemas.microsoft.com/office/drawing/2014/main" id="{71CBCFED-CDC3-4605-8B18-2A70E3A7D613}"/>
              </a:ext>
            </a:extLst>
          </p:cNvPr>
          <p:cNvSpPr>
            <a:spLocks noGrp="1"/>
          </p:cNvSpPr>
          <p:nvPr>
            <p:ph idx="1"/>
          </p:nvPr>
        </p:nvSpPr>
        <p:spPr/>
        <p:txBody>
          <a:bodyPr/>
          <a:lstStyle/>
          <a:p>
            <a:pPr marL="0" lvl="0" indent="0" algn="ctr">
              <a:buNone/>
            </a:pPr>
            <a:r>
              <a:rPr lang="en-GB" b="1" dirty="0"/>
              <a:t>	User Registration and Profiles</a:t>
            </a:r>
            <a:endParaRPr lang="en-GB" dirty="0"/>
          </a:p>
          <a:p>
            <a:pPr lvl="0"/>
            <a:r>
              <a:rPr lang="en-GB" dirty="0"/>
              <a:t>Users can create accounts, log in, and manage their profiles.</a:t>
            </a:r>
          </a:p>
          <a:p>
            <a:pPr marL="0" lvl="0" indent="0" algn="ctr">
              <a:buNone/>
            </a:pPr>
            <a:r>
              <a:rPr lang="en-GB" b="1" dirty="0"/>
              <a:t>Recipe Rating and Reviews</a:t>
            </a:r>
          </a:p>
          <a:p>
            <a:r>
              <a:rPr lang="en-GB" dirty="0"/>
              <a:t>Users can rate recipes and provide feedback.</a:t>
            </a:r>
          </a:p>
          <a:p>
            <a:pPr marL="0" lvl="0" indent="0" algn="ctr">
              <a:buNone/>
            </a:pPr>
            <a:r>
              <a:rPr lang="en-GB" b="1" dirty="0"/>
              <a:t>Shopping List Generation</a:t>
            </a:r>
            <a:endParaRPr lang="en-GB" dirty="0"/>
          </a:p>
          <a:p>
            <a:pPr lvl="0"/>
            <a:r>
              <a:rPr lang="en-GB" dirty="0"/>
              <a:t>Allow users to add ingredients from recipes to a shopping list.</a:t>
            </a:r>
          </a:p>
          <a:p>
            <a:pPr lvl="0"/>
            <a:r>
              <a:rPr lang="en-GB" dirty="0"/>
              <a:t>Users can view, edit, and print their shopping lists.</a:t>
            </a:r>
          </a:p>
          <a:p>
            <a:pPr marL="0" indent="0">
              <a:buNone/>
            </a:pPr>
            <a:endParaRPr lang="en-GB" dirty="0"/>
          </a:p>
          <a:p>
            <a:endParaRPr lang="en-GB" dirty="0"/>
          </a:p>
        </p:txBody>
      </p:sp>
    </p:spTree>
    <p:extLst>
      <p:ext uri="{BB962C8B-B14F-4D97-AF65-F5344CB8AC3E}">
        <p14:creationId xmlns:p14="http://schemas.microsoft.com/office/powerpoint/2010/main" val="106987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C3DC-DD5B-41AC-9E5E-880AC39C3335}"/>
              </a:ext>
            </a:extLst>
          </p:cNvPr>
          <p:cNvSpPr>
            <a:spLocks noGrp="1"/>
          </p:cNvSpPr>
          <p:nvPr>
            <p:ph type="title"/>
          </p:nvPr>
        </p:nvSpPr>
        <p:spPr>
          <a:xfrm>
            <a:off x="1790700" y="639315"/>
            <a:ext cx="8610600" cy="1293028"/>
          </a:xfrm>
        </p:spPr>
        <p:txBody>
          <a:bodyPr/>
          <a:lstStyle/>
          <a:p>
            <a:pPr algn="ctr"/>
            <a:r>
              <a:rPr lang="en-US" b="1" dirty="0"/>
              <a:t>Functional Requirements</a:t>
            </a:r>
            <a:endParaRPr lang="en-GB" b="1" dirty="0"/>
          </a:p>
        </p:txBody>
      </p:sp>
      <p:sp>
        <p:nvSpPr>
          <p:cNvPr id="3" name="Content Placeholder 2">
            <a:extLst>
              <a:ext uri="{FF2B5EF4-FFF2-40B4-BE49-F238E27FC236}">
                <a16:creationId xmlns:a16="http://schemas.microsoft.com/office/drawing/2014/main" id="{2F40A225-5C16-4C48-8B75-07823C9B845C}"/>
              </a:ext>
            </a:extLst>
          </p:cNvPr>
          <p:cNvSpPr>
            <a:spLocks noGrp="1"/>
          </p:cNvSpPr>
          <p:nvPr>
            <p:ph idx="1"/>
          </p:nvPr>
        </p:nvSpPr>
        <p:spPr/>
        <p:txBody>
          <a:bodyPr/>
          <a:lstStyle/>
          <a:p>
            <a:pPr marL="0" lvl="0" indent="0" algn="ctr">
              <a:buNone/>
            </a:pPr>
            <a:r>
              <a:rPr lang="en-GB" b="1" dirty="0"/>
              <a:t>Recipe Filtering and Sorting</a:t>
            </a:r>
            <a:endParaRPr lang="en-GB" dirty="0"/>
          </a:p>
          <a:p>
            <a:pPr lvl="0"/>
            <a:r>
              <a:rPr lang="en-GB" dirty="0"/>
              <a:t>Allow users to filter recipes by cuisine, dietary restrictions.</a:t>
            </a:r>
          </a:p>
          <a:p>
            <a:pPr marL="0" lvl="0" indent="0" algn="ctr">
              <a:buNone/>
            </a:pPr>
            <a:r>
              <a:rPr lang="en-GB" b="1" dirty="0"/>
              <a:t>Recipe Details Page</a:t>
            </a:r>
            <a:endParaRPr lang="en-GB" dirty="0"/>
          </a:p>
          <a:p>
            <a:pPr lvl="0"/>
            <a:r>
              <a:rPr lang="en-GB" dirty="0"/>
              <a:t>Each recipe should have a dedicated page with detailed information. </a:t>
            </a:r>
            <a:r>
              <a:rPr lang="en-GB" dirty="0" err="1"/>
              <a:t>e.g</a:t>
            </a:r>
            <a:r>
              <a:rPr lang="en-GB" dirty="0"/>
              <a:t> Ingredients list, Step-by-step instructions, Cooking time, Nutritional information, Serving size.</a:t>
            </a:r>
          </a:p>
          <a:p>
            <a:pPr lvl="0"/>
            <a:endParaRPr lang="en-GB" dirty="0"/>
          </a:p>
          <a:p>
            <a:endParaRPr lang="en-GB" dirty="0"/>
          </a:p>
        </p:txBody>
      </p:sp>
    </p:spTree>
    <p:extLst>
      <p:ext uri="{BB962C8B-B14F-4D97-AF65-F5344CB8AC3E}">
        <p14:creationId xmlns:p14="http://schemas.microsoft.com/office/powerpoint/2010/main" val="284537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69DA-081F-4C2A-8F3D-285659EBDF9C}"/>
              </a:ext>
            </a:extLst>
          </p:cNvPr>
          <p:cNvSpPr>
            <a:spLocks noGrp="1"/>
          </p:cNvSpPr>
          <p:nvPr>
            <p:ph type="title"/>
          </p:nvPr>
        </p:nvSpPr>
        <p:spPr>
          <a:xfrm>
            <a:off x="1790700" y="639315"/>
            <a:ext cx="8610600" cy="1293028"/>
          </a:xfrm>
        </p:spPr>
        <p:txBody>
          <a:bodyPr/>
          <a:lstStyle/>
          <a:p>
            <a:pPr algn="ctr"/>
            <a:r>
              <a:rPr lang="en-GB" dirty="0"/>
              <a:t> </a:t>
            </a:r>
            <a:r>
              <a:rPr lang="en-GB" b="1" u="sng" dirty="0"/>
              <a:t>Non-Functional Requirements</a:t>
            </a:r>
            <a:endParaRPr lang="en-GB" dirty="0"/>
          </a:p>
        </p:txBody>
      </p:sp>
      <p:sp>
        <p:nvSpPr>
          <p:cNvPr id="3" name="Content Placeholder 2">
            <a:extLst>
              <a:ext uri="{FF2B5EF4-FFF2-40B4-BE49-F238E27FC236}">
                <a16:creationId xmlns:a16="http://schemas.microsoft.com/office/drawing/2014/main" id="{ED322423-B022-4993-805A-D172CA8A5161}"/>
              </a:ext>
            </a:extLst>
          </p:cNvPr>
          <p:cNvSpPr>
            <a:spLocks noGrp="1"/>
          </p:cNvSpPr>
          <p:nvPr>
            <p:ph idx="1"/>
          </p:nvPr>
        </p:nvSpPr>
        <p:spPr/>
        <p:txBody>
          <a:bodyPr/>
          <a:lstStyle/>
          <a:p>
            <a:pPr marL="0" lvl="0" indent="0" algn="ctr">
              <a:buNone/>
            </a:pPr>
            <a:r>
              <a:rPr lang="en-GB" b="1" dirty="0"/>
              <a:t>	Performance:</a:t>
            </a:r>
            <a:endParaRPr lang="en-GB" dirty="0"/>
          </a:p>
          <a:p>
            <a:pPr lvl="0"/>
            <a:r>
              <a:rPr lang="en-GB" dirty="0"/>
              <a:t>The website should load quickly, especially recipe pages.</a:t>
            </a:r>
          </a:p>
          <a:p>
            <a:pPr lvl="0"/>
            <a:r>
              <a:rPr lang="en-GB" dirty="0"/>
              <a:t>Handle concurrent users without slowdowns.</a:t>
            </a:r>
          </a:p>
          <a:p>
            <a:pPr lvl="0"/>
            <a:r>
              <a:rPr lang="en-GB" dirty="0"/>
              <a:t>Fast loading times for recipe pages</a:t>
            </a:r>
          </a:p>
          <a:p>
            <a:pPr marL="0" lvl="0" indent="0" algn="ctr">
              <a:buNone/>
            </a:pPr>
            <a:r>
              <a:rPr lang="en-GB" b="1" dirty="0"/>
              <a:t>	Usability and User Experience:</a:t>
            </a:r>
            <a:endParaRPr lang="en-GB" dirty="0"/>
          </a:p>
          <a:p>
            <a:pPr lvl="0"/>
            <a:r>
              <a:rPr lang="en-GB" dirty="0"/>
              <a:t> User-friendly interface.</a:t>
            </a:r>
          </a:p>
          <a:p>
            <a:pPr lvl="0"/>
            <a:r>
              <a:rPr lang="en-GB" dirty="0"/>
              <a:t>Consistent design and layout across all pages.</a:t>
            </a:r>
          </a:p>
          <a:p>
            <a:pPr lvl="0"/>
            <a:r>
              <a:rPr lang="en-GB" dirty="0"/>
              <a:t>Mobile responsiveness for users on different devices.</a:t>
            </a:r>
          </a:p>
          <a:p>
            <a:endParaRPr lang="en-GB" dirty="0"/>
          </a:p>
        </p:txBody>
      </p:sp>
    </p:spTree>
    <p:extLst>
      <p:ext uri="{BB962C8B-B14F-4D97-AF65-F5344CB8AC3E}">
        <p14:creationId xmlns:p14="http://schemas.microsoft.com/office/powerpoint/2010/main" val="240007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ACDD-97BF-4278-BE85-F52F99B3BB24}"/>
              </a:ext>
            </a:extLst>
          </p:cNvPr>
          <p:cNvSpPr>
            <a:spLocks noGrp="1"/>
          </p:cNvSpPr>
          <p:nvPr>
            <p:ph type="title"/>
          </p:nvPr>
        </p:nvSpPr>
        <p:spPr>
          <a:xfrm>
            <a:off x="1524000" y="639315"/>
            <a:ext cx="8610600" cy="1293028"/>
          </a:xfrm>
        </p:spPr>
        <p:txBody>
          <a:bodyPr/>
          <a:lstStyle/>
          <a:p>
            <a:pPr algn="ctr"/>
            <a:r>
              <a:rPr lang="en-GB" b="1" u="sng" dirty="0"/>
              <a:t>Non-Functional Requirements</a:t>
            </a:r>
            <a:endParaRPr lang="en-GB" dirty="0"/>
          </a:p>
        </p:txBody>
      </p:sp>
      <p:sp>
        <p:nvSpPr>
          <p:cNvPr id="3" name="Content Placeholder 2">
            <a:extLst>
              <a:ext uri="{FF2B5EF4-FFF2-40B4-BE49-F238E27FC236}">
                <a16:creationId xmlns:a16="http://schemas.microsoft.com/office/drawing/2014/main" id="{1DACD36E-94EB-4E31-BDC8-7508B74C4DBA}"/>
              </a:ext>
            </a:extLst>
          </p:cNvPr>
          <p:cNvSpPr>
            <a:spLocks noGrp="1"/>
          </p:cNvSpPr>
          <p:nvPr>
            <p:ph idx="1"/>
          </p:nvPr>
        </p:nvSpPr>
        <p:spPr/>
        <p:txBody>
          <a:bodyPr/>
          <a:lstStyle/>
          <a:p>
            <a:pPr marL="0" lvl="0" indent="0" algn="ctr">
              <a:buNone/>
            </a:pPr>
            <a:r>
              <a:rPr lang="en-GB" b="1" dirty="0"/>
              <a:t>	Security:</a:t>
            </a:r>
            <a:endParaRPr lang="en-GB" dirty="0"/>
          </a:p>
          <a:p>
            <a:pPr marL="0" lvl="0" indent="0">
              <a:buNone/>
            </a:pPr>
            <a:r>
              <a:rPr lang="en-GB" dirty="0"/>
              <a:t>Secure user authentication and data storage.</a:t>
            </a:r>
          </a:p>
          <a:p>
            <a:pPr marL="0" lvl="0" indent="0" algn="ctr">
              <a:buNone/>
            </a:pPr>
            <a:r>
              <a:rPr lang="en-GB" b="1" dirty="0"/>
              <a:t>	Scalability:</a:t>
            </a:r>
            <a:endParaRPr lang="en-GB" dirty="0"/>
          </a:p>
          <a:p>
            <a:pPr marL="0" lvl="0" indent="0">
              <a:buNone/>
            </a:pPr>
            <a:r>
              <a:rPr lang="en-GB" dirty="0"/>
              <a:t>Design the system to handle increased traffic as the user base grows.</a:t>
            </a:r>
          </a:p>
          <a:p>
            <a:pPr marL="0" lvl="0" indent="0" algn="ctr">
              <a:buNone/>
            </a:pPr>
            <a:r>
              <a:rPr lang="en-GB" b="1" dirty="0"/>
              <a:t>	Availability:</a:t>
            </a:r>
            <a:endParaRPr lang="en-GB" dirty="0"/>
          </a:p>
          <a:p>
            <a:pPr marL="0" lvl="0" indent="0">
              <a:buNone/>
            </a:pPr>
            <a:r>
              <a:rPr lang="en-GB" dirty="0"/>
              <a:t>It refers to the website ability to remain </a:t>
            </a:r>
            <a:r>
              <a:rPr lang="en-GB" b="1" dirty="0"/>
              <a:t>accessible and operational</a:t>
            </a:r>
            <a:r>
              <a:rPr lang="en-GB" dirty="0"/>
              <a:t> for users, The website should be available to users 24/7 minimizing downtime.</a:t>
            </a:r>
          </a:p>
          <a:p>
            <a:pPr marL="0" lvl="0" indent="0">
              <a:buNone/>
            </a:pPr>
            <a:r>
              <a:rPr lang="en-GB" dirty="0"/>
              <a:t>Users should be able to access recipes, search for ingredients, and interact with the site without interruptions</a:t>
            </a:r>
          </a:p>
          <a:p>
            <a:endParaRPr lang="en-GB" dirty="0"/>
          </a:p>
        </p:txBody>
      </p:sp>
    </p:spTree>
    <p:extLst>
      <p:ext uri="{BB962C8B-B14F-4D97-AF65-F5344CB8AC3E}">
        <p14:creationId xmlns:p14="http://schemas.microsoft.com/office/powerpoint/2010/main" val="118445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58D3-6C0C-4881-A1D2-B0265F482884}"/>
              </a:ext>
            </a:extLst>
          </p:cNvPr>
          <p:cNvSpPr>
            <a:spLocks noGrp="1"/>
          </p:cNvSpPr>
          <p:nvPr>
            <p:ph type="title"/>
          </p:nvPr>
        </p:nvSpPr>
        <p:spPr>
          <a:xfrm>
            <a:off x="1790700" y="639315"/>
            <a:ext cx="8610600" cy="1293028"/>
          </a:xfrm>
        </p:spPr>
        <p:txBody>
          <a:bodyPr/>
          <a:lstStyle/>
          <a:p>
            <a:pPr algn="ctr"/>
            <a:r>
              <a:rPr lang="en-GB" b="1" u="sng" dirty="0"/>
              <a:t>Non-Functional Requirements</a:t>
            </a:r>
            <a:endParaRPr lang="en-GB" dirty="0"/>
          </a:p>
        </p:txBody>
      </p:sp>
      <p:sp>
        <p:nvSpPr>
          <p:cNvPr id="3" name="Content Placeholder 2">
            <a:extLst>
              <a:ext uri="{FF2B5EF4-FFF2-40B4-BE49-F238E27FC236}">
                <a16:creationId xmlns:a16="http://schemas.microsoft.com/office/drawing/2014/main" id="{70A3A417-FAB8-46C9-802C-E0AE86A3D382}"/>
              </a:ext>
            </a:extLst>
          </p:cNvPr>
          <p:cNvSpPr>
            <a:spLocks noGrp="1"/>
          </p:cNvSpPr>
          <p:nvPr>
            <p:ph idx="1"/>
          </p:nvPr>
        </p:nvSpPr>
        <p:spPr/>
        <p:txBody>
          <a:bodyPr/>
          <a:lstStyle/>
          <a:p>
            <a:pPr marL="0" lvl="0" indent="0" algn="ctr">
              <a:buNone/>
            </a:pPr>
            <a:r>
              <a:rPr lang="en-GB" b="1" dirty="0"/>
              <a:t>	Accessibility:</a:t>
            </a:r>
            <a:endParaRPr lang="en-GB" dirty="0"/>
          </a:p>
          <a:p>
            <a:pPr lvl="0"/>
            <a:r>
              <a:rPr lang="en-GB" b="1" dirty="0"/>
              <a:t>The website should be</a:t>
            </a:r>
            <a:r>
              <a:rPr lang="en-GB" dirty="0"/>
              <a:t> usable by </a:t>
            </a:r>
            <a:r>
              <a:rPr lang="en-GB" b="1" dirty="0"/>
              <a:t>all users</a:t>
            </a:r>
            <a:r>
              <a:rPr lang="en-GB" dirty="0"/>
              <a:t>, regardless of their abilities or disabilities.</a:t>
            </a:r>
          </a:p>
          <a:p>
            <a:pPr marL="0" indent="0" algn="ctr">
              <a:buNone/>
            </a:pPr>
            <a:r>
              <a:rPr lang="en-GB" dirty="0"/>
              <a:t> 	</a:t>
            </a:r>
            <a:r>
              <a:rPr lang="en-GB" b="1" dirty="0"/>
              <a:t>Compatibility:</a:t>
            </a:r>
            <a:endParaRPr lang="en-GB" dirty="0"/>
          </a:p>
          <a:p>
            <a:pPr lvl="0"/>
            <a:r>
              <a:rPr lang="en-GB" dirty="0"/>
              <a:t>Ensure compatibility with a wide range of web browsers and devices.</a:t>
            </a:r>
          </a:p>
          <a:p>
            <a:pPr marL="0" lvl="0" indent="0" algn="ctr">
              <a:buNone/>
            </a:pPr>
            <a:r>
              <a:rPr lang="en-GB" b="1" dirty="0"/>
              <a:t>	Reliability:</a:t>
            </a:r>
            <a:endParaRPr lang="en-GB" dirty="0"/>
          </a:p>
          <a:p>
            <a:pPr lvl="0"/>
            <a:r>
              <a:rPr lang="en-GB" dirty="0"/>
              <a:t>The website should be able to reliable  and available with minimal downtime. Reliable websites provide a positive user experience. Users can trust that the site will work consistently, leading to customer satisfaction.1</a:t>
            </a:r>
          </a:p>
          <a:p>
            <a:endParaRPr lang="en-GB" dirty="0"/>
          </a:p>
        </p:txBody>
      </p:sp>
    </p:spTree>
    <p:extLst>
      <p:ext uri="{BB962C8B-B14F-4D97-AF65-F5344CB8AC3E}">
        <p14:creationId xmlns:p14="http://schemas.microsoft.com/office/powerpoint/2010/main" val="13427143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26</TotalTime>
  <Words>93</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Tastytrails </vt:lpstr>
      <vt:lpstr>About this site</vt:lpstr>
      <vt:lpstr>Functional Requirements</vt:lpstr>
      <vt:lpstr>Functional Requirements</vt:lpstr>
      <vt:lpstr>Functional Requirements</vt:lpstr>
      <vt:lpstr> Non-Functional Requirements</vt:lpstr>
      <vt:lpstr>Non-Functional Requirements</vt:lpstr>
      <vt:lpstr>Non-Functional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Tastytrails</dc:title>
  <dc:creator>Michael Onyekonwu</dc:creator>
  <cp:lastModifiedBy>Michael Onyekonwu</cp:lastModifiedBy>
  <cp:revision>3</cp:revision>
  <dcterms:created xsi:type="dcterms:W3CDTF">2024-03-28T11:36:29Z</dcterms:created>
  <dcterms:modified xsi:type="dcterms:W3CDTF">2024-03-28T12:02:30Z</dcterms:modified>
</cp:coreProperties>
</file>